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9" r:id="rId2"/>
    <p:sldId id="389" r:id="rId3"/>
    <p:sldId id="417" r:id="rId4"/>
    <p:sldId id="392" r:id="rId5"/>
    <p:sldId id="422" r:id="rId6"/>
    <p:sldId id="396" r:id="rId7"/>
    <p:sldId id="418" r:id="rId8"/>
    <p:sldId id="432" r:id="rId9"/>
    <p:sldId id="429" r:id="rId10"/>
    <p:sldId id="431" r:id="rId11"/>
    <p:sldId id="424" r:id="rId12"/>
    <p:sldId id="430" r:id="rId13"/>
    <p:sldId id="388" r:id="rId14"/>
    <p:sldId id="397" r:id="rId15"/>
    <p:sldId id="375" r:id="rId16"/>
    <p:sldId id="419" r:id="rId17"/>
    <p:sldId id="415" r:id="rId18"/>
    <p:sldId id="344" r:id="rId19"/>
    <p:sldId id="381" r:id="rId20"/>
  </p:sldIdLst>
  <p:sldSz cx="9144000" cy="5143500" type="screen16x9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958"/>
    <a:srgbClr val="FFFF99"/>
    <a:srgbClr val="FFCC00"/>
    <a:srgbClr val="6B5323"/>
    <a:srgbClr val="884106"/>
    <a:srgbClr val="F9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80979" autoAdjust="0"/>
  </p:normalViewPr>
  <p:slideViewPr>
    <p:cSldViewPr>
      <p:cViewPr>
        <p:scale>
          <a:sx n="100" d="100"/>
          <a:sy n="100" d="100"/>
        </p:scale>
        <p:origin x="-1860" y="-9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28051181102358E-2"/>
          <c:y val="0.12510949803149607"/>
          <c:w val="0.9151386154855643"/>
          <c:h val="0.689982037401574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ОМС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6139005</c:v>
                </c:pt>
                <c:pt idx="1">
                  <c:v>8557086</c:v>
                </c:pt>
                <c:pt idx="2" formatCode="#,##0.00">
                  <c:v>6381309</c:v>
                </c:pt>
                <c:pt idx="3" formatCode="#,##0.00">
                  <c:v>6200246.9400000004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4D-4E82-B27A-65FD373830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ДМС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1227801</c:v>
                </c:pt>
                <c:pt idx="1">
                  <c:v>3163715</c:v>
                </c:pt>
                <c:pt idx="2">
                  <c:v>3180715</c:v>
                </c:pt>
                <c:pt idx="3" formatCode="#,##0.00">
                  <c:v>1869660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4D-4E82-B27A-65FD373830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ПЛАТНО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13096545</c:v>
                </c:pt>
                <c:pt idx="1">
                  <c:v>14095424</c:v>
                </c:pt>
                <c:pt idx="2">
                  <c:v>20445397</c:v>
                </c:pt>
                <c:pt idx="3" formatCode="#,##0.00">
                  <c:v>20401255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4D-4E82-B27A-65FD373830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51480960"/>
        <c:axId val="151499136"/>
      </c:barChart>
      <c:catAx>
        <c:axId val="15148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1499136"/>
        <c:crosses val="autoZero"/>
        <c:auto val="1"/>
        <c:lblAlgn val="ctr"/>
        <c:lblOffset val="100"/>
        <c:noMultiLvlLbl val="0"/>
      </c:catAx>
      <c:valAx>
        <c:axId val="1514991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14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Verdana" pitchFamily="34" charset="0"/>
          <a:ea typeface="Verdana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'[Диаграмма в Microsoft PowerPoint]Лист1'!$A$2:$A$8</c:f>
              <c:strCache>
                <c:ptCount val="7"/>
                <c:pt idx="0">
                  <c:v>дерматолог</c:v>
                </c:pt>
                <c:pt idx="1">
                  <c:v>психиатр и психотерапевты</c:v>
                </c:pt>
                <c:pt idx="2">
                  <c:v>невролог</c:v>
                </c:pt>
                <c:pt idx="3">
                  <c:v>эндокринолог</c:v>
                </c:pt>
                <c:pt idx="4">
                  <c:v>гастроэнтеролог</c:v>
                </c:pt>
                <c:pt idx="5">
                  <c:v>другие специалисты</c:v>
                </c:pt>
                <c:pt idx="6">
                  <c:v>ревматологи</c:v>
                </c:pt>
              </c:strCache>
            </c:strRef>
          </c:cat>
          <c:val>
            <c:numRef>
              <c:f>'[Диаграмма в Microsoft PowerPoint]Лист1'!$B$2:$B$8</c:f>
              <c:numCache>
                <c:formatCode>General</c:formatCode>
                <c:ptCount val="7"/>
                <c:pt idx="0">
                  <c:v>55.82</c:v>
                </c:pt>
                <c:pt idx="1">
                  <c:v>3.4</c:v>
                </c:pt>
                <c:pt idx="2">
                  <c:v>2.2999999999999998</c:v>
                </c:pt>
                <c:pt idx="3">
                  <c:v>1.8</c:v>
                </c:pt>
                <c:pt idx="4">
                  <c:v>1.5</c:v>
                </c:pt>
                <c:pt idx="5">
                  <c:v>35.200000000000003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'[Диаграмма в Microsoft PowerPoint]Лист1'!$A$2:$A$8</c:f>
              <c:strCache>
                <c:ptCount val="7"/>
                <c:pt idx="0">
                  <c:v>дерматолог</c:v>
                </c:pt>
                <c:pt idx="1">
                  <c:v>психиатр и психотерапевты</c:v>
                </c:pt>
                <c:pt idx="2">
                  <c:v>невролог</c:v>
                </c:pt>
                <c:pt idx="3">
                  <c:v>эндокринолог</c:v>
                </c:pt>
                <c:pt idx="4">
                  <c:v>гастроэнтеролог</c:v>
                </c:pt>
                <c:pt idx="5">
                  <c:v>другие специалисты</c:v>
                </c:pt>
                <c:pt idx="6">
                  <c:v>ревматологи</c:v>
                </c:pt>
              </c:strCache>
            </c:strRef>
          </c:cat>
          <c:val>
            <c:numRef>
              <c:f>'[Диаграмма в Microsoft PowerPoint]Лист1'!$C$2:$C$8</c:f>
              <c:numCache>
                <c:formatCode>General</c:formatCode>
                <c:ptCount val="7"/>
                <c:pt idx="0">
                  <c:v>73</c:v>
                </c:pt>
                <c:pt idx="1">
                  <c:v>7.9</c:v>
                </c:pt>
                <c:pt idx="2">
                  <c:v>4.3</c:v>
                </c:pt>
                <c:pt idx="3">
                  <c:v>1.1000000000000001</c:v>
                </c:pt>
                <c:pt idx="5">
                  <c:v>12.4</c:v>
                </c:pt>
                <c:pt idx="6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477632"/>
        <c:axId val="63479168"/>
        <c:axId val="0"/>
      </c:bar3DChart>
      <c:catAx>
        <c:axId val="63477632"/>
        <c:scaling>
          <c:orientation val="minMax"/>
        </c:scaling>
        <c:delete val="0"/>
        <c:axPos val="l"/>
        <c:majorTickMark val="out"/>
        <c:minorTickMark val="none"/>
        <c:tickLblPos val="nextTo"/>
        <c:crossAx val="63479168"/>
        <c:crosses val="autoZero"/>
        <c:auto val="1"/>
        <c:lblAlgn val="ctr"/>
        <c:lblOffset val="100"/>
        <c:noMultiLvlLbl val="0"/>
      </c:catAx>
      <c:valAx>
        <c:axId val="63479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3477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Осмотры сотрудников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160</c:v>
                </c:pt>
                <c:pt idx="1">
                  <c:v>355</c:v>
                </c:pt>
                <c:pt idx="2">
                  <c:v>383</c:v>
                </c:pt>
                <c:pt idx="3">
                  <c:v>746</c:v>
                </c:pt>
                <c:pt idx="4">
                  <c:v>595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1F-4187-9613-726D7782F0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Осмотры студентов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908</c:v>
                </c:pt>
                <c:pt idx="1">
                  <c:v>1548</c:v>
                </c:pt>
                <c:pt idx="2">
                  <c:v>1774</c:v>
                </c:pt>
                <c:pt idx="3">
                  <c:v>1615</c:v>
                </c:pt>
                <c:pt idx="4">
                  <c:v>1582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1F-4187-9613-726D7782F0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Осмотры ординаторов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87</c:v>
                </c:pt>
                <c:pt idx="1">
                  <c:v>112</c:v>
                </c:pt>
                <c:pt idx="2">
                  <c:v>93</c:v>
                </c:pt>
                <c:pt idx="3">
                  <c:v>88</c:v>
                </c:pt>
                <c:pt idx="4">
                  <c:v>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1F-4187-9613-726D7782F0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Осмотр перед заселением ИС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22</c:v>
                </c:pt>
                <c:pt idx="1">
                  <c:v>900</c:v>
                </c:pt>
                <c:pt idx="2">
                  <c:v>353</c:v>
                </c:pt>
                <c:pt idx="3">
                  <c:v>406</c:v>
                </c:pt>
                <c:pt idx="4">
                  <c:v>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D1F-4187-9613-726D7782F0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Мед. Освидетельствование ИС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380</c:v>
                </c:pt>
                <c:pt idx="3">
                  <c:v>1480</c:v>
                </c:pt>
                <c:pt idx="4">
                  <c:v>1520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D1F-4187-9613-726D7782F09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Осмотры работников организаций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1EC-421D-9D56-57467A62B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247488"/>
        <c:axId val="189249408"/>
      </c:lineChart>
      <c:catAx>
        <c:axId val="18924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249408"/>
        <c:crosses val="autoZero"/>
        <c:auto val="1"/>
        <c:lblAlgn val="ctr"/>
        <c:lblOffset val="100"/>
        <c:noMultiLvlLbl val="0"/>
      </c:catAx>
      <c:valAx>
        <c:axId val="1892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24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5219</c:v>
                </c:pt>
                <c:pt idx="1">
                  <c:v>4800</c:v>
                </c:pt>
                <c:pt idx="2">
                  <c:v>3366</c:v>
                </c:pt>
                <c:pt idx="3">
                  <c:v>2550</c:v>
                </c:pt>
                <c:pt idx="4">
                  <c:v>2744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AA-4B3F-8722-6E541C57E0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обращения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749999999999999E-2"/>
                  <c:y val="-5.72910048360899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AA-4B3F-8722-6E541C57E035}"/>
                </c:ext>
              </c:extLst>
            </c:dLbl>
            <c:dLbl>
              <c:idx val="1"/>
              <c:layout>
                <c:manualLayout>
                  <c:x val="1.8749999999999923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AA-4B3F-8722-6E541C57E035}"/>
                </c:ext>
              </c:extLst>
            </c:dLbl>
            <c:dLbl>
              <c:idx val="2"/>
              <c:layout>
                <c:manualLayout>
                  <c:x val="1.8749999999999999E-2"/>
                  <c:y val="1.24999999999999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AA-4B3F-8722-6E541C57E035}"/>
                </c:ext>
              </c:extLst>
            </c:dLbl>
            <c:dLbl>
              <c:idx val="3"/>
              <c:layout>
                <c:manualLayout>
                  <c:x val="1.6666666666666666E-2"/>
                  <c:y val="6.24999999999994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A-4B3F-8722-6E541C57E035}"/>
                </c:ext>
              </c:extLst>
            </c:dLbl>
            <c:dLbl>
              <c:idx val="4"/>
              <c:layout>
                <c:manualLayout>
                  <c:x val="1.6666666666666666E-2"/>
                  <c:y val="-5.72910048360899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AA-4B3F-8722-6E541C57E0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2054</c:v>
                </c:pt>
                <c:pt idx="1">
                  <c:v>2505</c:v>
                </c:pt>
                <c:pt idx="2">
                  <c:v>2698</c:v>
                </c:pt>
                <c:pt idx="3">
                  <c:v>2254</c:v>
                </c:pt>
                <c:pt idx="4">
                  <c:v>2198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AA-4B3F-8722-6E541C57E0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дневной стационар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15</c:v>
                </c:pt>
                <c:pt idx="3">
                  <c:v>18</c:v>
                </c:pt>
                <c:pt idx="4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AA-4B3F-8722-6E541C57E0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2609664"/>
        <c:axId val="192615552"/>
      </c:barChart>
      <c:catAx>
        <c:axId val="19260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2615552"/>
        <c:crosses val="autoZero"/>
        <c:auto val="1"/>
        <c:lblAlgn val="ctr"/>
        <c:lblOffset val="100"/>
        <c:noMultiLvlLbl val="0"/>
      </c:catAx>
      <c:valAx>
        <c:axId val="19261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260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Verdana" pitchFamily="34" charset="0"/>
          <a:ea typeface="Verdana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Вакцинация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за год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1947</c:v>
                </c:pt>
                <c:pt idx="1">
                  <c:v>2215</c:v>
                </c:pt>
                <c:pt idx="2">
                  <c:v>2402</c:v>
                </c:pt>
                <c:pt idx="3">
                  <c:v>1782</c:v>
                </c:pt>
                <c:pt idx="4">
                  <c:v>1606</c:v>
                </c:pt>
                <c:pt idx="5">
                  <c:v>1685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7E-49A4-9BA3-1CE0351E4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07200"/>
        <c:axId val="192729856"/>
      </c:lineChart>
      <c:catAx>
        <c:axId val="1927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9856"/>
        <c:crosses val="autoZero"/>
        <c:auto val="1"/>
        <c:lblAlgn val="ctr"/>
        <c:lblOffset val="100"/>
        <c:noMultiLvlLbl val="0"/>
      </c:catAx>
      <c:valAx>
        <c:axId val="19272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0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D8B1D-84C9-4296-9D26-E5C79141D9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46C4B7-6FA8-4678-8268-7AC16D6FD4B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latin typeface="Verdana" pitchFamily="34" charset="0"/>
              <a:ea typeface="Verdana" pitchFamily="34" charset="0"/>
            </a:rPr>
            <a:t>Предварительные и периодические осмотры сотрудников СГМУ</a:t>
          </a:r>
          <a:endParaRPr lang="ru-RU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900D553E-2F7E-400E-9EA7-C60CDAA7BA88}" type="parTrans" cxnId="{67CBCFED-C9FB-417E-912A-DF653447A15A}">
      <dgm:prSet/>
      <dgm:spPr/>
      <dgm:t>
        <a:bodyPr/>
        <a:lstStyle/>
        <a:p>
          <a:endParaRPr lang="ru-RU"/>
        </a:p>
      </dgm:t>
    </dgm:pt>
    <dgm:pt modelId="{41EE6CEA-EA08-42DE-876B-C481A326AA8F}" type="sibTrans" cxnId="{67CBCFED-C9FB-417E-912A-DF653447A15A}">
      <dgm:prSet/>
      <dgm:spPr/>
      <dgm:t>
        <a:bodyPr/>
        <a:lstStyle/>
        <a:p>
          <a:endParaRPr lang="ru-RU"/>
        </a:p>
      </dgm:t>
    </dgm:pt>
    <dgm:pt modelId="{5D26D699-A837-4914-AC46-A71376C4A43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latin typeface="Verdana" pitchFamily="34" charset="0"/>
              <a:ea typeface="Verdana" pitchFamily="34" charset="0"/>
            </a:rPr>
            <a:t>Профилактические осмотры студентов СГМУ перед практикой </a:t>
          </a:r>
          <a:endParaRPr lang="ru-RU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47A94FDA-BCAD-49D5-A603-8C0B7B014AE6}" type="parTrans" cxnId="{4543718A-FD2B-4181-8B82-21FEFBA91623}">
      <dgm:prSet/>
      <dgm:spPr/>
      <dgm:t>
        <a:bodyPr/>
        <a:lstStyle/>
        <a:p>
          <a:endParaRPr lang="ru-RU"/>
        </a:p>
      </dgm:t>
    </dgm:pt>
    <dgm:pt modelId="{F5C1726D-5347-400B-9D98-0AF0A7CD6E20}" type="sibTrans" cxnId="{4543718A-FD2B-4181-8B82-21FEFBA91623}">
      <dgm:prSet/>
      <dgm:spPr/>
      <dgm:t>
        <a:bodyPr/>
        <a:lstStyle/>
        <a:p>
          <a:endParaRPr lang="ru-RU"/>
        </a:p>
      </dgm:t>
    </dgm:pt>
    <dgm:pt modelId="{7C2121A8-3A57-499C-BFB4-3D0C2563249A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latin typeface="Verdana" pitchFamily="34" charset="0"/>
              <a:ea typeface="Verdana" pitchFamily="34" charset="0"/>
            </a:rPr>
            <a:t>Профилактические осмотры клинических ординаторов</a:t>
          </a:r>
          <a:endParaRPr lang="ru-RU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7375410A-8009-458D-A353-042110F87B47}" type="parTrans" cxnId="{41114D2A-0E86-4634-8140-514AF6CB2BFC}">
      <dgm:prSet/>
      <dgm:spPr/>
      <dgm:t>
        <a:bodyPr/>
        <a:lstStyle/>
        <a:p>
          <a:endParaRPr lang="ru-RU"/>
        </a:p>
      </dgm:t>
    </dgm:pt>
    <dgm:pt modelId="{9FFFF643-E88E-4690-9BC4-A1315BD1FCB1}" type="sibTrans" cxnId="{41114D2A-0E86-4634-8140-514AF6CB2BFC}">
      <dgm:prSet/>
      <dgm:spPr/>
      <dgm:t>
        <a:bodyPr/>
        <a:lstStyle/>
        <a:p>
          <a:endParaRPr lang="ru-RU"/>
        </a:p>
      </dgm:t>
    </dgm:pt>
    <dgm:pt modelId="{5A364904-576D-4D6A-A69C-831B2B5CC39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latin typeface="Verdana" pitchFamily="34" charset="0"/>
              <a:ea typeface="Verdana" pitchFamily="34" charset="0"/>
            </a:rPr>
            <a:t>Осмотр врачом общей практики перед заселением в общежитие студентов МФВОП</a:t>
          </a:r>
          <a:endParaRPr lang="ru-RU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E20B91BC-A2CA-4C0B-B3FE-6215874EB4B8}" type="parTrans" cxnId="{B47583DF-ECCF-40DC-B896-ED2DC649E668}">
      <dgm:prSet/>
      <dgm:spPr/>
      <dgm:t>
        <a:bodyPr/>
        <a:lstStyle/>
        <a:p>
          <a:endParaRPr lang="ru-RU"/>
        </a:p>
      </dgm:t>
    </dgm:pt>
    <dgm:pt modelId="{7B0DB699-59AC-42E2-968E-6F83FD2FBBED}" type="sibTrans" cxnId="{B47583DF-ECCF-40DC-B896-ED2DC649E668}">
      <dgm:prSet/>
      <dgm:spPr/>
      <dgm:t>
        <a:bodyPr/>
        <a:lstStyle/>
        <a:p>
          <a:endParaRPr lang="ru-RU"/>
        </a:p>
      </dgm:t>
    </dgm:pt>
    <dgm:pt modelId="{CF6B29AC-A40F-47E0-86B5-EB7E3653CC56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latin typeface="Verdana" pitchFamily="34" charset="0"/>
              <a:ea typeface="Verdana" pitchFamily="34" charset="0"/>
            </a:rPr>
            <a:t>Проведение медицинского освидетельствования иностранных граждан</a:t>
          </a:r>
          <a:endParaRPr lang="ru-RU" sz="1000" b="1" dirty="0">
            <a:solidFill>
              <a:srgbClr val="FF0000"/>
            </a:solidFill>
            <a:latin typeface="Verdana" pitchFamily="34" charset="0"/>
            <a:ea typeface="Verdana" pitchFamily="34" charset="0"/>
          </a:endParaRPr>
        </a:p>
      </dgm:t>
    </dgm:pt>
    <dgm:pt modelId="{5F885246-F58C-419C-B7D5-E344F61BC592}" type="parTrans" cxnId="{5ADE7F0D-E282-4BF5-B1A2-1CCA5E7C49C9}">
      <dgm:prSet/>
      <dgm:spPr/>
      <dgm:t>
        <a:bodyPr/>
        <a:lstStyle/>
        <a:p>
          <a:endParaRPr lang="ru-RU"/>
        </a:p>
      </dgm:t>
    </dgm:pt>
    <dgm:pt modelId="{AE0A0371-DB60-4D2E-9526-C9E4C4401C5B}" type="sibTrans" cxnId="{5ADE7F0D-E282-4BF5-B1A2-1CCA5E7C49C9}">
      <dgm:prSet/>
      <dgm:spPr/>
      <dgm:t>
        <a:bodyPr/>
        <a:lstStyle/>
        <a:p>
          <a:endParaRPr lang="ru-RU"/>
        </a:p>
      </dgm:t>
    </dgm:pt>
    <dgm:pt modelId="{5CD1A4A0-1CB7-42CE-B99E-EC08694528E8}" type="pres">
      <dgm:prSet presAssocID="{3A4D8B1D-84C9-4296-9D26-E5C79141D9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06AE0A-C94C-4052-BF0D-BF0E1D1CACDE}" type="pres">
      <dgm:prSet presAssocID="{D146C4B7-6FA8-4678-8268-7AC16D6FD4B9}" presName="parentLin" presStyleCnt="0"/>
      <dgm:spPr/>
    </dgm:pt>
    <dgm:pt modelId="{8A3ED400-597D-4330-BC55-648A3932203D}" type="pres">
      <dgm:prSet presAssocID="{D146C4B7-6FA8-4678-8268-7AC16D6FD4B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115DB23-AD9D-47DC-B6AE-34A31A5770BC}" type="pres">
      <dgm:prSet presAssocID="{D146C4B7-6FA8-4678-8268-7AC16D6FD4B9}" presName="parentText" presStyleLbl="node1" presStyleIdx="0" presStyleCnt="5" custScaleX="110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680B4-6BDC-43D9-8C39-83BB81D5756B}" type="pres">
      <dgm:prSet presAssocID="{D146C4B7-6FA8-4678-8268-7AC16D6FD4B9}" presName="negativeSpace" presStyleCnt="0"/>
      <dgm:spPr/>
    </dgm:pt>
    <dgm:pt modelId="{C33486D4-CC3C-4DEC-9747-8BF1201F20AC}" type="pres">
      <dgm:prSet presAssocID="{D146C4B7-6FA8-4678-8268-7AC16D6FD4B9}" presName="childText" presStyleLbl="conFgAcc1" presStyleIdx="0" presStyleCnt="5">
        <dgm:presLayoutVars>
          <dgm:bulletEnabled val="1"/>
        </dgm:presLayoutVars>
      </dgm:prSet>
      <dgm:spPr/>
    </dgm:pt>
    <dgm:pt modelId="{437414E7-35C6-4DAA-83C6-EE214B1A6562}" type="pres">
      <dgm:prSet presAssocID="{41EE6CEA-EA08-42DE-876B-C481A326AA8F}" presName="spaceBetweenRectangles" presStyleCnt="0"/>
      <dgm:spPr/>
    </dgm:pt>
    <dgm:pt modelId="{A13E23E3-F8EA-4585-990B-60DAA34B95E1}" type="pres">
      <dgm:prSet presAssocID="{5D26D699-A837-4914-AC46-A71376C4A432}" presName="parentLin" presStyleCnt="0"/>
      <dgm:spPr/>
    </dgm:pt>
    <dgm:pt modelId="{636068CE-471B-44D3-9A88-49C092DB16C1}" type="pres">
      <dgm:prSet presAssocID="{5D26D699-A837-4914-AC46-A71376C4A43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FF01FF3-826B-4F0C-B729-9B984CB4392F}" type="pres">
      <dgm:prSet presAssocID="{5D26D699-A837-4914-AC46-A71376C4A432}" presName="parentText" presStyleLbl="node1" presStyleIdx="1" presStyleCnt="5" custScaleX="110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30E81-F675-4467-B60B-842A2771AC1F}" type="pres">
      <dgm:prSet presAssocID="{5D26D699-A837-4914-AC46-A71376C4A432}" presName="negativeSpace" presStyleCnt="0"/>
      <dgm:spPr/>
    </dgm:pt>
    <dgm:pt modelId="{BFB6D2E2-6924-4B0C-9CD5-BD8FCCD1D56C}" type="pres">
      <dgm:prSet presAssocID="{5D26D699-A837-4914-AC46-A71376C4A432}" presName="childText" presStyleLbl="conFgAcc1" presStyleIdx="1" presStyleCnt="5">
        <dgm:presLayoutVars>
          <dgm:bulletEnabled val="1"/>
        </dgm:presLayoutVars>
      </dgm:prSet>
      <dgm:spPr/>
    </dgm:pt>
    <dgm:pt modelId="{06089E75-2677-414F-AD24-5E37BC88958B}" type="pres">
      <dgm:prSet presAssocID="{F5C1726D-5347-400B-9D98-0AF0A7CD6E20}" presName="spaceBetweenRectangles" presStyleCnt="0"/>
      <dgm:spPr/>
    </dgm:pt>
    <dgm:pt modelId="{19936494-81C4-4786-B60E-AC5334497AF1}" type="pres">
      <dgm:prSet presAssocID="{7C2121A8-3A57-499C-BFB4-3D0C2563249A}" presName="parentLin" presStyleCnt="0"/>
      <dgm:spPr/>
    </dgm:pt>
    <dgm:pt modelId="{E0546DD3-90F9-4648-B9D1-4998BB3D4B36}" type="pres">
      <dgm:prSet presAssocID="{7C2121A8-3A57-499C-BFB4-3D0C256324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99FF56C-18B2-45FB-B5C7-E5C2A638310A}" type="pres">
      <dgm:prSet presAssocID="{7C2121A8-3A57-499C-BFB4-3D0C2563249A}" presName="parentText" presStyleLbl="node1" presStyleIdx="2" presStyleCnt="5" custScaleX="110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4DB26-4CCF-4D29-8E7B-96F9B47DE73E}" type="pres">
      <dgm:prSet presAssocID="{7C2121A8-3A57-499C-BFB4-3D0C2563249A}" presName="negativeSpace" presStyleCnt="0"/>
      <dgm:spPr/>
    </dgm:pt>
    <dgm:pt modelId="{F0E508A0-D4C1-457B-811C-6D789B63845C}" type="pres">
      <dgm:prSet presAssocID="{7C2121A8-3A57-499C-BFB4-3D0C2563249A}" presName="childText" presStyleLbl="conFgAcc1" presStyleIdx="2" presStyleCnt="5">
        <dgm:presLayoutVars>
          <dgm:bulletEnabled val="1"/>
        </dgm:presLayoutVars>
      </dgm:prSet>
      <dgm:spPr/>
    </dgm:pt>
    <dgm:pt modelId="{6C7F3CB9-408F-4767-A752-95562B648A8A}" type="pres">
      <dgm:prSet presAssocID="{9FFFF643-E88E-4690-9BC4-A1315BD1FCB1}" presName="spaceBetweenRectangles" presStyleCnt="0"/>
      <dgm:spPr/>
    </dgm:pt>
    <dgm:pt modelId="{5AC75E0F-A8A6-440E-9713-A2AC21669644}" type="pres">
      <dgm:prSet presAssocID="{5A364904-576D-4D6A-A69C-831B2B5CC395}" presName="parentLin" presStyleCnt="0"/>
      <dgm:spPr/>
    </dgm:pt>
    <dgm:pt modelId="{08EDC9FA-3551-4688-AE7D-5A4C449F2B42}" type="pres">
      <dgm:prSet presAssocID="{5A364904-576D-4D6A-A69C-831B2B5CC39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0C237C7-005A-4485-B5AF-CC1AF2D03207}" type="pres">
      <dgm:prSet presAssocID="{5A364904-576D-4D6A-A69C-831B2B5CC395}" presName="parentText" presStyleLbl="node1" presStyleIdx="3" presStyleCnt="5" custScaleX="110506" custLinFactNeighborX="1325" custLinFactNeighborY="28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A2D80-6291-49F2-8D27-96390481DDCF}" type="pres">
      <dgm:prSet presAssocID="{5A364904-576D-4D6A-A69C-831B2B5CC395}" presName="negativeSpace" presStyleCnt="0"/>
      <dgm:spPr/>
    </dgm:pt>
    <dgm:pt modelId="{DEE89177-2F58-4783-A6EB-19F9B0876833}" type="pres">
      <dgm:prSet presAssocID="{5A364904-576D-4D6A-A69C-831B2B5CC395}" presName="childText" presStyleLbl="conFgAcc1" presStyleIdx="3" presStyleCnt="5">
        <dgm:presLayoutVars>
          <dgm:bulletEnabled val="1"/>
        </dgm:presLayoutVars>
      </dgm:prSet>
      <dgm:spPr/>
    </dgm:pt>
    <dgm:pt modelId="{CF4A84DD-CC2E-4B6D-8208-56F0C2FD20B3}" type="pres">
      <dgm:prSet presAssocID="{7B0DB699-59AC-42E2-968E-6F83FD2FBBED}" presName="spaceBetweenRectangles" presStyleCnt="0"/>
      <dgm:spPr/>
    </dgm:pt>
    <dgm:pt modelId="{B2E79174-BDB6-41BB-A393-CA918165EAB1}" type="pres">
      <dgm:prSet presAssocID="{CF6B29AC-A40F-47E0-86B5-EB7E3653CC56}" presName="parentLin" presStyleCnt="0"/>
      <dgm:spPr/>
    </dgm:pt>
    <dgm:pt modelId="{C337B219-0B44-45E6-AAF3-3B615D2A79F1}" type="pres">
      <dgm:prSet presAssocID="{CF6B29AC-A40F-47E0-86B5-EB7E3653CC56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DF66289-6FB2-424A-8D26-EF079EEC59C6}" type="pres">
      <dgm:prSet presAssocID="{CF6B29AC-A40F-47E0-86B5-EB7E3653CC56}" presName="parentText" presStyleLbl="node1" presStyleIdx="4" presStyleCnt="5" custScaleX="110725" custScaleY="87431" custLinFactNeighborX="-208" custLinFactNeighborY="-7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72877-FDA5-4368-826D-996B66FC2F53}" type="pres">
      <dgm:prSet presAssocID="{CF6B29AC-A40F-47E0-86B5-EB7E3653CC56}" presName="negativeSpace" presStyleCnt="0"/>
      <dgm:spPr/>
    </dgm:pt>
    <dgm:pt modelId="{A48C3C0C-7867-4CC1-9239-ED15D6A0E511}" type="pres">
      <dgm:prSet presAssocID="{CF6B29AC-A40F-47E0-86B5-EB7E3653CC56}" presName="childText" presStyleLbl="conFgAcc1" presStyleIdx="4" presStyleCnt="5" custLinFactNeighborX="-2309" custLinFactNeighborY="625">
        <dgm:presLayoutVars>
          <dgm:bulletEnabled val="1"/>
        </dgm:presLayoutVars>
      </dgm:prSet>
      <dgm:spPr/>
    </dgm:pt>
  </dgm:ptLst>
  <dgm:cxnLst>
    <dgm:cxn modelId="{69080584-4E12-44D4-8AAD-32C55B6EFC6B}" type="presOf" srcId="{D146C4B7-6FA8-4678-8268-7AC16D6FD4B9}" destId="{8A3ED400-597D-4330-BC55-648A3932203D}" srcOrd="0" destOrd="0" presId="urn:microsoft.com/office/officeart/2005/8/layout/list1"/>
    <dgm:cxn modelId="{5ADE7F0D-E282-4BF5-B1A2-1CCA5E7C49C9}" srcId="{3A4D8B1D-84C9-4296-9D26-E5C79141D98C}" destId="{CF6B29AC-A40F-47E0-86B5-EB7E3653CC56}" srcOrd="4" destOrd="0" parTransId="{5F885246-F58C-419C-B7D5-E344F61BC592}" sibTransId="{AE0A0371-DB60-4D2E-9526-C9E4C4401C5B}"/>
    <dgm:cxn modelId="{41114D2A-0E86-4634-8140-514AF6CB2BFC}" srcId="{3A4D8B1D-84C9-4296-9D26-E5C79141D98C}" destId="{7C2121A8-3A57-499C-BFB4-3D0C2563249A}" srcOrd="2" destOrd="0" parTransId="{7375410A-8009-458D-A353-042110F87B47}" sibTransId="{9FFFF643-E88E-4690-9BC4-A1315BD1FCB1}"/>
    <dgm:cxn modelId="{13335281-5BE9-4FE0-97D3-E3559FC528D8}" type="presOf" srcId="{5A364904-576D-4D6A-A69C-831B2B5CC395}" destId="{08EDC9FA-3551-4688-AE7D-5A4C449F2B42}" srcOrd="0" destOrd="0" presId="urn:microsoft.com/office/officeart/2005/8/layout/list1"/>
    <dgm:cxn modelId="{242C34F2-AEDA-45D5-9B74-5C2541F7D2F4}" type="presOf" srcId="{7C2121A8-3A57-499C-BFB4-3D0C2563249A}" destId="{199FF56C-18B2-45FB-B5C7-E5C2A638310A}" srcOrd="1" destOrd="0" presId="urn:microsoft.com/office/officeart/2005/8/layout/list1"/>
    <dgm:cxn modelId="{FD94E345-2A5A-4369-8A07-9C67EAC02925}" type="presOf" srcId="{D146C4B7-6FA8-4678-8268-7AC16D6FD4B9}" destId="{1115DB23-AD9D-47DC-B6AE-34A31A5770BC}" srcOrd="1" destOrd="0" presId="urn:microsoft.com/office/officeart/2005/8/layout/list1"/>
    <dgm:cxn modelId="{67CBCFED-C9FB-417E-912A-DF653447A15A}" srcId="{3A4D8B1D-84C9-4296-9D26-E5C79141D98C}" destId="{D146C4B7-6FA8-4678-8268-7AC16D6FD4B9}" srcOrd="0" destOrd="0" parTransId="{900D553E-2F7E-400E-9EA7-C60CDAA7BA88}" sibTransId="{41EE6CEA-EA08-42DE-876B-C481A326AA8F}"/>
    <dgm:cxn modelId="{4F82DDFF-2BF5-4D42-949A-54845BEAE229}" type="presOf" srcId="{5A364904-576D-4D6A-A69C-831B2B5CC395}" destId="{60C237C7-005A-4485-B5AF-CC1AF2D03207}" srcOrd="1" destOrd="0" presId="urn:microsoft.com/office/officeart/2005/8/layout/list1"/>
    <dgm:cxn modelId="{B47583DF-ECCF-40DC-B896-ED2DC649E668}" srcId="{3A4D8B1D-84C9-4296-9D26-E5C79141D98C}" destId="{5A364904-576D-4D6A-A69C-831B2B5CC395}" srcOrd="3" destOrd="0" parTransId="{E20B91BC-A2CA-4C0B-B3FE-6215874EB4B8}" sibTransId="{7B0DB699-59AC-42E2-968E-6F83FD2FBBED}"/>
    <dgm:cxn modelId="{4543718A-FD2B-4181-8B82-21FEFBA91623}" srcId="{3A4D8B1D-84C9-4296-9D26-E5C79141D98C}" destId="{5D26D699-A837-4914-AC46-A71376C4A432}" srcOrd="1" destOrd="0" parTransId="{47A94FDA-BCAD-49D5-A603-8C0B7B014AE6}" sibTransId="{F5C1726D-5347-400B-9D98-0AF0A7CD6E20}"/>
    <dgm:cxn modelId="{2866C8B1-B176-4FB8-8BBA-8487B7C619EA}" type="presOf" srcId="{CF6B29AC-A40F-47E0-86B5-EB7E3653CC56}" destId="{DDF66289-6FB2-424A-8D26-EF079EEC59C6}" srcOrd="1" destOrd="0" presId="urn:microsoft.com/office/officeart/2005/8/layout/list1"/>
    <dgm:cxn modelId="{C0A3F646-FE30-4669-802E-579A56309BB6}" type="presOf" srcId="{7C2121A8-3A57-499C-BFB4-3D0C2563249A}" destId="{E0546DD3-90F9-4648-B9D1-4998BB3D4B36}" srcOrd="0" destOrd="0" presId="urn:microsoft.com/office/officeart/2005/8/layout/list1"/>
    <dgm:cxn modelId="{6FF9924E-AA2E-46EB-ADF0-7CA6B8BF26BD}" type="presOf" srcId="{5D26D699-A837-4914-AC46-A71376C4A432}" destId="{9FF01FF3-826B-4F0C-B729-9B984CB4392F}" srcOrd="1" destOrd="0" presId="urn:microsoft.com/office/officeart/2005/8/layout/list1"/>
    <dgm:cxn modelId="{0D3C40CC-6A69-460D-A2B1-BFC890A7F3BF}" type="presOf" srcId="{5D26D699-A837-4914-AC46-A71376C4A432}" destId="{636068CE-471B-44D3-9A88-49C092DB16C1}" srcOrd="0" destOrd="0" presId="urn:microsoft.com/office/officeart/2005/8/layout/list1"/>
    <dgm:cxn modelId="{539D834C-4B5E-4D12-A94F-497E84E81D16}" type="presOf" srcId="{3A4D8B1D-84C9-4296-9D26-E5C79141D98C}" destId="{5CD1A4A0-1CB7-42CE-B99E-EC08694528E8}" srcOrd="0" destOrd="0" presId="urn:microsoft.com/office/officeart/2005/8/layout/list1"/>
    <dgm:cxn modelId="{61834638-FF7C-4ECF-A55D-509C310261EE}" type="presOf" srcId="{CF6B29AC-A40F-47E0-86B5-EB7E3653CC56}" destId="{C337B219-0B44-45E6-AAF3-3B615D2A79F1}" srcOrd="0" destOrd="0" presId="urn:microsoft.com/office/officeart/2005/8/layout/list1"/>
    <dgm:cxn modelId="{AB324CB0-DC1E-48F8-843C-6D5F9AF1D9C2}" type="presParOf" srcId="{5CD1A4A0-1CB7-42CE-B99E-EC08694528E8}" destId="{8706AE0A-C94C-4052-BF0D-BF0E1D1CACDE}" srcOrd="0" destOrd="0" presId="urn:microsoft.com/office/officeart/2005/8/layout/list1"/>
    <dgm:cxn modelId="{910E7CCF-979C-433F-B9D8-BE395195D044}" type="presParOf" srcId="{8706AE0A-C94C-4052-BF0D-BF0E1D1CACDE}" destId="{8A3ED400-597D-4330-BC55-648A3932203D}" srcOrd="0" destOrd="0" presId="urn:microsoft.com/office/officeart/2005/8/layout/list1"/>
    <dgm:cxn modelId="{9A6CC550-8EB1-4E7F-81C3-19FC97A5A787}" type="presParOf" srcId="{8706AE0A-C94C-4052-BF0D-BF0E1D1CACDE}" destId="{1115DB23-AD9D-47DC-B6AE-34A31A5770BC}" srcOrd="1" destOrd="0" presId="urn:microsoft.com/office/officeart/2005/8/layout/list1"/>
    <dgm:cxn modelId="{845A3FF7-DABC-4914-8280-215E18CEBC51}" type="presParOf" srcId="{5CD1A4A0-1CB7-42CE-B99E-EC08694528E8}" destId="{88C680B4-6BDC-43D9-8C39-83BB81D5756B}" srcOrd="1" destOrd="0" presId="urn:microsoft.com/office/officeart/2005/8/layout/list1"/>
    <dgm:cxn modelId="{671EE862-34B0-4C56-A5EF-6810E6B16A9A}" type="presParOf" srcId="{5CD1A4A0-1CB7-42CE-B99E-EC08694528E8}" destId="{C33486D4-CC3C-4DEC-9747-8BF1201F20AC}" srcOrd="2" destOrd="0" presId="urn:microsoft.com/office/officeart/2005/8/layout/list1"/>
    <dgm:cxn modelId="{67B56CDB-E645-4860-91DC-A148666228E6}" type="presParOf" srcId="{5CD1A4A0-1CB7-42CE-B99E-EC08694528E8}" destId="{437414E7-35C6-4DAA-83C6-EE214B1A6562}" srcOrd="3" destOrd="0" presId="urn:microsoft.com/office/officeart/2005/8/layout/list1"/>
    <dgm:cxn modelId="{FACD9EF8-0576-4D85-94B8-25F26EA086FA}" type="presParOf" srcId="{5CD1A4A0-1CB7-42CE-B99E-EC08694528E8}" destId="{A13E23E3-F8EA-4585-990B-60DAA34B95E1}" srcOrd="4" destOrd="0" presId="urn:microsoft.com/office/officeart/2005/8/layout/list1"/>
    <dgm:cxn modelId="{4000F34B-84B1-4741-9B81-DE99E4D24799}" type="presParOf" srcId="{A13E23E3-F8EA-4585-990B-60DAA34B95E1}" destId="{636068CE-471B-44D3-9A88-49C092DB16C1}" srcOrd="0" destOrd="0" presId="urn:microsoft.com/office/officeart/2005/8/layout/list1"/>
    <dgm:cxn modelId="{E94F8285-8D5B-4CAA-B930-9EA890B49045}" type="presParOf" srcId="{A13E23E3-F8EA-4585-990B-60DAA34B95E1}" destId="{9FF01FF3-826B-4F0C-B729-9B984CB4392F}" srcOrd="1" destOrd="0" presId="urn:microsoft.com/office/officeart/2005/8/layout/list1"/>
    <dgm:cxn modelId="{3ADB8E1E-03DA-45D7-9C98-B887187D2DC3}" type="presParOf" srcId="{5CD1A4A0-1CB7-42CE-B99E-EC08694528E8}" destId="{87230E81-F675-4467-B60B-842A2771AC1F}" srcOrd="5" destOrd="0" presId="urn:microsoft.com/office/officeart/2005/8/layout/list1"/>
    <dgm:cxn modelId="{0147862A-18BC-44E3-B097-FDC90069FFB3}" type="presParOf" srcId="{5CD1A4A0-1CB7-42CE-B99E-EC08694528E8}" destId="{BFB6D2E2-6924-4B0C-9CD5-BD8FCCD1D56C}" srcOrd="6" destOrd="0" presId="urn:microsoft.com/office/officeart/2005/8/layout/list1"/>
    <dgm:cxn modelId="{BB60FD84-4C4A-41EE-9A6D-09CD0624DFBC}" type="presParOf" srcId="{5CD1A4A0-1CB7-42CE-B99E-EC08694528E8}" destId="{06089E75-2677-414F-AD24-5E37BC88958B}" srcOrd="7" destOrd="0" presId="urn:microsoft.com/office/officeart/2005/8/layout/list1"/>
    <dgm:cxn modelId="{EE854912-564B-49C7-A9C3-BB636F4CA8EA}" type="presParOf" srcId="{5CD1A4A0-1CB7-42CE-B99E-EC08694528E8}" destId="{19936494-81C4-4786-B60E-AC5334497AF1}" srcOrd="8" destOrd="0" presId="urn:microsoft.com/office/officeart/2005/8/layout/list1"/>
    <dgm:cxn modelId="{F0534E68-0780-4EA8-BF40-7F83C6D190A9}" type="presParOf" srcId="{19936494-81C4-4786-B60E-AC5334497AF1}" destId="{E0546DD3-90F9-4648-B9D1-4998BB3D4B36}" srcOrd="0" destOrd="0" presId="urn:microsoft.com/office/officeart/2005/8/layout/list1"/>
    <dgm:cxn modelId="{8702A661-3F33-40DE-B836-DA28A55288D8}" type="presParOf" srcId="{19936494-81C4-4786-B60E-AC5334497AF1}" destId="{199FF56C-18B2-45FB-B5C7-E5C2A638310A}" srcOrd="1" destOrd="0" presId="urn:microsoft.com/office/officeart/2005/8/layout/list1"/>
    <dgm:cxn modelId="{07FF4A31-65FF-4F00-BDC6-5AC3DD2A41A1}" type="presParOf" srcId="{5CD1A4A0-1CB7-42CE-B99E-EC08694528E8}" destId="{2754DB26-4CCF-4D29-8E7B-96F9B47DE73E}" srcOrd="9" destOrd="0" presId="urn:microsoft.com/office/officeart/2005/8/layout/list1"/>
    <dgm:cxn modelId="{B72693DD-9E32-49C6-A554-F9616165904F}" type="presParOf" srcId="{5CD1A4A0-1CB7-42CE-B99E-EC08694528E8}" destId="{F0E508A0-D4C1-457B-811C-6D789B63845C}" srcOrd="10" destOrd="0" presId="urn:microsoft.com/office/officeart/2005/8/layout/list1"/>
    <dgm:cxn modelId="{998653AF-F29F-4028-A70F-8B9A49F244E8}" type="presParOf" srcId="{5CD1A4A0-1CB7-42CE-B99E-EC08694528E8}" destId="{6C7F3CB9-408F-4767-A752-95562B648A8A}" srcOrd="11" destOrd="0" presId="urn:microsoft.com/office/officeart/2005/8/layout/list1"/>
    <dgm:cxn modelId="{5F5D6278-B801-438A-8A2E-CAE70C02D8EA}" type="presParOf" srcId="{5CD1A4A0-1CB7-42CE-B99E-EC08694528E8}" destId="{5AC75E0F-A8A6-440E-9713-A2AC21669644}" srcOrd="12" destOrd="0" presId="urn:microsoft.com/office/officeart/2005/8/layout/list1"/>
    <dgm:cxn modelId="{1E3B62DA-E29F-4A1E-9D99-CC466E0D2FB9}" type="presParOf" srcId="{5AC75E0F-A8A6-440E-9713-A2AC21669644}" destId="{08EDC9FA-3551-4688-AE7D-5A4C449F2B42}" srcOrd="0" destOrd="0" presId="urn:microsoft.com/office/officeart/2005/8/layout/list1"/>
    <dgm:cxn modelId="{DAFC0613-8943-43AE-9A7B-64B1AECB52CD}" type="presParOf" srcId="{5AC75E0F-A8A6-440E-9713-A2AC21669644}" destId="{60C237C7-005A-4485-B5AF-CC1AF2D03207}" srcOrd="1" destOrd="0" presId="urn:microsoft.com/office/officeart/2005/8/layout/list1"/>
    <dgm:cxn modelId="{E08A45E5-26A4-49C0-9DC2-E98109E6CCEE}" type="presParOf" srcId="{5CD1A4A0-1CB7-42CE-B99E-EC08694528E8}" destId="{EC3A2D80-6291-49F2-8D27-96390481DDCF}" srcOrd="13" destOrd="0" presId="urn:microsoft.com/office/officeart/2005/8/layout/list1"/>
    <dgm:cxn modelId="{151C474A-84E8-4D09-9A1F-975CED252D31}" type="presParOf" srcId="{5CD1A4A0-1CB7-42CE-B99E-EC08694528E8}" destId="{DEE89177-2F58-4783-A6EB-19F9B0876833}" srcOrd="14" destOrd="0" presId="urn:microsoft.com/office/officeart/2005/8/layout/list1"/>
    <dgm:cxn modelId="{91C44EB9-2622-4FC3-8C5E-838ADF62D032}" type="presParOf" srcId="{5CD1A4A0-1CB7-42CE-B99E-EC08694528E8}" destId="{CF4A84DD-CC2E-4B6D-8208-56F0C2FD20B3}" srcOrd="15" destOrd="0" presId="urn:microsoft.com/office/officeart/2005/8/layout/list1"/>
    <dgm:cxn modelId="{EA969956-03FE-4667-83C8-51B363957BD3}" type="presParOf" srcId="{5CD1A4A0-1CB7-42CE-B99E-EC08694528E8}" destId="{B2E79174-BDB6-41BB-A393-CA918165EAB1}" srcOrd="16" destOrd="0" presId="urn:microsoft.com/office/officeart/2005/8/layout/list1"/>
    <dgm:cxn modelId="{4ECCA058-1BE0-4838-83EF-467DA6CE6BBB}" type="presParOf" srcId="{B2E79174-BDB6-41BB-A393-CA918165EAB1}" destId="{C337B219-0B44-45E6-AAF3-3B615D2A79F1}" srcOrd="0" destOrd="0" presId="urn:microsoft.com/office/officeart/2005/8/layout/list1"/>
    <dgm:cxn modelId="{DDF2B802-43B4-4EC7-AD53-75C83CA05E0D}" type="presParOf" srcId="{B2E79174-BDB6-41BB-A393-CA918165EAB1}" destId="{DDF66289-6FB2-424A-8D26-EF079EEC59C6}" srcOrd="1" destOrd="0" presId="urn:microsoft.com/office/officeart/2005/8/layout/list1"/>
    <dgm:cxn modelId="{893F8D51-C5C1-4374-B8DA-83E377C125BD}" type="presParOf" srcId="{5CD1A4A0-1CB7-42CE-B99E-EC08694528E8}" destId="{21E72877-FDA5-4368-826D-996B66FC2F53}" srcOrd="17" destOrd="0" presId="urn:microsoft.com/office/officeart/2005/8/layout/list1"/>
    <dgm:cxn modelId="{791CF61A-9E32-46FA-835A-16227C48BB6E}" type="presParOf" srcId="{5CD1A4A0-1CB7-42CE-B99E-EC08694528E8}" destId="{A48C3C0C-7867-4CC1-9239-ED15D6A0E51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486D4-CC3C-4DEC-9747-8BF1201F20AC}">
      <dsp:nvSpPr>
        <dsp:cNvPr id="0" name=""/>
        <dsp:cNvSpPr/>
      </dsp:nvSpPr>
      <dsp:spPr>
        <a:xfrm>
          <a:off x="0" y="280584"/>
          <a:ext cx="40401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5DB23-AD9D-47DC-B6AE-34A31A5770BC}">
      <dsp:nvSpPr>
        <dsp:cNvPr id="0" name=""/>
        <dsp:cNvSpPr/>
      </dsp:nvSpPr>
      <dsp:spPr>
        <a:xfrm>
          <a:off x="202009" y="29664"/>
          <a:ext cx="3125255" cy="5018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Verdana" pitchFamily="34" charset="0"/>
              <a:ea typeface="Verdana" pitchFamily="34" charset="0"/>
            </a:rPr>
            <a:t>Предварительные и периодические осмотры сотрудников СГМУ</a:t>
          </a:r>
          <a:endParaRPr lang="ru-RU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26507" y="54162"/>
        <a:ext cx="3076259" cy="452844"/>
      </dsp:txXfrm>
    </dsp:sp>
    <dsp:sp modelId="{BFB6D2E2-6924-4B0C-9CD5-BD8FCCD1D56C}">
      <dsp:nvSpPr>
        <dsp:cNvPr id="0" name=""/>
        <dsp:cNvSpPr/>
      </dsp:nvSpPr>
      <dsp:spPr>
        <a:xfrm>
          <a:off x="0" y="1051704"/>
          <a:ext cx="40401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01FF3-826B-4F0C-B729-9B984CB4392F}">
      <dsp:nvSpPr>
        <dsp:cNvPr id="0" name=""/>
        <dsp:cNvSpPr/>
      </dsp:nvSpPr>
      <dsp:spPr>
        <a:xfrm>
          <a:off x="202009" y="800784"/>
          <a:ext cx="3125255" cy="5018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Verdana" pitchFamily="34" charset="0"/>
              <a:ea typeface="Verdana" pitchFamily="34" charset="0"/>
            </a:rPr>
            <a:t>Профилактические осмотры студентов СГМУ перед практикой </a:t>
          </a:r>
          <a:endParaRPr lang="ru-RU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26507" y="825282"/>
        <a:ext cx="3076259" cy="452844"/>
      </dsp:txXfrm>
    </dsp:sp>
    <dsp:sp modelId="{F0E508A0-D4C1-457B-811C-6D789B63845C}">
      <dsp:nvSpPr>
        <dsp:cNvPr id="0" name=""/>
        <dsp:cNvSpPr/>
      </dsp:nvSpPr>
      <dsp:spPr>
        <a:xfrm>
          <a:off x="0" y="1822824"/>
          <a:ext cx="40401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FF56C-18B2-45FB-B5C7-E5C2A638310A}">
      <dsp:nvSpPr>
        <dsp:cNvPr id="0" name=""/>
        <dsp:cNvSpPr/>
      </dsp:nvSpPr>
      <dsp:spPr>
        <a:xfrm>
          <a:off x="202009" y="1571904"/>
          <a:ext cx="3125255" cy="5018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Verdana" pitchFamily="34" charset="0"/>
              <a:ea typeface="Verdana" pitchFamily="34" charset="0"/>
            </a:rPr>
            <a:t>Профилактические осмотры клинических ординаторов</a:t>
          </a:r>
          <a:endParaRPr lang="ru-RU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26507" y="1596402"/>
        <a:ext cx="3076259" cy="452844"/>
      </dsp:txXfrm>
    </dsp:sp>
    <dsp:sp modelId="{DEE89177-2F58-4783-A6EB-19F9B0876833}">
      <dsp:nvSpPr>
        <dsp:cNvPr id="0" name=""/>
        <dsp:cNvSpPr/>
      </dsp:nvSpPr>
      <dsp:spPr>
        <a:xfrm>
          <a:off x="0" y="2593944"/>
          <a:ext cx="40401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237C7-005A-4485-B5AF-CC1AF2D03207}">
      <dsp:nvSpPr>
        <dsp:cNvPr id="0" name=""/>
        <dsp:cNvSpPr/>
      </dsp:nvSpPr>
      <dsp:spPr>
        <a:xfrm>
          <a:off x="204686" y="2357155"/>
          <a:ext cx="3125255" cy="5018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Verdana" pitchFamily="34" charset="0"/>
              <a:ea typeface="Verdana" pitchFamily="34" charset="0"/>
            </a:rPr>
            <a:t>Осмотр врачом общей практики перед заселением в общежитие студентов МФВОП</a:t>
          </a:r>
          <a:endParaRPr lang="ru-RU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29184" y="2381653"/>
        <a:ext cx="3076259" cy="452844"/>
      </dsp:txXfrm>
    </dsp:sp>
    <dsp:sp modelId="{A48C3C0C-7867-4CC1-9239-ED15D6A0E511}">
      <dsp:nvSpPr>
        <dsp:cNvPr id="0" name=""/>
        <dsp:cNvSpPr/>
      </dsp:nvSpPr>
      <dsp:spPr>
        <a:xfrm>
          <a:off x="0" y="3303556"/>
          <a:ext cx="4040187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66289-6FB2-424A-8D26-EF079EEC59C6}">
      <dsp:nvSpPr>
        <dsp:cNvPr id="0" name=""/>
        <dsp:cNvSpPr/>
      </dsp:nvSpPr>
      <dsp:spPr>
        <a:xfrm>
          <a:off x="201589" y="3077233"/>
          <a:ext cx="3131448" cy="43876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897" tIns="0" rIns="10689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Verdana" pitchFamily="34" charset="0"/>
              <a:ea typeface="Verdana" pitchFamily="34" charset="0"/>
            </a:rPr>
            <a:t>Проведение медицинского освидетельствования иностранных граждан</a:t>
          </a:r>
          <a:endParaRPr lang="ru-RU" sz="1000" b="1" kern="1200" dirty="0">
            <a:solidFill>
              <a:srgbClr val="FF0000"/>
            </a:solidFill>
            <a:latin typeface="Verdana" pitchFamily="34" charset="0"/>
            <a:ea typeface="Verdana" pitchFamily="34" charset="0"/>
          </a:endParaRPr>
        </a:p>
      </dsp:txBody>
      <dsp:txXfrm>
        <a:off x="223008" y="3098652"/>
        <a:ext cx="3088610" cy="39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6T18:54:56.15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4637,'3'0,"0"0,0-1,-1 1,2 0,-1-1,0 0,-1 0,0 0,3 0,2-3,25-18,-24 17,171-139,-75 56,56-39,456-304,44 28,344-149,-475 266,-343 184,917-510,-30-34,-482 232,-467 318,317-233,-385 294,2 2,101-43,133-34,-127 51,-79 27,-16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A0072-AFED-4BA6-BA75-396ED45F476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12AFF-AC92-40B3-989B-9259095B00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9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BAB9D-F177-4094-A6A4-507D15B4DD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4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2AFF-AC92-40B3-989B-9259095B00D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5E0B-06D1-432C-8C5F-33D2A882D9E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9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F4102-59C0-4B14-B641-811271B71E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2AFF-AC92-40B3-989B-9259095B00D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2AFF-AC92-40B3-989B-9259095B00D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9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BAB9D-F177-4094-A6A4-507D15B4DDD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Идет снижение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образовательной активности на факультете сестринского образования, что требует оптимизации учебного процесса.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Пути решения 2022го стал переходным для централизации дополнительного профессионального образования в одних руках результат увеличение программ ДПО в 2 раза количество слушателей в 7 раз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2AFF-AC92-40B3-989B-9259095B00D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4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Ключевые показатели эффективности (KPI) – это методика, разработанная для оценки производительности организации, отдельно взятых ее частей или даже одного сотрудника за заданный период. То есть это индикатор фактически достигнутых результатов, измеряемый количественно. Маркер эффективности и производительности возможность создать прозрачную и четкую программу поощрений. Лишение премии, похвала, увольнение или повышение – все зависит от работника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2AFF-AC92-40B3-989B-9259095B00D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16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2AFF-AC92-40B3-989B-9259095B00D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9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91630"/>
            <a:ext cx="4978896" cy="1102519"/>
          </a:xfrm>
        </p:spPr>
        <p:txBody>
          <a:bodyPr/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859782"/>
            <a:ext cx="4978896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DDF8-612B-4FBB-95EC-465E2ACA8107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1A5128E-08F5-7CA9-82C1-A5B417DEFE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"/>
          <a:stretch/>
        </p:blipFill>
        <p:spPr>
          <a:xfrm>
            <a:off x="3973664" y="1218823"/>
            <a:ext cx="5184576" cy="3924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FA7B-D6FE-4743-8467-10B425F64F96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979194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567936" y="172480"/>
            <a:ext cx="576064" cy="56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C613-7EB2-41FE-8EBC-CC7546831418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4979194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567936" y="172480"/>
            <a:ext cx="576064" cy="56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761A-DA81-4579-B247-AEE584F18ECE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979194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567936" y="172480"/>
            <a:ext cx="576064" cy="56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654F-8387-40C5-87FB-AD68679BB49F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979194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567936" y="172480"/>
            <a:ext cx="576064" cy="56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88120"/>
            <a:ext cx="4527097" cy="693624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r>
              <a:rPr lang="ru-RU" dirty="0" smtClean="0"/>
              <a:t>Пример оформления слайда с текстом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5561" y="4770665"/>
            <a:ext cx="2057400" cy="273844"/>
          </a:xfrm>
        </p:spPr>
        <p:txBody>
          <a:bodyPr/>
          <a:lstStyle/>
          <a:p>
            <a:fld id="{1119CBE1-9A74-46A5-B557-4749E627A6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75997"/>
            <a:ext cx="4723210" cy="257175"/>
          </a:xfrm>
        </p:spPr>
        <p:txBody>
          <a:bodyPr>
            <a:noAutofit/>
          </a:bodyPr>
          <a:lstStyle>
            <a:lvl1pPr marL="0" indent="0">
              <a:buNone/>
              <a:defRPr sz="1650"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14" y="241788"/>
            <a:ext cx="1735526" cy="45716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6723290" y="241788"/>
            <a:ext cx="0" cy="45716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77" y="188119"/>
            <a:ext cx="535584" cy="5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1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88120"/>
            <a:ext cx="4527097" cy="693624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r>
              <a:rPr lang="ru-RU" dirty="0" smtClean="0"/>
              <a:t>Пример оформления слайда с текстом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5561" y="4770665"/>
            <a:ext cx="2057400" cy="273844"/>
          </a:xfrm>
        </p:spPr>
        <p:txBody>
          <a:bodyPr/>
          <a:lstStyle/>
          <a:p>
            <a:fld id="{1119CBE1-9A74-46A5-B557-4749E627A6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75997"/>
            <a:ext cx="4723210" cy="257175"/>
          </a:xfrm>
        </p:spPr>
        <p:txBody>
          <a:bodyPr>
            <a:noAutofit/>
          </a:bodyPr>
          <a:lstStyle>
            <a:lvl1pPr marL="0" indent="0">
              <a:buNone/>
              <a:defRPr sz="1650">
                <a:latin typeface="+mj-lt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642C09-5D4A-48F4-9C70-8A7B32BF7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14" y="241788"/>
            <a:ext cx="1735526" cy="45716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6723290" y="241788"/>
            <a:ext cx="0" cy="457164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677" y="188119"/>
            <a:ext cx="535584" cy="54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9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E3C9821-5591-4CF4-89A7-31405354F565}"/>
              </a:ext>
            </a:extLst>
          </p:cNvPr>
          <p:cNvSpPr/>
          <p:nvPr userDrawn="1"/>
        </p:nvSpPr>
        <p:spPr>
          <a:xfrm>
            <a:off x="0" y="0"/>
            <a:ext cx="4099500" cy="5143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771550"/>
            <a:ext cx="396044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3003798"/>
            <a:ext cx="3960440" cy="13144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DDF8-612B-4FBB-95EC-465E2ACA8107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2" y="0"/>
            <a:ext cx="52770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5620-09B1-4A1B-BA0D-A3022B03C6DA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986773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6765131" y="23812"/>
            <a:ext cx="2378869" cy="36433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0" algn="l"/>
            <a:r>
              <a:rPr lang="ru-RU" sz="900" dirty="0" smtClean="0"/>
              <a:t>ФГБОУ ВО СГМУ (г. Архангельск) Минздрава России</a:t>
            </a:r>
            <a:endParaRPr lang="ru-RU" sz="900" dirty="0"/>
          </a:p>
        </p:txBody>
      </p:sp>
      <p:pic>
        <p:nvPicPr>
          <p:cNvPr id="11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876256" y="56846"/>
            <a:ext cx="288762" cy="275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567936" y="205978"/>
            <a:ext cx="576064" cy="565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5620-09B1-4A1B-BA0D-A3022B03C6DA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986773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22436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556613" y="191798"/>
            <a:ext cx="576064" cy="565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81D7-C204-4CFC-B6B2-672A98F6F77C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979194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567936" y="188177"/>
            <a:ext cx="576064" cy="565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BFBF-F12C-4B70-8E9F-83B4F269E403}" type="datetime1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041024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567936" y="172480"/>
            <a:ext cx="576064" cy="565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FA70-9DCB-4DD0-93B3-709E04081F77}" type="datetime1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979194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F843A-72BC-4CF5-8D32-337976F94F4B}" type="datetime1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4979194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567936" y="172480"/>
            <a:ext cx="576064" cy="56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1C6-9767-4E15-9140-2663D306AAC5}" type="datetime1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4979194"/>
            <a:ext cx="9144000" cy="1643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567936" y="172480"/>
            <a:ext cx="576064" cy="56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44BC-F287-473B-8FA0-9E53AA1C6644}" type="datetime1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75606"/>
            <a:ext cx="5828184" cy="1102519"/>
          </a:xfrm>
        </p:spPr>
        <p:txBody>
          <a:bodyPr>
            <a:noAutofit/>
          </a:bodyPr>
          <a:lstStyle/>
          <a:p>
            <a:r>
              <a:rPr lang="ru-RU" sz="1800" b="1" dirty="0">
                <a:ln w="1905"/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ОТЧЕТ </a:t>
            </a:r>
            <a:br>
              <a:rPr lang="ru-RU" sz="1800" b="1" dirty="0">
                <a:ln w="1905"/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о работе консультативно-диагностической поликлиники </a:t>
            </a:r>
            <a:br>
              <a:rPr lang="ru-RU" sz="1600" b="1" dirty="0" smtClean="0">
                <a:ln w="1905"/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</a:br>
            <a:r>
              <a:rPr lang="ru-RU" sz="1600" b="1" dirty="0" smtClean="0">
                <a:ln w="1905"/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за 2020-2024год</a:t>
            </a:r>
            <a:r>
              <a:rPr lang="ru-RU" sz="1600" b="1" dirty="0">
                <a:ln w="1905"/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 </a:t>
            </a:r>
            <a:r>
              <a:rPr lang="ru-RU" sz="1600" b="1" dirty="0" smtClean="0">
                <a:ln w="1905"/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(5 лет)</a:t>
            </a:r>
            <a:endParaRPr lang="ru-RU" sz="16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651870"/>
            <a:ext cx="3888432" cy="95441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00" b="1" dirty="0" smtClean="0">
                <a:solidFill>
                  <a:schemeClr val="tx1"/>
                </a:solidFill>
              </a:rPr>
              <a:t>Завьялов Александр Олегович</a:t>
            </a:r>
            <a:endParaRPr lang="ru-RU" sz="1700" b="1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00" dirty="0" smtClean="0">
                <a:solidFill>
                  <a:schemeClr val="tx1"/>
                </a:solidFill>
              </a:rPr>
              <a:t>Главный врач консультативно-диагностической поликлиники СГМУ</a:t>
            </a:r>
            <a:endParaRPr lang="ru-RU" sz="1700" dirty="0">
              <a:solidFill>
                <a:schemeClr val="tx1"/>
              </a:solidFill>
            </a:endParaRPr>
          </a:p>
          <a:p>
            <a:pPr algn="l"/>
            <a:r>
              <a:rPr lang="ru-RU" sz="2100" b="1" dirty="0">
                <a:solidFill>
                  <a:schemeClr val="tx1"/>
                </a:solidFill>
                <a:latin typeface="Verdana Pro Light" pitchFamily="34" charset="0"/>
              </a:rPr>
              <a:t/>
            </a:r>
            <a:br>
              <a:rPr lang="ru-RU" sz="2100" b="1" dirty="0">
                <a:solidFill>
                  <a:schemeClr val="tx1"/>
                </a:solidFill>
                <a:latin typeface="Verdana Pro Light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Google Shape;102;p2">
            <a:extLst>
              <a:ext uri="{FF2B5EF4-FFF2-40B4-BE49-F238E27FC236}">
                <a16:creationId xmlns:a16="http://schemas.microsoft.com/office/drawing/2014/main" xmlns="" id="{E4A79E59-3AFB-1F06-2C9F-026D4EF4E9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384" y="51470"/>
            <a:ext cx="1044107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10800000" flipV="1">
            <a:off x="1222512" y="4731990"/>
            <a:ext cx="3886200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>
            <a:spAutoFit/>
          </a:bodyPr>
          <a:lstStyle/>
          <a:p>
            <a:pPr algn="ctr"/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2025 год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2311837"/>
              </p:ext>
            </p:extLst>
          </p:nvPr>
        </p:nvGraphicFramePr>
        <p:xfrm>
          <a:off x="488840" y="946877"/>
          <a:ext cx="4040188" cy="376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73642767"/>
              </p:ext>
            </p:extLst>
          </p:nvPr>
        </p:nvGraphicFramePr>
        <p:xfrm>
          <a:off x="4716016" y="1131590"/>
          <a:ext cx="4248472" cy="3462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16016" y="1059582"/>
            <a:ext cx="4320480" cy="35346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4552" y="21402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98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Задача 2. </a:t>
            </a:r>
            <a:r>
              <a:rPr lang="ru-RU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Проведение медицинских осмотров и освидетельствований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48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11560" y="411510"/>
            <a:ext cx="8091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98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Задача 3.Динамика объемов медицинской помощи  </a:t>
            </a:r>
          </a:p>
          <a:p>
            <a:pPr algn="ctr"/>
            <a:r>
              <a:rPr lang="ru-RU" sz="1600" b="1" spc="98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(ОМС) </a:t>
            </a:r>
            <a:endParaRPr lang="ru-RU" sz="1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69051807"/>
              </p:ext>
            </p:extLst>
          </p:nvPr>
        </p:nvGraphicFramePr>
        <p:xfrm>
          <a:off x="467544" y="843558"/>
          <a:ext cx="79928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34381685"/>
              </p:ext>
            </p:extLst>
          </p:nvPr>
        </p:nvGraphicFramePr>
        <p:xfrm>
          <a:off x="4965165" y="949097"/>
          <a:ext cx="36322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11047"/>
              </p:ext>
            </p:extLst>
          </p:nvPr>
        </p:nvGraphicFramePr>
        <p:xfrm>
          <a:off x="271854" y="1041821"/>
          <a:ext cx="4444161" cy="2957534"/>
        </p:xfrm>
        <a:graphic>
          <a:graphicData uri="http://schemas.openxmlformats.org/drawingml/2006/table">
            <a:tbl>
              <a:tblPr/>
              <a:tblGrid>
                <a:gridCol w="1596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5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9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8901">
                  <a:extLst>
                    <a:ext uri="{9D8B030D-6E8A-4147-A177-3AD203B41FA5}">
                      <a16:colId xmlns:a16="http://schemas.microsoft.com/office/drawing/2014/main" xmlns="" val="4032152912"/>
                    </a:ext>
                  </a:extLst>
                </a:gridCol>
                <a:gridCol w="622035">
                  <a:extLst>
                    <a:ext uri="{9D8B030D-6E8A-4147-A177-3AD203B41FA5}">
                      <a16:colId xmlns:a16="http://schemas.microsoft.com/office/drawing/2014/main" xmlns="" val="2391190460"/>
                    </a:ext>
                  </a:extLst>
                </a:gridCol>
                <a:gridCol w="6220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12542"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2020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2021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2022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2023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2024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08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Вакцинация</a:t>
                      </a:r>
                      <a:r>
                        <a:rPr lang="ru-RU" sz="1000" baseline="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 против гриппа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2189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1068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212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1000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1578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508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Вакцинация против гепатита</a:t>
                      </a:r>
                      <a:r>
                        <a:rPr lang="ru-RU" sz="1000" baseline="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 В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26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34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14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106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39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5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Вакцинация </a:t>
                      </a:r>
                      <a:r>
                        <a:rPr lang="en-US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COVID-19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1300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1556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500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5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Вакцинация</a:t>
                      </a:r>
                      <a:r>
                        <a:rPr lang="ru-RU" sz="1000" baseline="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 против столбняка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9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5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Вакцинация</a:t>
                      </a:r>
                      <a:r>
                        <a:rPr lang="ru-RU" sz="1000" baseline="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 против клещевого энцефалита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48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5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Вакцинация против</a:t>
                      </a:r>
                      <a:r>
                        <a:rPr lang="ru-RU" sz="1000" baseline="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 кори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-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11</a:t>
                      </a:r>
                      <a:endParaRPr lang="ru-RU" sz="1000" dirty="0">
                        <a:effectLst/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0752" y="200128"/>
            <a:ext cx="75109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98" dirty="0" smtClean="0">
                <a:solidFill>
                  <a:schemeClr val="accent1"/>
                </a:solidFill>
                <a:latin typeface="Verdana "/>
                <a:ea typeface="Verdana" panose="020B0604030504040204" pitchFamily="34" charset="0"/>
              </a:rPr>
              <a:t>Задача 3. Профилактическая  деятельность</a:t>
            </a:r>
          </a:p>
          <a:p>
            <a:pPr algn="ctr"/>
            <a:r>
              <a:rPr lang="ru-RU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(Вакцинация)</a:t>
            </a:r>
            <a:endParaRPr lang="ru-RU" sz="1400" b="1" spc="98" dirty="0" smtClean="0">
              <a:solidFill>
                <a:schemeClr val="accent1"/>
              </a:solidFill>
              <a:latin typeface="Verdana 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561020" cy="72008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Задача 4.Обеспечение </a:t>
            </a:r>
            <a:r>
              <a:rPr lang="ru-RU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условий для организации образовательного процесса, связанного с подготовкой квалифицированных </a:t>
            </a:r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специалистов</a:t>
            </a:r>
            <a:endParaRPr lang="ru-RU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529" y="1172705"/>
            <a:ext cx="4185585" cy="100646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latin typeface="Verdana" pitchFamily="34" charset="0"/>
                <a:ea typeface="Verdana" pitchFamily="34" charset="0"/>
              </a:rPr>
              <a:t>КДП </a:t>
            </a:r>
            <a:r>
              <a:rPr lang="ru-RU" sz="4800" dirty="0" smtClean="0">
                <a:latin typeface="Verdana" pitchFamily="34" charset="0"/>
                <a:ea typeface="Verdana" pitchFamily="34" charset="0"/>
              </a:rPr>
              <a:t>СГМУ является клинической базой для прохождения производственной практики обучающимися по программам </a:t>
            </a:r>
            <a:r>
              <a:rPr lang="ru-RU" sz="4800" dirty="0" err="1" smtClean="0">
                <a:latin typeface="Verdana" pitchFamily="34" charset="0"/>
                <a:ea typeface="Verdana" pitchFamily="34" charset="0"/>
              </a:rPr>
              <a:t>специалитета</a:t>
            </a:r>
            <a:r>
              <a:rPr lang="ru-RU" sz="4800" dirty="0" smtClean="0">
                <a:latin typeface="Verdana" pitchFamily="34" charset="0"/>
                <a:ea typeface="Verdana" pitchFamily="34" charset="0"/>
              </a:rPr>
              <a:t>,  среднего профессионального образования, ординатуры и немедицинских специальностей </a:t>
            </a:r>
          </a:p>
          <a:p>
            <a:pPr marL="0" indent="0">
              <a:buNone/>
            </a:pPr>
            <a:endParaRPr lang="ru-RU" sz="4800" dirty="0" smtClean="0">
              <a:latin typeface="Arial Narrow" pitchFamily="34" charset="0"/>
            </a:endParaRPr>
          </a:p>
          <a:p>
            <a:endParaRPr lang="ru-RU" sz="48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ru-RU" sz="48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Arial Narrow" pitchFamily="34" charset="0"/>
              </a:rPr>
              <a:t> </a:t>
            </a:r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0157" y="1201586"/>
            <a:ext cx="4261843" cy="1082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8983" y="2514129"/>
            <a:ext cx="430694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195177"/>
            <a:ext cx="3910065" cy="10885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436" y="3434909"/>
            <a:ext cx="4218484" cy="8373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3112" y="2597018"/>
            <a:ext cx="41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Verdana" pitchFamily="34" charset="0"/>
                <a:ea typeface="Verdana" pitchFamily="34" charset="0"/>
              </a:rPr>
              <a:t>В 2021 году была введена должность врача стажёра, которая позволяет трудоустроить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ординаторов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41" y="3635198"/>
            <a:ext cx="398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</a:rPr>
              <a:t>Участие обучающихся в проектах университета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859782"/>
            <a:ext cx="39604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46331" y="1416282"/>
            <a:ext cx="3479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Verdana" pitchFamily="34" charset="0"/>
                <a:ea typeface="Verdana" pitchFamily="34" charset="0"/>
              </a:rPr>
              <a:t>Ежегодно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обучающиеся СГМУ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проходят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практику в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КДП, 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выполняя врачебные, сестринские и методические функции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01216" y="3428595"/>
            <a:ext cx="3940594" cy="13754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892188" y="3428025"/>
            <a:ext cx="394090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Verdana" pitchFamily="34" charset="0"/>
                <a:ea typeface="Verdana" pitchFamily="34" charset="0"/>
              </a:rPr>
              <a:t>Совместно со студентами и ординаторами </a:t>
            </a:r>
            <a:r>
              <a:rPr lang="ru-RU" sz="1100" dirty="0" smtClean="0">
                <a:latin typeface="Verdana" pitchFamily="34" charset="0"/>
                <a:ea typeface="Verdana" pitchFamily="34" charset="0"/>
              </a:rPr>
              <a:t>закончен проект: </a:t>
            </a:r>
            <a:r>
              <a:rPr lang="ru-RU" sz="1100" dirty="0">
                <a:latin typeface="Verdana" pitchFamily="34" charset="0"/>
                <a:ea typeface="Verdana" pitchFamily="34" charset="0"/>
              </a:rPr>
              <a:t>«Информационная система  маршрутизации пациентов для университетского медицинского цента</a:t>
            </a:r>
            <a:r>
              <a:rPr lang="ru-RU" sz="1100" dirty="0" smtClean="0">
                <a:latin typeface="Verdana" pitchFamily="34" charset="0"/>
                <a:ea typeface="Verdana" pitchFamily="34" charset="0"/>
              </a:rPr>
              <a:t>»</a:t>
            </a:r>
          </a:p>
          <a:p>
            <a:pPr algn="just"/>
            <a:r>
              <a:rPr lang="ru-RU" sz="1100" dirty="0" smtClean="0">
                <a:latin typeface="Verdana" pitchFamily="34" charset="0"/>
                <a:ea typeface="Verdana" pitchFamily="34" charset="0"/>
              </a:rPr>
              <a:t>Проект консультирование участников проекта после проведенного исследования(врач </a:t>
            </a:r>
            <a:r>
              <a:rPr lang="ru-RU" sz="1100" dirty="0" err="1" smtClean="0">
                <a:latin typeface="Verdana" pitchFamily="34" charset="0"/>
                <a:ea typeface="Verdana" pitchFamily="34" charset="0"/>
              </a:rPr>
              <a:t>кдп</a:t>
            </a:r>
            <a:r>
              <a:rPr lang="ru-RU" sz="1100" dirty="0" smtClean="0">
                <a:latin typeface="Verdana" pitchFamily="34" charset="0"/>
                <a:ea typeface="Verdana" pitchFamily="34" charset="0"/>
              </a:rPr>
              <a:t> и ординаторы второго года обучения0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01216" y="2540124"/>
            <a:ext cx="3940889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46331" y="2643337"/>
            <a:ext cx="346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Verdana" pitchFamily="34" charset="0"/>
                <a:ea typeface="Verdana" pitchFamily="34" charset="0"/>
              </a:rPr>
              <a:t>Возможность осуществления трудовой деятельности 5 врачами-стажерами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3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Задача 4. Формирование кадрового резерва поликлиники  </a:t>
            </a:r>
            <a:endParaRPr lang="ru-RU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160723"/>
              </p:ext>
            </p:extLst>
          </p:nvPr>
        </p:nvGraphicFramePr>
        <p:xfrm>
          <a:off x="457200" y="1347614"/>
          <a:ext cx="8229600" cy="1833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4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Период</a:t>
                      </a:r>
                    </a:p>
                    <a:p>
                      <a:pPr algn="ctr"/>
                      <a:endParaRPr lang="ru-RU" sz="14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Специальность</a:t>
                      </a:r>
                      <a:endParaRPr lang="ru-RU" sz="1400" dirty="0" smtClean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</a:t>
                      </a:r>
                      <a:r>
                        <a:rPr lang="ru-RU" sz="1400" baseline="0" dirty="0" smtClean="0"/>
                        <a:t> обучающихся по целевым направлениям СГМУ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2023-2025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Кардиология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Оториноларингология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2024-2026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Неврология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399858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78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2357"/>
            <a:ext cx="8229600" cy="42155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Научные исследования на базе поликлиники</a:t>
            </a:r>
            <a:endParaRPr lang="ru-RU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519659"/>
              </p:ext>
            </p:extLst>
          </p:nvPr>
        </p:nvGraphicFramePr>
        <p:xfrm>
          <a:off x="179512" y="790375"/>
          <a:ext cx="8784977" cy="369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xmlns="" val="3934757354"/>
                    </a:ext>
                  </a:extLst>
                </a:gridCol>
                <a:gridCol w="7218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8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765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Название</a:t>
                      </a:r>
                      <a:r>
                        <a:rPr lang="ru-RU" sz="1200" baseline="0" dirty="0" smtClean="0"/>
                        <a:t> проекта</a:t>
                      </a:r>
                      <a:endParaRPr lang="ru-RU" sz="1200" dirty="0"/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Год реализации</a:t>
                      </a:r>
                      <a:endParaRPr lang="ru-RU" sz="1200" dirty="0"/>
                    </a:p>
                  </a:txBody>
                  <a:tcPr marL="84286" marR="8428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1</a:t>
                      </a:r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Двойное слепое сравнительное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рандомизированное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 многоцентровое исследование по оценке эффективности и безопасности применения комбинированного лекарственного препарата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Миртазапин+Тизанидину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 пациентов с хроническим болевым синдромом в нижней части спины, отягощенным депрессией».</a:t>
                      </a:r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2022 год</a:t>
                      </a:r>
                    </a:p>
                  </a:txBody>
                  <a:tcPr marL="84286" marR="8428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2</a:t>
                      </a:r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Открытое, сравнительное,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рандомизированное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, многоцентровое, в параллельных группах, клиническое исследование эффективности и безопасности применения лекарственного препарата фиксированной комбинации GABBIE у пациентов с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нейропатическими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 болями».</a:t>
                      </a:r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2022 год</a:t>
                      </a:r>
                    </a:p>
                  </a:txBody>
                  <a:tcPr marL="84286" marR="8428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74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Молекулярно-генетические маркеры реакции организма на новую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коронавирусную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инфекцию и изменения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микробиоты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и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метаболома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человека в результате пандемии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COVID-19</a:t>
                      </a:r>
                      <a:endParaRPr lang="ru-RU" sz="11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2022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286" marR="8428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68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Формирование системы комплексной оценки грамотности в вопросах вакцинации с целью повышения приверженности к вакцинации населения и медицинских работников. </a:t>
                      </a:r>
                      <a:endParaRPr lang="ru-RU" sz="11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286" marR="8428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969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Биомаркеры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+mn-cs"/>
                        </a:rPr>
                        <a:t> индивидуальной жизнеспособности у жителей Европейского Севера России.</a:t>
                      </a:r>
                      <a:endParaRPr lang="ru-RU" sz="11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286" marR="842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2023 год</a:t>
                      </a:r>
                    </a:p>
                    <a:p>
                      <a:pPr algn="ctr"/>
                      <a:endParaRPr lang="ru-RU" sz="1100" b="1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2024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286" marR="8428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141" y="339502"/>
            <a:ext cx="8229600" cy="8572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Стратегия развития поликлиники на 2025 -2030 гг.</a:t>
            </a:r>
            <a:endParaRPr lang="ru-RU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8620" y="915566"/>
            <a:ext cx="8229600" cy="374441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Включение обучающихся в прикрепленный контингент 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поликлиники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Продолжить работу по направлениям стратегической программы развития:</a:t>
            </a:r>
          </a:p>
          <a:p>
            <a:endParaRPr lang="ru-RU" sz="1600" dirty="0" smtClean="0"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endParaRPr lang="ru-RU" sz="1600" dirty="0" smtClean="0">
              <a:latin typeface="Verdana" pitchFamily="34" charset="0"/>
              <a:ea typeface="Verdana" pitchFamily="34" charset="0"/>
            </a:endParaRPr>
          </a:p>
          <a:p>
            <a:endParaRPr lang="ru-RU" sz="1600" dirty="0" smtClean="0">
              <a:latin typeface="Verdana" pitchFamily="34" charset="0"/>
              <a:ea typeface="Verdana" pitchFamily="34" charset="0"/>
            </a:endParaRPr>
          </a:p>
          <a:p>
            <a:endParaRPr lang="ru-RU" sz="1600" dirty="0">
              <a:latin typeface="Verdana" pitchFamily="34" charset="0"/>
              <a:ea typeface="Verdana" pitchFamily="34" charset="0"/>
            </a:endParaRPr>
          </a:p>
          <a:p>
            <a:endParaRPr lang="ru-RU" sz="1600" dirty="0" smtClean="0">
              <a:latin typeface="Verdana" pitchFamily="34" charset="0"/>
              <a:ea typeface="Verdana" pitchFamily="34" charset="0"/>
            </a:endParaRPr>
          </a:p>
          <a:p>
            <a:endParaRPr lang="ru-RU" sz="1600" dirty="0">
              <a:latin typeface="Verdana" pitchFamily="34" charset="0"/>
              <a:ea typeface="Verdana" pitchFamily="34" charset="0"/>
            </a:endParaRPr>
          </a:p>
          <a:p>
            <a:endParaRPr lang="ru-RU" sz="1600" dirty="0" smtClean="0">
              <a:latin typeface="Verdana" pitchFamily="34" charset="0"/>
              <a:ea typeface="Verdana" pitchFamily="34" charset="0"/>
            </a:endParaRPr>
          </a:p>
          <a:p>
            <a:endParaRPr lang="ru-RU" sz="1600" dirty="0">
              <a:latin typeface="Verdana" pitchFamily="34" charset="0"/>
              <a:ea typeface="Verdana" pitchFamily="34" charset="0"/>
            </a:endParaRP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Создание 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филиала университетского медицинского центра на базе кампуса «Северная звезда»</a:t>
            </a:r>
            <a:endParaRPr lang="ru-RU" sz="16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8575">
              <a:spcBef>
                <a:spcPts val="79"/>
              </a:spcBef>
            </a:pPr>
            <a:fld id="{81D60167-4931-47E6-BA6A-407CBD079E47}" type="slidenum">
              <a:rPr lang="ru-RU" smtClean="0"/>
              <a:pPr marL="28575">
                <a:spcBef>
                  <a:spcPts val="79"/>
                </a:spcBef>
              </a:pPr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94201"/>
              </p:ext>
            </p:extLst>
          </p:nvPr>
        </p:nvGraphicFramePr>
        <p:xfrm>
          <a:off x="971600" y="2067694"/>
          <a:ext cx="7715200" cy="167411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7715200"/>
              </a:tblGrid>
              <a:tr h="247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Увеличение числа </a:t>
                      </a: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врачей кандидатов наук, консультирующих в поликлинике</a:t>
                      </a:r>
                    </a:p>
                  </a:txBody>
                  <a:tcPr marL="56005" marR="56005" marT="0" marB="0"/>
                </a:tc>
              </a:tr>
              <a:tr h="171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Увеличение числа врачей </a:t>
                      </a: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докторов </a:t>
                      </a: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наук, консультирующих в поликлинике</a:t>
                      </a:r>
                    </a:p>
                  </a:txBody>
                  <a:tcPr marL="56005" marR="56005" marT="0" marB="0"/>
                </a:tc>
              </a:tr>
              <a:tr h="171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Увеличение числа </a:t>
                      </a: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консультаций для населения</a:t>
                      </a:r>
                    </a:p>
                  </a:txBody>
                  <a:tcPr marL="56005" marR="56005" marT="0" marB="0"/>
                </a:tc>
              </a:tr>
              <a:tr h="171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Увеличение числа </a:t>
                      </a: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 вновь </a:t>
                      </a: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созданных отделений</a:t>
                      </a:r>
                    </a:p>
                  </a:txBody>
                  <a:tcPr marL="56005" marR="56005" marT="0" marB="0"/>
                </a:tc>
              </a:tr>
              <a:tr h="171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Начать проведение ППС университета </a:t>
                      </a: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телемедицинских консультаций</a:t>
                      </a:r>
                    </a:p>
                  </a:txBody>
                  <a:tcPr marL="56005" marR="56005" marT="0" marB="0"/>
                </a:tc>
              </a:tr>
              <a:tr h="171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Увеличение к</a:t>
                      </a: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оличества </a:t>
                      </a: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проектов, направленных на изучение здоровья населения Арктики</a:t>
                      </a:r>
                    </a:p>
                  </a:txBody>
                  <a:tcPr marL="56005" marR="56005" marT="0" marB="0"/>
                </a:tc>
              </a:tr>
              <a:tr h="343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Увеличение числа </a:t>
                      </a:r>
                      <a:r>
                        <a:rPr lang="ru-RU" sz="1100" dirty="0" smtClean="0">
                          <a:effectLst/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обучающихся, выполняющих научно-исследовательскую работу на базе центра, в том числе дипломные и выпускные квалификационные работы, от общего количества обучающихся по программам </a:t>
                      </a:r>
                      <a:r>
                        <a:rPr lang="ru-RU" sz="1100" dirty="0" err="1">
                          <a:effectLst/>
                          <a:latin typeface="Verdana" pitchFamily="34" charset="0"/>
                          <a:ea typeface="Verdana" pitchFamily="34" charset="0"/>
                        </a:rPr>
                        <a:t>специалитета</a:t>
                      </a:r>
                      <a:r>
                        <a:rPr lang="ru-RU" sz="1100" dirty="0">
                          <a:effectLst/>
                          <a:latin typeface="Verdana" pitchFamily="34" charset="0"/>
                          <a:ea typeface="Verdana" pitchFamily="34" charset="0"/>
                        </a:rPr>
                        <a:t> и ординатуры</a:t>
                      </a:r>
                    </a:p>
                  </a:txBody>
                  <a:tcPr marL="56005" marR="560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6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t="52991" r="16794" b="11550"/>
          <a:stretch/>
        </p:blipFill>
        <p:spPr bwMode="auto">
          <a:xfrm>
            <a:off x="467544" y="1220295"/>
            <a:ext cx="7776864" cy="270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3354"/>
            <a:ext cx="7200800" cy="85725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Макет университетского медицинского центра в кампусе «Арктическая звезда»</a:t>
            </a:r>
            <a:endParaRPr lang="ru-RU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3634149"/>
            <a:ext cx="87484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ru-RU" sz="1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. Оптимизация работы отделений поликлиники через создание Университетского медицинского центра как клинической базы………</a:t>
            </a:r>
            <a:endParaRPr lang="ru-RU" sz="1000" b="1" dirty="0">
              <a:latin typeface="Verdana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2. </a:t>
            </a:r>
            <a:r>
              <a:rPr lang="ru-RU" sz="1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Развитие лабораторно-диагностического комплекса, использующего ресурсы инновационного научно-исследовательского комплекса СГМУ </a:t>
            </a:r>
            <a:endParaRPr lang="ru-RU" sz="1000" b="1" dirty="0">
              <a:latin typeface="Verdana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3. Создание </a:t>
            </a: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межвузовской студенческой поликлиники </a:t>
            </a: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оказывающей </a:t>
            </a:r>
            <a:r>
              <a:rPr lang="ru-RU" sz="10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первичную медико-санитарную </a:t>
            </a:r>
            <a:r>
              <a:rPr lang="ru-RU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Arial" panose="020B0604020202020204" pitchFamily="34" charset="0"/>
              </a:rPr>
              <a:t>помощь</a:t>
            </a:r>
            <a:endParaRPr lang="ru-RU" sz="1000" b="1" dirty="0">
              <a:latin typeface="Verdana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3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Предложения в проект решения</a:t>
            </a:r>
            <a:endParaRPr lang="ru-RU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96283"/>
            <a:ext cx="8229600" cy="410790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Признать работу главного врача КДП СГМУ удовлетворительной</a:t>
            </a:r>
            <a:endParaRPr lang="en-US" sz="1600" dirty="0" smtClean="0">
              <a:latin typeface="Verdana" pitchFamily="34" charset="0"/>
              <a:ea typeface="Verdana" pitchFamily="34" charset="0"/>
            </a:endParaRPr>
          </a:p>
          <a:p>
            <a:endParaRPr lang="ru-RU" sz="16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</a:rPr>
              <a:t>Разработать 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перспективный план мероприятий по </a:t>
            </a:r>
            <a:r>
              <a:rPr lang="ru-RU" sz="1600" dirty="0" smtClean="0">
                <a:latin typeface="Verdana" pitchFamily="34" charset="0"/>
                <a:ea typeface="Verdana" pitchFamily="34" charset="0"/>
              </a:rPr>
              <a:t>совершенствованию работы консультативно-диагностической поликлиники</a:t>
            </a:r>
            <a:endParaRPr lang="en-US" sz="1600" dirty="0" smtClean="0">
              <a:latin typeface="Verdana" pitchFamily="34" charset="0"/>
              <a:ea typeface="Verdana" pitchFamily="34" charset="0"/>
            </a:endParaRPr>
          </a:p>
          <a:p>
            <a:endParaRPr lang="ru-RU" sz="1600" dirty="0" smtClean="0">
              <a:latin typeface="Verdana" pitchFamily="34" charset="0"/>
              <a:ea typeface="Verdana" pitchFamily="34" charset="0"/>
            </a:endParaRPr>
          </a:p>
          <a:p>
            <a:pPr algn="just"/>
            <a:r>
              <a:rPr lang="ru-RU" sz="1600" dirty="0" smtClean="0">
                <a:latin typeface="Verdana" pitchFamily="34" charset="0"/>
                <a:ea typeface="Verdana" pitchFamily="34" charset="0"/>
              </a:rPr>
              <a:t>Стратегию развития университета (2025-2030) </a:t>
            </a:r>
            <a:r>
              <a:rPr lang="ru-RU" sz="1600" dirty="0">
                <a:latin typeface="Verdana" pitchFamily="34" charset="0"/>
                <a:ea typeface="Verdana" pitchFamily="34" charset="0"/>
              </a:rPr>
              <a:t>взять за основу разработки дорожной карты по созданию центра управления здоровьем</a:t>
            </a:r>
          </a:p>
          <a:p>
            <a:endParaRPr lang="ru-RU" dirty="0"/>
          </a:p>
          <a:p>
            <a:pPr lvl="0" algn="just">
              <a:buFont typeface="+mj-lt"/>
              <a:buAutoNum type="arabicPeriod"/>
            </a:pPr>
            <a:endParaRPr lang="ru-RU" b="1" dirty="0" smtClean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73" y="1711668"/>
            <a:ext cx="396044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СПАСИБО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ЗА ВНИМАНИЕ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Текст 1">
            <a:extLst>
              <a:ext uri="{FF2B5EF4-FFF2-40B4-BE49-F238E27FC236}">
                <a16:creationId xmlns:a16="http://schemas.microsoft.com/office/drawing/2014/main" xmlns="" id="{A1C40434-14F5-49C9-A42E-C5501DD05D56}"/>
              </a:ext>
            </a:extLst>
          </p:cNvPr>
          <p:cNvSpPr txBox="1">
            <a:spLocks/>
          </p:cNvSpPr>
          <p:nvPr/>
        </p:nvSpPr>
        <p:spPr>
          <a:xfrm>
            <a:off x="308968" y="2252653"/>
            <a:ext cx="3447815" cy="11230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373" y="3147814"/>
            <a:ext cx="4100513" cy="14644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b="1" dirty="0">
                <a:solidFill>
                  <a:schemeClr val="bg1"/>
                </a:solidFill>
                <a:latin typeface="Verdana Pro Light" pitchFamily="34" charset="0"/>
              </a:rPr>
              <a:t/>
            </a:r>
            <a:br>
              <a:rPr lang="ru-RU" sz="2100" b="1" dirty="0">
                <a:solidFill>
                  <a:schemeClr val="bg1"/>
                </a:solidFill>
                <a:latin typeface="Verdana Pro Light" pitchFamily="34" charset="0"/>
              </a:rPr>
            </a:b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09C673F-7157-4019-A545-197E31F05C01}"/>
              </a:ext>
            </a:extLst>
          </p:cNvPr>
          <p:cNvGrpSpPr/>
          <p:nvPr/>
        </p:nvGrpSpPr>
        <p:grpSpPr>
          <a:xfrm>
            <a:off x="163833" y="378002"/>
            <a:ext cx="3361540" cy="1463923"/>
            <a:chOff x="200939" y="1614084"/>
            <a:chExt cx="3396450" cy="2177853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xmlns="" id="{60970B38-029C-4D87-AF04-9A1124D017C5}"/>
                </a:ext>
              </a:extLst>
            </p:cNvPr>
            <p:cNvSpPr/>
            <p:nvPr/>
          </p:nvSpPr>
          <p:spPr>
            <a:xfrm>
              <a:off x="200939" y="1614084"/>
              <a:ext cx="3396450" cy="2177853"/>
            </a:xfrm>
            <a:prstGeom prst="roundRect">
              <a:avLst>
                <a:gd name="adj" fmla="val 4675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114300" dir="36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07CCD9F-5A40-42AA-8718-D428C3F59D5F}"/>
                </a:ext>
              </a:extLst>
            </p:cNvPr>
            <p:cNvSpPr txBox="1"/>
            <p:nvPr/>
          </p:nvSpPr>
          <p:spPr>
            <a:xfrm>
              <a:off x="471307" y="1643158"/>
              <a:ext cx="2143492" cy="597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kumimoji="0" lang="ru-RU" sz="1600" b="1" i="0" u="none" strike="noStrike" kern="1200" cap="none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Миссия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B2B97DD-BB27-4D80-ABD7-4BF6D4BA20AE}"/>
                </a:ext>
              </a:extLst>
            </p:cNvPr>
            <p:cNvSpPr txBox="1"/>
            <p:nvPr/>
          </p:nvSpPr>
          <p:spPr>
            <a:xfrm>
              <a:off x="497976" y="2240259"/>
              <a:ext cx="297247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pPr>
                <a:spcAft>
                  <a:spcPts val="600"/>
                </a:spcAft>
              </a:pPr>
              <a:endPara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xmlns="" id="{1C7D0DAB-1128-406B-90DD-7C28EBEF4AB4}"/>
                </a:ext>
              </a:extLst>
            </p:cNvPr>
            <p:cNvSpPr/>
            <p:nvPr/>
          </p:nvSpPr>
          <p:spPr>
            <a:xfrm>
              <a:off x="2290798" y="1750023"/>
              <a:ext cx="324000" cy="384083"/>
            </a:xfrm>
            <a:custGeom>
              <a:avLst/>
              <a:gdLst>
                <a:gd name="connsiteX0" fmla="*/ 759406 w 762006"/>
                <a:gd name="connsiteY0" fmla="*/ 657151 h 685800"/>
                <a:gd name="connsiteX1" fmla="*/ 495310 w 762006"/>
                <a:gd name="connsiteY1" fmla="*/ 204415 h 685800"/>
                <a:gd name="connsiteX2" fmla="*/ 495310 w 762006"/>
                <a:gd name="connsiteY2" fmla="*/ 152400 h 685800"/>
                <a:gd name="connsiteX3" fmla="*/ 628660 w 762006"/>
                <a:gd name="connsiteY3" fmla="*/ 152400 h 685800"/>
                <a:gd name="connsiteX4" fmla="*/ 647710 w 762006"/>
                <a:gd name="connsiteY4" fmla="*/ 133371 h 685800"/>
                <a:gd name="connsiteX5" fmla="*/ 647710 w 762006"/>
                <a:gd name="connsiteY5" fmla="*/ 133350 h 685800"/>
                <a:gd name="connsiteX6" fmla="*/ 647710 w 762006"/>
                <a:gd name="connsiteY6" fmla="*/ 19050 h 685800"/>
                <a:gd name="connsiteX7" fmla="*/ 628681 w 762006"/>
                <a:gd name="connsiteY7" fmla="*/ 0 h 685800"/>
                <a:gd name="connsiteX8" fmla="*/ 628660 w 762006"/>
                <a:gd name="connsiteY8" fmla="*/ 0 h 685800"/>
                <a:gd name="connsiteX9" fmla="*/ 476260 w 762006"/>
                <a:gd name="connsiteY9" fmla="*/ 0 h 685800"/>
                <a:gd name="connsiteX10" fmla="*/ 457210 w 762006"/>
                <a:gd name="connsiteY10" fmla="*/ 19027 h 685800"/>
                <a:gd name="connsiteX11" fmla="*/ 457210 w 762006"/>
                <a:gd name="connsiteY11" fmla="*/ 19050 h 685800"/>
                <a:gd name="connsiteX12" fmla="*/ 457210 w 762006"/>
                <a:gd name="connsiteY12" fmla="*/ 203783 h 685800"/>
                <a:gd name="connsiteX13" fmla="*/ 320885 w 762006"/>
                <a:gd name="connsiteY13" fmla="*/ 408236 h 685800"/>
                <a:gd name="connsiteX14" fmla="*/ 223029 w 762006"/>
                <a:gd name="connsiteY14" fmla="*/ 310381 h 685800"/>
                <a:gd name="connsiteX15" fmla="*/ 196052 w 762006"/>
                <a:gd name="connsiteY15" fmla="*/ 310400 h 685800"/>
                <a:gd name="connsiteX16" fmla="*/ 192892 w 762006"/>
                <a:gd name="connsiteY16" fmla="*/ 314585 h 685800"/>
                <a:gd name="connsiteX17" fmla="*/ 2392 w 762006"/>
                <a:gd name="connsiteY17" fmla="*/ 657485 h 685800"/>
                <a:gd name="connsiteX18" fmla="*/ 9834 w 762006"/>
                <a:gd name="connsiteY18" fmla="*/ 683411 h 685800"/>
                <a:gd name="connsiteX19" fmla="*/ 19060 w 762006"/>
                <a:gd name="connsiteY19" fmla="*/ 685800 h 685800"/>
                <a:gd name="connsiteX20" fmla="*/ 742960 w 762006"/>
                <a:gd name="connsiteY20" fmla="*/ 685800 h 685800"/>
                <a:gd name="connsiteX21" fmla="*/ 762007 w 762006"/>
                <a:gd name="connsiteY21" fmla="*/ 666764 h 685800"/>
                <a:gd name="connsiteX22" fmla="*/ 759405 w 762006"/>
                <a:gd name="connsiteY22" fmla="*/ 657151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6" h="685800">
                  <a:moveTo>
                    <a:pt x="759406" y="657151"/>
                  </a:moveTo>
                  <a:lnTo>
                    <a:pt x="495310" y="204415"/>
                  </a:lnTo>
                  <a:lnTo>
                    <a:pt x="495310" y="152400"/>
                  </a:lnTo>
                  <a:lnTo>
                    <a:pt x="628660" y="152400"/>
                  </a:lnTo>
                  <a:cubicBezTo>
                    <a:pt x="639175" y="152406"/>
                    <a:pt x="647704" y="143886"/>
                    <a:pt x="647710" y="133371"/>
                  </a:cubicBezTo>
                  <a:cubicBezTo>
                    <a:pt x="647710" y="133364"/>
                    <a:pt x="647710" y="133357"/>
                    <a:pt x="647710" y="133350"/>
                  </a:cubicBezTo>
                  <a:lnTo>
                    <a:pt x="647710" y="19050"/>
                  </a:lnTo>
                  <a:cubicBezTo>
                    <a:pt x="647716" y="8535"/>
                    <a:pt x="639196" y="6"/>
                    <a:pt x="628681" y="0"/>
                  </a:cubicBezTo>
                  <a:cubicBezTo>
                    <a:pt x="628674" y="0"/>
                    <a:pt x="628667" y="0"/>
                    <a:pt x="628660" y="0"/>
                  </a:cubicBezTo>
                  <a:lnTo>
                    <a:pt x="476260" y="0"/>
                  </a:lnTo>
                  <a:cubicBezTo>
                    <a:pt x="465745" y="-6"/>
                    <a:pt x="457216" y="8512"/>
                    <a:pt x="457210" y="19027"/>
                  </a:cubicBezTo>
                  <a:cubicBezTo>
                    <a:pt x="457210" y="19035"/>
                    <a:pt x="457210" y="19042"/>
                    <a:pt x="457210" y="19050"/>
                  </a:cubicBezTo>
                  <a:lnTo>
                    <a:pt x="457210" y="203783"/>
                  </a:lnTo>
                  <a:lnTo>
                    <a:pt x="320885" y="408236"/>
                  </a:lnTo>
                  <a:lnTo>
                    <a:pt x="223029" y="310381"/>
                  </a:lnTo>
                  <a:cubicBezTo>
                    <a:pt x="215574" y="302937"/>
                    <a:pt x="203496" y="302945"/>
                    <a:pt x="196052" y="310400"/>
                  </a:cubicBezTo>
                  <a:cubicBezTo>
                    <a:pt x="194811" y="311643"/>
                    <a:pt x="193748" y="313051"/>
                    <a:pt x="192892" y="314585"/>
                  </a:cubicBezTo>
                  <a:lnTo>
                    <a:pt x="2392" y="657485"/>
                  </a:lnTo>
                  <a:cubicBezTo>
                    <a:pt x="-2712" y="666699"/>
                    <a:pt x="620" y="678307"/>
                    <a:pt x="9834" y="683411"/>
                  </a:cubicBezTo>
                  <a:cubicBezTo>
                    <a:pt x="12658" y="684975"/>
                    <a:pt x="15832" y="685797"/>
                    <a:pt x="19060" y="685800"/>
                  </a:cubicBezTo>
                  <a:lnTo>
                    <a:pt x="742960" y="685800"/>
                  </a:lnTo>
                  <a:cubicBezTo>
                    <a:pt x="753476" y="685803"/>
                    <a:pt x="762004" y="677280"/>
                    <a:pt x="762007" y="666764"/>
                  </a:cubicBezTo>
                  <a:cubicBezTo>
                    <a:pt x="762008" y="663385"/>
                    <a:pt x="761110" y="660068"/>
                    <a:pt x="759405" y="6571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77EFAF26-2910-464B-AC00-00EEC0061D8F}"/>
              </a:ext>
            </a:extLst>
          </p:cNvPr>
          <p:cNvGrpSpPr/>
          <p:nvPr/>
        </p:nvGrpSpPr>
        <p:grpSpPr>
          <a:xfrm>
            <a:off x="3749597" y="412527"/>
            <a:ext cx="4803577" cy="1388043"/>
            <a:chOff x="3829640" y="1660076"/>
            <a:chExt cx="4251694" cy="217785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xmlns="" id="{D0D3E75F-4D51-41C0-9C21-27E7CE1431DA}"/>
                </a:ext>
              </a:extLst>
            </p:cNvPr>
            <p:cNvSpPr/>
            <p:nvPr/>
          </p:nvSpPr>
          <p:spPr>
            <a:xfrm>
              <a:off x="3829640" y="1660076"/>
              <a:ext cx="4219378" cy="2177853"/>
            </a:xfrm>
            <a:prstGeom prst="roundRect">
              <a:avLst>
                <a:gd name="adj" fmla="val 4975"/>
              </a:avLst>
            </a:prstGeom>
            <a:solidFill>
              <a:schemeClr val="bg1"/>
            </a:solidFill>
            <a:ln>
              <a:solidFill>
                <a:srgbClr val="0041FF"/>
              </a:solidFill>
            </a:ln>
            <a:effectLst>
              <a:outerShdw blurRad="114300" dir="36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D98087A-E323-482C-9620-D0321A41A442}"/>
                </a:ext>
              </a:extLst>
            </p:cNvPr>
            <p:cNvSpPr txBox="1"/>
            <p:nvPr/>
          </p:nvSpPr>
          <p:spPr>
            <a:xfrm>
              <a:off x="3988013" y="1661740"/>
              <a:ext cx="285373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kumimoji="0" lang="ru-RU" sz="1400" b="1" i="0" u="none" strike="noStrike" kern="1200" cap="none" normalizeH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Стратегическая цель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9650D32C-64CF-4F87-AFC9-ADA50E672647}"/>
                </a:ext>
              </a:extLst>
            </p:cNvPr>
            <p:cNvSpPr txBox="1"/>
            <p:nvPr/>
          </p:nvSpPr>
          <p:spPr>
            <a:xfrm>
              <a:off x="7299533" y="2990848"/>
              <a:ext cx="781801" cy="78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endParaRPr lang="ru-RU" sz="2400" b="1" spc="-113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xmlns="" id="{D14F02FC-456C-4720-B555-BDFC124C1680}"/>
                </a:ext>
              </a:extLst>
            </p:cNvPr>
            <p:cNvSpPr/>
            <p:nvPr/>
          </p:nvSpPr>
          <p:spPr>
            <a:xfrm>
              <a:off x="7179241" y="1732625"/>
              <a:ext cx="360000" cy="360000"/>
            </a:xfrm>
            <a:custGeom>
              <a:avLst/>
              <a:gdLst>
                <a:gd name="connsiteX0" fmla="*/ 224499 w 602997"/>
                <a:gd name="connsiteY0" fmla="*/ 497875 h 610444"/>
                <a:gd name="connsiteX1" fmla="*/ 113514 w 602997"/>
                <a:gd name="connsiteY1" fmla="*/ 389557 h 610444"/>
                <a:gd name="connsiteX2" fmla="*/ 109104 w 602997"/>
                <a:gd name="connsiteY2" fmla="*/ 359772 h 610444"/>
                <a:gd name="connsiteX3" fmla="*/ 565189 w 602997"/>
                <a:gd name="connsiteY3" fmla="*/ 4 h 610444"/>
                <a:gd name="connsiteX4" fmla="*/ 591735 w 602997"/>
                <a:gd name="connsiteY4" fmla="*/ 10614 h 610444"/>
                <a:gd name="connsiteX5" fmla="*/ 602975 w 602997"/>
                <a:gd name="connsiteY5" fmla="*/ 36894 h 610444"/>
                <a:gd name="connsiteX6" fmla="*/ 254379 w 602997"/>
                <a:gd name="connsiteY6" fmla="*/ 501571 h 610444"/>
                <a:gd name="connsiteX7" fmla="*/ 224499 w 602997"/>
                <a:gd name="connsiteY7" fmla="*/ 497875 h 610444"/>
                <a:gd name="connsiteX8" fmla="*/ 210745 w 602997"/>
                <a:gd name="connsiteY8" fmla="*/ 505505 h 610444"/>
                <a:gd name="connsiteX9" fmla="*/ 107618 w 602997"/>
                <a:gd name="connsiteY9" fmla="*/ 404835 h 610444"/>
                <a:gd name="connsiteX10" fmla="*/ 100750 w 602997"/>
                <a:gd name="connsiteY10" fmla="*/ 404921 h 610444"/>
                <a:gd name="connsiteX11" fmla="*/ 95045 w 602997"/>
                <a:gd name="connsiteY11" fmla="*/ 410769 h 610444"/>
                <a:gd name="connsiteX12" fmla="*/ 95273 w 602997"/>
                <a:gd name="connsiteY12" fmla="*/ 429162 h 610444"/>
                <a:gd name="connsiteX13" fmla="*/ 186723 w 602997"/>
                <a:gd name="connsiteY13" fmla="*/ 518421 h 610444"/>
                <a:gd name="connsiteX14" fmla="*/ 205125 w 602997"/>
                <a:gd name="connsiteY14" fmla="*/ 518202 h 610444"/>
                <a:gd name="connsiteX15" fmla="*/ 210821 w 602997"/>
                <a:gd name="connsiteY15" fmla="*/ 512363 h 610444"/>
                <a:gd name="connsiteX16" fmla="*/ 210745 w 602997"/>
                <a:gd name="connsiteY16" fmla="*/ 505505 h 610444"/>
                <a:gd name="connsiteX17" fmla="*/ 210745 w 602997"/>
                <a:gd name="connsiteY17" fmla="*/ 505505 h 610444"/>
                <a:gd name="connsiteX18" fmla="*/ 155300 w 602997"/>
                <a:gd name="connsiteY18" fmla="*/ 508791 h 610444"/>
                <a:gd name="connsiteX19" fmla="*/ 98464 w 602997"/>
                <a:gd name="connsiteY19" fmla="*/ 453317 h 610444"/>
                <a:gd name="connsiteX20" fmla="*/ 67727 w 602997"/>
                <a:gd name="connsiteY20" fmla="*/ 450155 h 610444"/>
                <a:gd name="connsiteX21" fmla="*/ 109 w 602997"/>
                <a:gd name="connsiteY21" fmla="*/ 583381 h 610444"/>
                <a:gd name="connsiteX22" fmla="*/ 7510 w 602997"/>
                <a:gd name="connsiteY22" fmla="*/ 603365 h 610444"/>
                <a:gd name="connsiteX23" fmla="*/ 27674 w 602997"/>
                <a:gd name="connsiteY23" fmla="*/ 610270 h 610444"/>
                <a:gd name="connsiteX24" fmla="*/ 159215 w 602997"/>
                <a:gd name="connsiteY24" fmla="*/ 539452 h 610444"/>
                <a:gd name="connsiteX25" fmla="*/ 155300 w 602997"/>
                <a:gd name="connsiteY25" fmla="*/ 508791 h 610444"/>
                <a:gd name="connsiteX26" fmla="*/ 155300 w 602997"/>
                <a:gd name="connsiteY26" fmla="*/ 508791 h 610444"/>
                <a:gd name="connsiteX27" fmla="*/ 402026 w 602997"/>
                <a:gd name="connsiteY27" fmla="*/ 430343 h 610444"/>
                <a:gd name="connsiteX28" fmla="*/ 402626 w 602997"/>
                <a:gd name="connsiteY28" fmla="*/ 474949 h 610444"/>
                <a:gd name="connsiteX29" fmla="*/ 365021 w 602997"/>
                <a:gd name="connsiteY29" fmla="*/ 535813 h 610444"/>
                <a:gd name="connsiteX30" fmla="*/ 284487 w 602997"/>
                <a:gd name="connsiteY30" fmla="*/ 574714 h 610444"/>
                <a:gd name="connsiteX31" fmla="*/ 271714 w 602997"/>
                <a:gd name="connsiteY31" fmla="*/ 574066 h 610444"/>
                <a:gd name="connsiteX32" fmla="*/ 265390 w 602997"/>
                <a:gd name="connsiteY32" fmla="*/ 562941 h 610444"/>
                <a:gd name="connsiteX33" fmla="*/ 264771 w 602997"/>
                <a:gd name="connsiteY33" fmla="*/ 521174 h 610444"/>
                <a:gd name="connsiteX34" fmla="*/ 269905 w 602997"/>
                <a:gd name="connsiteY34" fmla="*/ 518526 h 610444"/>
                <a:gd name="connsiteX35" fmla="*/ 402035 w 602997"/>
                <a:gd name="connsiteY35" fmla="*/ 430343 h 610444"/>
                <a:gd name="connsiteX36" fmla="*/ 402026 w 602997"/>
                <a:gd name="connsiteY36" fmla="*/ 430343 h 610444"/>
                <a:gd name="connsiteX37" fmla="*/ 175769 w 602997"/>
                <a:gd name="connsiteY37" fmla="*/ 210458 h 610444"/>
                <a:gd name="connsiteX38" fmla="*/ 132116 w 602997"/>
                <a:gd name="connsiteY38" fmla="*/ 210935 h 610444"/>
                <a:gd name="connsiteX39" fmla="*/ 72185 w 602997"/>
                <a:gd name="connsiteY39" fmla="*/ 250006 h 610444"/>
                <a:gd name="connsiteX40" fmla="*/ 35237 w 602997"/>
                <a:gd name="connsiteY40" fmla="*/ 331445 h 610444"/>
                <a:gd name="connsiteX41" fmla="*/ 36209 w 602997"/>
                <a:gd name="connsiteY41" fmla="*/ 344199 h 610444"/>
                <a:gd name="connsiteX42" fmla="*/ 47486 w 602997"/>
                <a:gd name="connsiteY42" fmla="*/ 350257 h 610444"/>
                <a:gd name="connsiteX43" fmla="*/ 88282 w 602997"/>
                <a:gd name="connsiteY43" fmla="*/ 349876 h 610444"/>
                <a:gd name="connsiteX44" fmla="*/ 90816 w 602997"/>
                <a:gd name="connsiteY44" fmla="*/ 344675 h 610444"/>
                <a:gd name="connsiteX45" fmla="*/ 175769 w 602997"/>
                <a:gd name="connsiteY45" fmla="*/ 210458 h 610444"/>
                <a:gd name="connsiteX46" fmla="*/ 175769 w 602997"/>
                <a:gd name="connsiteY46" fmla="*/ 210458 h 610444"/>
                <a:gd name="connsiteX47" fmla="*/ 484560 w 602997"/>
                <a:gd name="connsiteY47" fmla="*/ 120428 h 610444"/>
                <a:gd name="connsiteX48" fmla="*/ 379090 w 602997"/>
                <a:gd name="connsiteY48" fmla="*/ 121705 h 610444"/>
                <a:gd name="connsiteX49" fmla="*/ 380376 w 602997"/>
                <a:gd name="connsiteY49" fmla="*/ 227165 h 610444"/>
                <a:gd name="connsiteX50" fmla="*/ 485836 w 602997"/>
                <a:gd name="connsiteY50" fmla="*/ 225889 h 610444"/>
                <a:gd name="connsiteX51" fmla="*/ 484560 w 602997"/>
                <a:gd name="connsiteY51" fmla="*/ 120428 h 610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2997" h="610444">
                  <a:moveTo>
                    <a:pt x="224499" y="497875"/>
                  </a:moveTo>
                  <a:lnTo>
                    <a:pt x="113514" y="389557"/>
                  </a:lnTo>
                  <a:cubicBezTo>
                    <a:pt x="105398" y="381632"/>
                    <a:pt x="103627" y="369717"/>
                    <a:pt x="109104" y="359772"/>
                  </a:cubicBezTo>
                  <a:cubicBezTo>
                    <a:pt x="239882" y="122247"/>
                    <a:pt x="391910" y="2337"/>
                    <a:pt x="565189" y="4"/>
                  </a:cubicBezTo>
                  <a:cubicBezTo>
                    <a:pt x="575476" y="-130"/>
                    <a:pt x="584372" y="3433"/>
                    <a:pt x="591735" y="10614"/>
                  </a:cubicBezTo>
                  <a:cubicBezTo>
                    <a:pt x="599089" y="17796"/>
                    <a:pt x="602860" y="26607"/>
                    <a:pt x="602975" y="36894"/>
                  </a:cubicBezTo>
                  <a:cubicBezTo>
                    <a:pt x="604870" y="210173"/>
                    <a:pt x="488656" y="365068"/>
                    <a:pt x="254379" y="501571"/>
                  </a:cubicBezTo>
                  <a:cubicBezTo>
                    <a:pt x="244587" y="507286"/>
                    <a:pt x="232624" y="505810"/>
                    <a:pt x="224499" y="497875"/>
                  </a:cubicBezTo>
                  <a:close/>
                  <a:moveTo>
                    <a:pt x="210745" y="505505"/>
                  </a:moveTo>
                  <a:lnTo>
                    <a:pt x="107618" y="404835"/>
                  </a:lnTo>
                  <a:cubicBezTo>
                    <a:pt x="105703" y="402978"/>
                    <a:pt x="102617" y="403006"/>
                    <a:pt x="100750" y="404921"/>
                  </a:cubicBezTo>
                  <a:lnTo>
                    <a:pt x="95045" y="410769"/>
                  </a:lnTo>
                  <a:cubicBezTo>
                    <a:pt x="90044" y="415894"/>
                    <a:pt x="90158" y="424171"/>
                    <a:pt x="95273" y="429162"/>
                  </a:cubicBezTo>
                  <a:lnTo>
                    <a:pt x="186723" y="518421"/>
                  </a:lnTo>
                  <a:cubicBezTo>
                    <a:pt x="191847" y="523431"/>
                    <a:pt x="200115" y="523326"/>
                    <a:pt x="205125" y="518202"/>
                  </a:cubicBezTo>
                  <a:lnTo>
                    <a:pt x="210821" y="512363"/>
                  </a:lnTo>
                  <a:cubicBezTo>
                    <a:pt x="212688" y="510448"/>
                    <a:pt x="212659" y="507362"/>
                    <a:pt x="210745" y="505505"/>
                  </a:cubicBezTo>
                  <a:lnTo>
                    <a:pt x="210745" y="505505"/>
                  </a:lnTo>
                  <a:close/>
                  <a:moveTo>
                    <a:pt x="155300" y="508791"/>
                  </a:moveTo>
                  <a:lnTo>
                    <a:pt x="98464" y="453317"/>
                  </a:lnTo>
                  <a:cubicBezTo>
                    <a:pt x="90092" y="445155"/>
                    <a:pt x="77576" y="443859"/>
                    <a:pt x="67727" y="450155"/>
                  </a:cubicBezTo>
                  <a:cubicBezTo>
                    <a:pt x="28284" y="475330"/>
                    <a:pt x="5748" y="519745"/>
                    <a:pt x="109" y="583381"/>
                  </a:cubicBezTo>
                  <a:cubicBezTo>
                    <a:pt x="-577" y="591068"/>
                    <a:pt x="1985" y="597974"/>
                    <a:pt x="7510" y="603365"/>
                  </a:cubicBezTo>
                  <a:cubicBezTo>
                    <a:pt x="13034" y="608756"/>
                    <a:pt x="19997" y="611137"/>
                    <a:pt x="27674" y="610270"/>
                  </a:cubicBezTo>
                  <a:cubicBezTo>
                    <a:pt x="91158" y="603098"/>
                    <a:pt x="135002" y="579486"/>
                    <a:pt x="159215" y="539452"/>
                  </a:cubicBezTo>
                  <a:cubicBezTo>
                    <a:pt x="165263" y="529441"/>
                    <a:pt x="163672" y="516963"/>
                    <a:pt x="155300" y="508791"/>
                  </a:cubicBezTo>
                  <a:lnTo>
                    <a:pt x="155300" y="508791"/>
                  </a:lnTo>
                  <a:close/>
                  <a:moveTo>
                    <a:pt x="402026" y="430343"/>
                  </a:moveTo>
                  <a:lnTo>
                    <a:pt x="402626" y="474949"/>
                  </a:lnTo>
                  <a:cubicBezTo>
                    <a:pt x="402988" y="501438"/>
                    <a:pt x="388872" y="524298"/>
                    <a:pt x="365021" y="535813"/>
                  </a:cubicBezTo>
                  <a:lnTo>
                    <a:pt x="284487" y="574714"/>
                  </a:lnTo>
                  <a:cubicBezTo>
                    <a:pt x="280277" y="576752"/>
                    <a:pt x="275696" y="576523"/>
                    <a:pt x="271714" y="574066"/>
                  </a:cubicBezTo>
                  <a:cubicBezTo>
                    <a:pt x="267733" y="571608"/>
                    <a:pt x="265456" y="567627"/>
                    <a:pt x="265390" y="562941"/>
                  </a:cubicBezTo>
                  <a:lnTo>
                    <a:pt x="264771" y="521174"/>
                  </a:lnTo>
                  <a:cubicBezTo>
                    <a:pt x="266504" y="520392"/>
                    <a:pt x="268219" y="519507"/>
                    <a:pt x="269905" y="518526"/>
                  </a:cubicBezTo>
                  <a:cubicBezTo>
                    <a:pt x="314310" y="492656"/>
                    <a:pt x="359401" y="463328"/>
                    <a:pt x="402035" y="430343"/>
                  </a:cubicBezTo>
                  <a:lnTo>
                    <a:pt x="402026" y="430343"/>
                  </a:lnTo>
                  <a:close/>
                  <a:moveTo>
                    <a:pt x="175769" y="210458"/>
                  </a:moveTo>
                  <a:lnTo>
                    <a:pt x="132116" y="210935"/>
                  </a:lnTo>
                  <a:cubicBezTo>
                    <a:pt x="105636" y="211211"/>
                    <a:pt x="83119" y="225879"/>
                    <a:pt x="72185" y="250006"/>
                  </a:cubicBezTo>
                  <a:lnTo>
                    <a:pt x="35237" y="331445"/>
                  </a:lnTo>
                  <a:cubicBezTo>
                    <a:pt x="33313" y="335703"/>
                    <a:pt x="33656" y="340275"/>
                    <a:pt x="36209" y="344199"/>
                  </a:cubicBezTo>
                  <a:cubicBezTo>
                    <a:pt x="38761" y="348123"/>
                    <a:pt x="42800" y="350295"/>
                    <a:pt x="47486" y="350257"/>
                  </a:cubicBezTo>
                  <a:lnTo>
                    <a:pt x="88282" y="349876"/>
                  </a:lnTo>
                  <a:cubicBezTo>
                    <a:pt x="89025" y="348123"/>
                    <a:pt x="89863" y="346380"/>
                    <a:pt x="90816" y="344675"/>
                  </a:cubicBezTo>
                  <a:cubicBezTo>
                    <a:pt x="115600" y="299651"/>
                    <a:pt x="143813" y="253864"/>
                    <a:pt x="175769" y="210458"/>
                  </a:cubicBezTo>
                  <a:lnTo>
                    <a:pt x="175769" y="210458"/>
                  </a:lnTo>
                  <a:close/>
                  <a:moveTo>
                    <a:pt x="484560" y="120428"/>
                  </a:moveTo>
                  <a:cubicBezTo>
                    <a:pt x="455080" y="91653"/>
                    <a:pt x="407855" y="92225"/>
                    <a:pt x="379090" y="121705"/>
                  </a:cubicBezTo>
                  <a:cubicBezTo>
                    <a:pt x="350315" y="151175"/>
                    <a:pt x="350896" y="198400"/>
                    <a:pt x="380376" y="227165"/>
                  </a:cubicBezTo>
                  <a:cubicBezTo>
                    <a:pt x="409846" y="255931"/>
                    <a:pt x="457071" y="255359"/>
                    <a:pt x="485836" y="225889"/>
                  </a:cubicBezTo>
                  <a:cubicBezTo>
                    <a:pt x="514602" y="196419"/>
                    <a:pt x="514030" y="149194"/>
                    <a:pt x="484560" y="12042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xmlns="" id="{E2C2B7AB-5BAD-4123-93AF-E67EBC2C6258}"/>
                  </a:ext>
                </a:extLst>
              </p14:cNvPr>
              <p14:cNvContentPartPr/>
              <p14:nvPr/>
            </p14:nvContentPartPr>
            <p14:xfrm>
              <a:off x="590339" y="966000"/>
              <a:ext cx="2784377" cy="16691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E2C2B7AB-5BAD-4123-93AF-E67EBC2C62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335" y="786019"/>
                <a:ext cx="2964386" cy="2029101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Прямоугольник 30"/>
          <p:cNvSpPr/>
          <p:nvPr/>
        </p:nvSpPr>
        <p:spPr>
          <a:xfrm>
            <a:off x="338306" y="826262"/>
            <a:ext cx="31866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Оказание качественной 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первичной медико-санитарной помощи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обучающимся, сотрудникам университета и гражданам на бесплатной и коммерческой основе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928528" y="675514"/>
            <a:ext cx="45807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Развитие широкопрофильного структурного подразделения, занимающегося реализацией медицинских услуг, фармацевтической продукции, а также обеспечивающего возможность проведения 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образовательной 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и научно-исследовательской деятельности с извлечением соответствующей прибыли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1DBC9B-2D06-403E-AAE3-65551409AF6F}"/>
              </a:ext>
            </a:extLst>
          </p:cNvPr>
          <p:cNvSpPr txBox="1"/>
          <p:nvPr/>
        </p:nvSpPr>
        <p:spPr>
          <a:xfrm>
            <a:off x="198617" y="1535909"/>
            <a:ext cx="7035325" cy="5986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endParaRPr lang="ru-RU" sz="2700" b="1" spc="-113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600" b="1" spc="-1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Задачи</a:t>
            </a:r>
            <a:r>
              <a:rPr lang="en-US" sz="1600" b="1" spc="-11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ru-RU" sz="1600" b="1" spc="-113" dirty="0">
              <a:solidFill>
                <a:srgbClr val="053DD9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B2048A61-7DE6-4389-9AE8-144456772A3B}"/>
              </a:ext>
            </a:extLst>
          </p:cNvPr>
          <p:cNvGrpSpPr/>
          <p:nvPr/>
        </p:nvGrpSpPr>
        <p:grpSpPr>
          <a:xfrm>
            <a:off x="339025" y="2255698"/>
            <a:ext cx="8136904" cy="430887"/>
            <a:chOff x="438494" y="4994662"/>
            <a:chExt cx="3829404" cy="39951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A0BA9C73-CFBA-4F44-BE42-AE8F785D6499}"/>
                </a:ext>
              </a:extLst>
            </p:cNvPr>
            <p:cNvSpPr txBox="1"/>
            <p:nvPr/>
          </p:nvSpPr>
          <p:spPr>
            <a:xfrm>
              <a:off x="863403" y="4994662"/>
              <a:ext cx="3404495" cy="399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600" i="0" u="none" strike="noStrike" cap="none" spc="0" normalizeH="0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развитие </a:t>
              </a:r>
              <a:r>
                <a:rPr lang="ru-RU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и совершенствование материально – технической </a:t>
              </a:r>
              <a:r>
                <a:rPr lang="ru-RU" sz="11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базы, а также функциональных возможностей </a:t>
              </a:r>
              <a:r>
                <a:rPr lang="ru-RU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поликлиники для </a:t>
              </a:r>
              <a:r>
                <a:rPr lang="ru-RU" sz="11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повышения качества оказания </a:t>
              </a:r>
              <a:r>
                <a:rPr lang="ru-RU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медицинской помощи в КДП</a:t>
              </a:r>
            </a:p>
          </p:txBody>
        </p:sp>
        <p:sp>
          <p:nvSpPr>
            <p:cNvPr id="41" name="Прямоугольник: скругленные углы 2">
              <a:extLst>
                <a:ext uri="{FF2B5EF4-FFF2-40B4-BE49-F238E27FC236}">
                  <a16:creationId xmlns:a16="http://schemas.microsoft.com/office/drawing/2014/main" xmlns="" id="{FB992DB1-BC19-4C22-BFD7-92B9341CC398}"/>
                </a:ext>
              </a:extLst>
            </p:cNvPr>
            <p:cNvSpPr/>
            <p:nvPr/>
          </p:nvSpPr>
          <p:spPr>
            <a:xfrm>
              <a:off x="438494" y="5012610"/>
              <a:ext cx="347133" cy="347133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EC2528"/>
              </a:solidFill>
            </a:ln>
            <a:effectLst>
              <a:outerShdw blurRad="152400" dist="76200" dir="3600000" sx="102000" sy="102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0BA9C73-CFBA-4F44-BE42-AE8F785D6499}"/>
              </a:ext>
            </a:extLst>
          </p:cNvPr>
          <p:cNvSpPr txBox="1"/>
          <p:nvPr/>
        </p:nvSpPr>
        <p:spPr>
          <a:xfrm>
            <a:off x="1267059" y="2713439"/>
            <a:ext cx="68262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увеличение доходов консультативно – диагностической поликлиники за счет расширения </a:t>
            </a:r>
            <a:r>
              <a:rPr lang="ru-RU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номенклатуры пользующихся спросом </a:t>
            </a: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медицинских услуг и развития коммерческой фармации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1892" y="3860114"/>
            <a:ext cx="7560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беспечение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условий для организации образовательного процесса, связанного с подготовкой квалифицированных специалистов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Прямоугольник: скругленные углы 2">
            <a:extLst>
              <a:ext uri="{FF2B5EF4-FFF2-40B4-BE49-F238E27FC236}">
                <a16:creationId xmlns:a16="http://schemas.microsoft.com/office/drawing/2014/main" xmlns="" id="{FB992DB1-BC19-4C22-BFD7-92B9341CC398}"/>
              </a:ext>
            </a:extLst>
          </p:cNvPr>
          <p:cNvSpPr/>
          <p:nvPr/>
        </p:nvSpPr>
        <p:spPr>
          <a:xfrm>
            <a:off x="342146" y="2810579"/>
            <a:ext cx="737605" cy="374389"/>
          </a:xfrm>
          <a:prstGeom prst="roundRect">
            <a:avLst/>
          </a:prstGeom>
          <a:solidFill>
            <a:srgbClr val="C00000"/>
          </a:solidFill>
          <a:ln>
            <a:solidFill>
              <a:srgbClr val="EC2528"/>
            </a:solidFill>
          </a:ln>
          <a:effectLst>
            <a:outerShdw blurRad="152400" dist="76200" dir="36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23" name="Прямоугольник: скругленные углы 2">
            <a:extLst>
              <a:ext uri="{FF2B5EF4-FFF2-40B4-BE49-F238E27FC236}">
                <a16:creationId xmlns:a16="http://schemas.microsoft.com/office/drawing/2014/main" xmlns="" id="{FB992DB1-BC19-4C22-BFD7-92B9341CC398}"/>
              </a:ext>
            </a:extLst>
          </p:cNvPr>
          <p:cNvSpPr/>
          <p:nvPr/>
        </p:nvSpPr>
        <p:spPr>
          <a:xfrm>
            <a:off x="339025" y="3333853"/>
            <a:ext cx="737605" cy="374389"/>
          </a:xfrm>
          <a:prstGeom prst="roundRect">
            <a:avLst/>
          </a:prstGeom>
          <a:solidFill>
            <a:srgbClr val="C00000"/>
          </a:solidFill>
          <a:ln>
            <a:solidFill>
              <a:srgbClr val="EC2528"/>
            </a:solidFill>
          </a:ln>
          <a:effectLst>
            <a:outerShdw blurRad="152400" dist="76200" dir="36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: скругленные углы 2">
            <a:extLst>
              <a:ext uri="{FF2B5EF4-FFF2-40B4-BE49-F238E27FC236}">
                <a16:creationId xmlns:a16="http://schemas.microsoft.com/office/drawing/2014/main" xmlns="" id="{FB992DB1-BC19-4C22-BFD7-92B9341CC398}"/>
              </a:ext>
            </a:extLst>
          </p:cNvPr>
          <p:cNvSpPr/>
          <p:nvPr/>
        </p:nvSpPr>
        <p:spPr>
          <a:xfrm>
            <a:off x="339025" y="3857127"/>
            <a:ext cx="737605" cy="374389"/>
          </a:xfrm>
          <a:prstGeom prst="roundRect">
            <a:avLst/>
          </a:prstGeom>
          <a:solidFill>
            <a:srgbClr val="C00000"/>
          </a:solidFill>
          <a:ln>
            <a:solidFill>
              <a:srgbClr val="EC2528"/>
            </a:solidFill>
          </a:ln>
          <a:effectLst>
            <a:outerShdw blurRad="152400" dist="76200" dir="36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: скругленные углы 2">
            <a:extLst>
              <a:ext uri="{FF2B5EF4-FFF2-40B4-BE49-F238E27FC236}">
                <a16:creationId xmlns:a16="http://schemas.microsoft.com/office/drawing/2014/main" xmlns="" id="{FB992DB1-BC19-4C22-BFD7-92B9341CC398}"/>
              </a:ext>
            </a:extLst>
          </p:cNvPr>
          <p:cNvSpPr/>
          <p:nvPr/>
        </p:nvSpPr>
        <p:spPr>
          <a:xfrm>
            <a:off x="339025" y="4378155"/>
            <a:ext cx="737605" cy="374389"/>
          </a:xfrm>
          <a:prstGeom prst="roundRect">
            <a:avLst/>
          </a:prstGeom>
          <a:solidFill>
            <a:srgbClr val="C00000"/>
          </a:solidFill>
          <a:ln>
            <a:solidFill>
              <a:srgbClr val="EC2528"/>
            </a:solidFill>
          </a:ln>
          <a:effectLst>
            <a:outerShdw blurRad="152400" dist="76200" dir="3600000" sx="102000" sy="102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1892" y="4318487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обеспечение </a:t>
            </a:r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условий для научно-исследовательской деятельности на базе консультативно – диагностической поликлиники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1886" y="3340457"/>
            <a:ext cx="71311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объёмов оказания медицинской помощи по Программе государственных гарантий бесплатного оказания гражданам медицинской помощи в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599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224" y="252245"/>
            <a:ext cx="5698976" cy="49356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 1. Приобретенное оборудование</a:t>
            </a:r>
            <a:endParaRPr lang="ru-RU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237" y="915566"/>
            <a:ext cx="8820472" cy="392370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2020 год</a:t>
            </a:r>
          </a:p>
          <a:p>
            <a:pPr marL="0" lvl="0" indent="0">
              <a:buNone/>
            </a:pPr>
            <a:r>
              <a:rPr lang="ru-RU" sz="1400" dirty="0" smtClean="0">
                <a:latin typeface="Verdana" pitchFamily="34" charset="0"/>
                <a:ea typeface="Verdana" pitchFamily="34" charset="0"/>
              </a:rPr>
              <a:t>Портативный 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ультразвуковой </a:t>
            </a:r>
            <a:r>
              <a:rPr lang="ru-RU" sz="1400" dirty="0" err="1">
                <a:latin typeface="Verdana" pitchFamily="34" charset="0"/>
                <a:ea typeface="Verdana" pitchFamily="34" charset="0"/>
              </a:rPr>
              <a:t>скейлер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 для снятия зубных отложений «</a:t>
            </a:r>
            <a:r>
              <a:rPr lang="en-US" sz="1400" dirty="0">
                <a:latin typeface="Verdana" pitchFamily="34" charset="0"/>
                <a:ea typeface="Verdana" pitchFamily="34" charset="0"/>
              </a:rPr>
              <a:t>Woodpecker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»</a:t>
            </a:r>
            <a:endParaRPr lang="en-US" sz="1400" dirty="0" smtClean="0">
              <a:latin typeface="Verdana" pitchFamily="34" charset="0"/>
              <a:ea typeface="Verdana" pitchFamily="34" charset="0"/>
            </a:endParaRPr>
          </a:p>
          <a:p>
            <a:pPr marL="0" lvl="0" indent="0">
              <a:buNone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Аппарат магнитно-лазерной терапии «</a:t>
            </a:r>
            <a:r>
              <a:rPr lang="ru-RU" sz="1400" dirty="0" err="1">
                <a:latin typeface="Verdana" pitchFamily="34" charset="0"/>
                <a:ea typeface="Verdana" pitchFamily="34" charset="0"/>
              </a:rPr>
              <a:t>Оптодан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»</a:t>
            </a:r>
            <a:endParaRPr lang="en-US" sz="1400" dirty="0" smtClean="0">
              <a:latin typeface="Verdana" pitchFamily="34" charset="0"/>
              <a:ea typeface="Verdana" pitchFamily="34" charset="0"/>
            </a:endParaRPr>
          </a:p>
          <a:p>
            <a:pPr marL="0" lvl="0" indent="0">
              <a:buNone/>
            </a:pPr>
            <a:endParaRPr lang="ru-RU" sz="1400" dirty="0">
              <a:latin typeface="Verdana" pitchFamily="34" charset="0"/>
              <a:ea typeface="Verdana" pitchFamily="34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Аппарат для ранней диагностики заболеваний слизистой оболочки полости рта «АФС-200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»</a:t>
            </a:r>
            <a:endParaRPr lang="en-US" sz="1400" dirty="0" smtClean="0">
              <a:latin typeface="Verdana" pitchFamily="34" charset="0"/>
              <a:ea typeface="Verdana" pitchFamily="34" charset="0"/>
            </a:endParaRPr>
          </a:p>
          <a:p>
            <a:pPr marL="0" lvl="0" indent="0">
              <a:buNone/>
            </a:pPr>
            <a:endParaRPr lang="en-US" sz="1400" dirty="0" smtClean="0"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2023 </a:t>
            </a:r>
            <a:r>
              <a:rPr lang="ru-RU" sz="1400" b="1" dirty="0">
                <a:latin typeface="Verdana" pitchFamily="34" charset="0"/>
                <a:ea typeface="Verdana" pitchFamily="34" charset="0"/>
              </a:rPr>
              <a:t>год</a:t>
            </a:r>
          </a:p>
          <a:p>
            <a:pPr marL="0" indent="0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Анализатор мочи </a:t>
            </a:r>
            <a:r>
              <a:rPr lang="ru-RU" sz="1400" dirty="0" err="1">
                <a:latin typeface="Verdana" pitchFamily="34" charset="0"/>
                <a:ea typeface="Verdana" pitchFamily="34" charset="0"/>
              </a:rPr>
              <a:t>Dirui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 H-100 на 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14 параметров</a:t>
            </a:r>
          </a:p>
          <a:p>
            <a:pPr marL="0" indent="0">
              <a:buNone/>
            </a:pPr>
            <a:endParaRPr lang="ru-RU" sz="1400" dirty="0" smtClean="0"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Verdana" pitchFamily="34" charset="0"/>
                <a:ea typeface="Verdana" pitchFamily="34" charset="0"/>
              </a:rPr>
              <a:t>Анализатор </a:t>
            </a:r>
            <a:r>
              <a:rPr lang="ru-RU" sz="1400" dirty="0" err="1">
                <a:latin typeface="Verdana" pitchFamily="34" charset="0"/>
                <a:ea typeface="Verdana" pitchFamily="34" charset="0"/>
              </a:rPr>
              <a:t>видеоцифровой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 для </a:t>
            </a:r>
            <a:r>
              <a:rPr lang="ru-RU" sz="1400" dirty="0" err="1">
                <a:latin typeface="Verdana" pitchFamily="34" charset="0"/>
                <a:ea typeface="Verdana" pitchFamily="34" charset="0"/>
              </a:rPr>
              <a:t>фотофиксации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 и 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анализа </a:t>
            </a:r>
            <a:r>
              <a:rPr lang="ru-RU" sz="1400" dirty="0" err="1" smtClean="0">
                <a:latin typeface="Verdana" pitchFamily="34" charset="0"/>
                <a:ea typeface="Verdana" pitchFamily="34" charset="0"/>
              </a:rPr>
              <a:t>иммунохроматографических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1400" dirty="0">
                <a:latin typeface="Verdana" pitchFamily="34" charset="0"/>
                <a:ea typeface="Verdana" pitchFamily="34" charset="0"/>
              </a:rPr>
              <a:t>тестов «Сармат СВ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»</a:t>
            </a:r>
          </a:p>
          <a:p>
            <a:pPr marL="0" indent="0">
              <a:buNone/>
            </a:pPr>
            <a:endParaRPr lang="ru-RU" sz="1400" b="1" dirty="0" smtClean="0"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2024 год</a:t>
            </a:r>
            <a:endParaRPr lang="en-US" sz="1400" b="1" dirty="0" smtClean="0"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endParaRPr lang="en-US" sz="1400" b="1" dirty="0" smtClean="0"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Verdana" pitchFamily="34" charset="0"/>
                <a:ea typeface="Verdana" pitchFamily="34" charset="0"/>
              </a:rPr>
              <a:t>Установка стоматологическая «</a:t>
            </a:r>
            <a:r>
              <a:rPr lang="en-US" sz="1400" dirty="0" smtClean="0">
                <a:latin typeface="Verdana" pitchFamily="34" charset="0"/>
                <a:ea typeface="Verdana" pitchFamily="34" charset="0"/>
              </a:rPr>
              <a:t>Anya 3600</a:t>
            </a:r>
            <a:r>
              <a:rPr lang="ru-RU" sz="1400" dirty="0" smtClean="0">
                <a:latin typeface="Verdana" pitchFamily="34" charset="0"/>
                <a:ea typeface="Verdana" pitchFamily="34" charset="0"/>
              </a:rPr>
              <a:t>» </a:t>
            </a:r>
            <a:endParaRPr lang="en-US" sz="1400" dirty="0">
              <a:latin typeface="Verdana" pitchFamily="34" charset="0"/>
              <a:ea typeface="Verdana" pitchFamily="34" charset="0"/>
            </a:endParaRPr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endParaRPr lang="ru-RU" sz="13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6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6235"/>
            <a:ext cx="6131024" cy="565572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 </a:t>
            </a:r>
            <a:r>
              <a:rPr lang="ru-RU" sz="18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Организационные мероприятия за отчетный период</a:t>
            </a:r>
            <a:endParaRPr lang="ru-RU" sz="18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91806"/>
            <a:ext cx="8229600" cy="3652151"/>
          </a:xfrm>
        </p:spPr>
        <p:txBody>
          <a:bodyPr>
            <a:normAutofit fontScale="62500" lnSpcReduction="20000"/>
          </a:bodyPr>
          <a:lstStyle/>
          <a:p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2020  - Произведена логистическая </a:t>
            </a: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оптимизация стоматологического отделения с развитием новых направлений (ортодонтия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2022  - Сделана реклама КДП  для телевидения, </a:t>
            </a: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радио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и </a:t>
            </a: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в социальных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сетях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2022  - </a:t>
            </a: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П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олучен технический </a:t>
            </a: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паспорт рентгенологического кабинета (сроком на 2 года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2022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 - </a:t>
            </a: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КДП СГМУ получена лицензия на освидетельствование иностранных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граждан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2023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 - </a:t>
            </a: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П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олучено </a:t>
            </a: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санитарно-эпидемиологическое заключение для работы рентгенологического кабинета (сроком на 5 лет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 smtClean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2023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- </a:t>
            </a: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О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тремонтировано </a:t>
            </a: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помещение под новый процедурный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кабинет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Verdana" pitchFamily="34" charset="0"/>
                <a:ea typeface="Verdana" pitchFamily="34" charset="0"/>
                <a:cs typeface="Arial" pitchFamily="34" charset="0"/>
              </a:rPr>
              <a:t>2023 </a:t>
            </a:r>
            <a:r>
              <a:rPr lang="ru-RU" sz="22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– Произведено объединение регистратур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 smtClean="0"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1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6235"/>
            <a:ext cx="6131024" cy="56557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 1. Проведенные мероприятия (2024)</a:t>
            </a:r>
            <a:endParaRPr lang="ru-RU" sz="18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91806"/>
            <a:ext cx="8229600" cy="4012191"/>
          </a:xfrm>
        </p:spPr>
        <p:txBody>
          <a:bodyPr>
            <a:normAutofit fontScale="25000" lnSpcReduction="20000"/>
          </a:bodyPr>
          <a:lstStyle/>
          <a:p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Одобрена государственная субсидия на закупку лазерной дерматологической установки в рамках реализации национального проекта </a:t>
            </a:r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“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Здравоохранение</a:t>
            </a:r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”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5600" dirty="0" smtClean="0"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Получена лицензия на осуществление розничной фармацевтической деятельности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Оборудован 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аптечный пункт, введены должности фармацевтических работников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Произведена 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установка и эксплуатация СЭМД-230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Произведен 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периодический осмотр сотрудников сторонней организации, реализованный посредством СЭМД-230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Приобретено 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дополнительное санитарно-бытовое оборудование в рамках реализуемых на базе КДП научных проектов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Кратно 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увеличены показатели вакцинации иностранных студентов в рамках ДМС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Подписано соглашение о сотрудничестве с 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ГБУЗ АО </a:t>
            </a:r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АКПТБ</a:t>
            </a:r>
            <a:r>
              <a:rPr lang="en-US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части освидетельствования иностранных граждан</a:t>
            </a:r>
            <a:endParaRPr lang="ru-RU" sz="56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Организован </a:t>
            </a:r>
            <a:r>
              <a:rPr lang="ru-RU" sz="5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регулярный прием иностранных студентов врачом спортивной медицины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8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6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5486"/>
            <a:ext cx="6563072" cy="56557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 1. </a:t>
            </a:r>
            <a:r>
              <a:rPr lang="ru-RU" sz="1800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Цифровизация</a:t>
            </a:r>
            <a:r>
              <a:rPr lang="ru-RU" sz="18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медицинской деятельности</a:t>
            </a:r>
            <a:endParaRPr lang="ru-RU" sz="18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15566"/>
            <a:ext cx="8229600" cy="4227934"/>
          </a:xfrm>
        </p:spPr>
        <p:txBody>
          <a:bodyPr>
            <a:normAutofit fontScale="47500" lnSpcReduction="20000"/>
          </a:bodyPr>
          <a:lstStyle/>
          <a:p>
            <a:pPr lvl="0" algn="just">
              <a:buFont typeface="+mj-lt"/>
              <a:buAutoNum type="arabicPeriod"/>
            </a:pP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Все </a:t>
            </a:r>
            <a:r>
              <a:rPr lang="ru-RU" sz="2500" dirty="0">
                <a:latin typeface="Verdana" pitchFamily="34" charset="0"/>
                <a:ea typeface="Verdana" pitchFamily="34" charset="0"/>
                <a:cs typeface="Arial" pitchFamily="34" charset="0"/>
              </a:rPr>
              <a:t>сотрудники работают в МИС 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«Ариадна», осуществляется заполнение электронных медицинских карт</a:t>
            </a:r>
            <a:endParaRPr lang="en-US" sz="2500" dirty="0" smtClean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lvl="0" algn="just">
              <a:buFont typeface="+mj-lt"/>
              <a:buAutoNum type="arabicPeriod"/>
            </a:pPr>
            <a:endParaRPr lang="ru-RU" sz="25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2500" dirty="0">
                <a:latin typeface="Verdana" pitchFamily="34" charset="0"/>
                <a:ea typeface="Verdana" pitchFamily="34" charset="0"/>
                <a:cs typeface="Arial" pitchFamily="34" charset="0"/>
              </a:rPr>
              <a:t>В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2500" dirty="0">
                <a:latin typeface="Verdana" pitchFamily="34" charset="0"/>
                <a:ea typeface="Verdana" pitchFamily="34" charset="0"/>
                <a:cs typeface="Arial" pitchFamily="34" charset="0"/>
              </a:rPr>
              <a:t>2020 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году произведено подключение к </a:t>
            </a:r>
            <a:r>
              <a:rPr lang="ru-RU" sz="2500" dirty="0">
                <a:latin typeface="Verdana" pitchFamily="34" charset="0"/>
                <a:ea typeface="Verdana" pitchFamily="34" charset="0"/>
                <a:cs typeface="Arial" pitchFamily="34" charset="0"/>
              </a:rPr>
              <a:t>Федеральной Государственной информационной системе мониторинга движения лекарственных препаратов. (ФГИС МДЛП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)</a:t>
            </a:r>
          </a:p>
          <a:p>
            <a:pPr lvl="0" algn="just">
              <a:buFont typeface="+mj-lt"/>
              <a:buAutoNum type="arabicPeriod"/>
            </a:pPr>
            <a:endParaRPr lang="ru-RU" sz="25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2500" dirty="0">
                <a:latin typeface="Verdana" pitchFamily="34" charset="0"/>
                <a:ea typeface="Verdana" pitchFamily="34" charset="0"/>
                <a:cs typeface="Arial" pitchFamily="34" charset="0"/>
              </a:rPr>
              <a:t>2021 год КДП СГМУ зарегистрирована в ФРМО И 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ФРМР</a:t>
            </a:r>
          </a:p>
          <a:p>
            <a:pPr lvl="0" algn="just">
              <a:buFont typeface="+mj-lt"/>
              <a:buAutoNum type="arabicPeriod"/>
            </a:pPr>
            <a:endParaRPr lang="ru-RU" sz="25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2500" dirty="0">
                <a:latin typeface="Verdana" pitchFamily="34" charset="0"/>
                <a:ea typeface="Verdana" pitchFamily="34" charset="0"/>
                <a:cs typeface="Arial" pitchFamily="34" charset="0"/>
              </a:rPr>
              <a:t>Все рабочие места врачей в поликлинике оснащены компьютерами и подключены к сети «Интернет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»</a:t>
            </a:r>
          </a:p>
          <a:p>
            <a:pPr lvl="0" algn="just">
              <a:buFont typeface="+mj-lt"/>
              <a:buAutoNum type="arabicPeriod"/>
            </a:pPr>
            <a:endParaRPr lang="ru-RU" sz="25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2500" dirty="0">
                <a:latin typeface="Verdana" pitchFamily="34" charset="0"/>
                <a:ea typeface="Verdana" pitchFamily="34" charset="0"/>
                <a:cs typeface="Arial" pitchFamily="34" charset="0"/>
              </a:rPr>
              <a:t>В 2023 году приобретена лабораторная информационная система «</a:t>
            </a:r>
            <a:r>
              <a:rPr lang="ru-RU" sz="2500" dirty="0" err="1" smtClean="0">
                <a:latin typeface="Verdana" pitchFamily="34" charset="0"/>
                <a:ea typeface="Verdana" pitchFamily="34" charset="0"/>
                <a:cs typeface="Arial" pitchFamily="34" charset="0"/>
              </a:rPr>
              <a:t>Брегис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. Лаборатория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»</a:t>
            </a:r>
          </a:p>
          <a:p>
            <a:pPr lvl="0" algn="just">
              <a:buFont typeface="+mj-lt"/>
              <a:buAutoNum type="arabicPeriod"/>
            </a:pPr>
            <a:endParaRPr lang="ru-RU" sz="2500" dirty="0" smtClean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В 2023 году организовано электронное заполнение медицинских заключений по результатам медицинского освидетельствования иностранных граждан</a:t>
            </a:r>
          </a:p>
          <a:p>
            <a:pPr lvl="0" algn="just">
              <a:buFont typeface="+mj-lt"/>
              <a:buAutoNum type="arabicPeriod"/>
            </a:pPr>
            <a:endParaRPr lang="ru-RU" sz="25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В 2023 году Запущен проект </a:t>
            </a:r>
            <a:r>
              <a:rPr lang="ru-RU" sz="2500" dirty="0">
                <a:latin typeface="Verdana" pitchFamily="34" charset="0"/>
                <a:ea typeface="Verdana" pitchFamily="34" charset="0"/>
                <a:cs typeface="Arial" pitchFamily="34" charset="0"/>
              </a:rPr>
              <a:t>«Создание системы эффективной навигации в Университетском медицинском центре Северного государственного медицинского университета</a:t>
            </a: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» Навигационная система будет установлена в апреле 2025 года</a:t>
            </a:r>
            <a:endParaRPr lang="ru-RU" sz="2500" dirty="0" smtClean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endParaRPr lang="en-US" sz="2500" dirty="0" smtClean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500" dirty="0" smtClean="0">
                <a:latin typeface="Verdana" pitchFamily="34" charset="0"/>
                <a:ea typeface="Verdana" pitchFamily="34" charset="0"/>
                <a:cs typeface="Arial" pitchFamily="34" charset="0"/>
              </a:rPr>
              <a:t>В 2024 году приобретен и установлен СЭМД-230 для предоставления сведений о проведённых предварительных и периодических медицинских осмотрах в  подсистему ЭЛМК</a:t>
            </a:r>
            <a:endParaRPr lang="ru-RU" sz="25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+mj-lt"/>
              <a:buAutoNum type="arabicPeriod"/>
            </a:pPr>
            <a:endParaRPr lang="ru-RU" sz="2200" dirty="0"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 algn="just"/>
            <a:endParaRPr lang="ru-RU" dirty="0">
              <a:latin typeface="Verdana Pro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12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36" y="229661"/>
            <a:ext cx="6096000" cy="42155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 1. </a:t>
            </a:r>
            <a:r>
              <a:rPr lang="ru-RU" sz="18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Информационная деятельность</a:t>
            </a:r>
            <a:endParaRPr lang="ru-RU" sz="18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617589"/>
            <a:ext cx="3456384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В 2022 году проведена рекламная компания на радио и телевидении, сняты рекламные ролики о работе поликлиники и стоматологического отделения</a:t>
            </a:r>
            <a:endParaRPr lang="ru-RU" sz="12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95536" y="910683"/>
            <a:ext cx="3456384" cy="1034227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043608" y="1275606"/>
            <a:ext cx="2304256" cy="43204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968410"/>
            <a:ext cx="3121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На официальном сайте университета ведется раздел консультативно-диагностической поликлиники</a:t>
            </a:r>
            <a:endParaRPr lang="ru-RU" sz="12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95536" y="2313426"/>
            <a:ext cx="3456384" cy="660663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5" y="2133542"/>
            <a:ext cx="31683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Действует группа в социальной сети </a:t>
            </a:r>
            <a:r>
              <a:rPr lang="en-US" sz="1200" b="1" dirty="0" smtClean="0">
                <a:latin typeface="Verdana" pitchFamily="34" charset="0"/>
                <a:ea typeface="Verdana" pitchFamily="34" charset="0"/>
              </a:rPr>
              <a:t>“</a:t>
            </a:r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В контакте</a:t>
            </a:r>
            <a:r>
              <a:rPr lang="en-US" sz="1200" b="1" dirty="0" smtClean="0">
                <a:latin typeface="Verdana" pitchFamily="34" charset="0"/>
                <a:ea typeface="Verdana" pitchFamily="34" charset="0"/>
              </a:rPr>
              <a:t>”</a:t>
            </a:r>
            <a:endParaRPr lang="ru-RU" sz="12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63583"/>
            <a:ext cx="3456384" cy="1188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64" y="3557628"/>
            <a:ext cx="1955893" cy="1110889"/>
          </a:xfrm>
          <a:prstGeom prst="rect">
            <a:avLst/>
          </a:prstGeom>
        </p:spPr>
      </p:pic>
      <p:sp>
        <p:nvSpPr>
          <p:cNvPr id="15" name="Стрелка вправо с вырезом 14"/>
          <p:cNvSpPr/>
          <p:nvPr/>
        </p:nvSpPr>
        <p:spPr>
          <a:xfrm>
            <a:off x="4629150" y="3898539"/>
            <a:ext cx="1152128" cy="429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25492" t="8000" r="13634" b="6601"/>
          <a:stretch/>
        </p:blipFill>
        <p:spPr>
          <a:xfrm>
            <a:off x="6184864" y="2148346"/>
            <a:ext cx="1955893" cy="1202860"/>
          </a:xfrm>
          <a:prstGeom prst="rect">
            <a:avLst/>
          </a:prstGeom>
        </p:spPr>
      </p:pic>
      <p:sp>
        <p:nvSpPr>
          <p:cNvPr id="17" name="Стрелка вправо с вырезом 16"/>
          <p:cNvSpPr/>
          <p:nvPr/>
        </p:nvSpPr>
        <p:spPr>
          <a:xfrm>
            <a:off x="4603626" y="2407931"/>
            <a:ext cx="1152128" cy="4536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4629150" y="1157103"/>
            <a:ext cx="1152128" cy="4536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62779"/>
            <a:ext cx="2272613" cy="11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9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83416" y="2889059"/>
            <a:ext cx="323697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2066" y="1357304"/>
            <a:ext cx="1907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доходы КДП 2018</a:t>
            </a: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29600" cy="857250"/>
          </a:xfrm>
        </p:spPr>
        <p:txBody>
          <a:bodyPr>
            <a:noAutofit/>
          </a:bodyPr>
          <a:lstStyle/>
          <a:p>
            <a:pPr defTabSz="685800">
              <a:lnSpc>
                <a:spcPct val="90000"/>
              </a:lnSpc>
              <a:defRPr/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 Pro"/>
                <a:cs typeface="Arial" pitchFamily="34" charset="0"/>
              </a:rPr>
              <a:t/>
            </a:r>
            <a:b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 Pro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Задача 2. Динамика доходов КДП СГМУ</a:t>
            </a:r>
            <a:r>
              <a:rPr lang="ru-RU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6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1452620"/>
              </p:ext>
            </p:extLst>
          </p:nvPr>
        </p:nvGraphicFramePr>
        <p:xfrm>
          <a:off x="583416" y="771550"/>
          <a:ext cx="78770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37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33933" y="169129"/>
            <a:ext cx="7337884" cy="73173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lvl="0" algn="ctr"/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Задача 2. Структура </a:t>
            </a:r>
            <a:r>
              <a:rPr lang="ru-RU" sz="16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консультаций ППС в поликлинике </a:t>
            </a:r>
            <a:endParaRPr lang="en-US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867894"/>
            <a:ext cx="799288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В поликлинике СГМУ осуществляют консультативный прием врачи различных специальностей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endParaRPr lang="ru-RU" sz="11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Действующим 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в КДП специалистам присвоены квалификационные категории и научные степени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835697"/>
              </p:ext>
            </p:extLst>
          </p:nvPr>
        </p:nvGraphicFramePr>
        <p:xfrm>
          <a:off x="683568" y="1059582"/>
          <a:ext cx="7776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90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105bde86c24e28f6bbd58eb9188045dba2f2a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8275</TotalTime>
  <Words>1213</Words>
  <Application>Microsoft Office PowerPoint</Application>
  <PresentationFormat>Экран (16:9)</PresentationFormat>
  <Paragraphs>276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ОТЧЕТ  о работе консультативно-диагностической поликлиники  за 2020-2024год (5 лет)</vt:lpstr>
      <vt:lpstr>Презентация PowerPoint</vt:lpstr>
      <vt:lpstr>Задача 1. Приобретенное оборудование</vt:lpstr>
      <vt:lpstr>Задача 1. Организационные мероприятия за отчетный период</vt:lpstr>
      <vt:lpstr>Задача 1. Проведенные мероприятия (2024)</vt:lpstr>
      <vt:lpstr>Задача 1. Цифровизация медицинской деятельности</vt:lpstr>
      <vt:lpstr>Задача 1. Информационная деятельность</vt:lpstr>
      <vt:lpstr> Задача 2. Динамика доходов КДП СГМУ </vt:lpstr>
      <vt:lpstr> </vt:lpstr>
      <vt:lpstr>Презентация PowerPoint</vt:lpstr>
      <vt:lpstr>Презентация PowerPoint</vt:lpstr>
      <vt:lpstr>Презентация PowerPoint</vt:lpstr>
      <vt:lpstr>Задача 4.Обеспечение условий для организации образовательного процесса, связанного с подготовкой квалифицированных специалистов</vt:lpstr>
      <vt:lpstr>Задача 4. Формирование кадрового резерва поликлиники  </vt:lpstr>
      <vt:lpstr>5. Научные исследования на базе поликлиники</vt:lpstr>
      <vt:lpstr>Стратегия развития поликлиники на 2025 -2030 гг.</vt:lpstr>
      <vt:lpstr>Макет университетского медицинского центра в кампусе «Арктическая звезда»</vt:lpstr>
      <vt:lpstr>Предложения в проект решения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 Владимир Викторович</dc:creator>
  <cp:lastModifiedBy>Дьячкова Марина Геннадьевна</cp:lastModifiedBy>
  <cp:revision>517</cp:revision>
  <cp:lastPrinted>2019-11-11T06:28:04Z</cp:lastPrinted>
  <dcterms:created xsi:type="dcterms:W3CDTF">2017-04-07T06:59:24Z</dcterms:created>
  <dcterms:modified xsi:type="dcterms:W3CDTF">2025-04-11T08:43:20Z</dcterms:modified>
</cp:coreProperties>
</file>