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2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3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webextensions/taskpanes.xml" ContentType="application/vnd.ms-office.webextensiontaskpanes+xml"/>
  <Override PartName="/ppt/charts/style29.xml" ContentType="application/vnd.ms-office.chartstyle+xml"/>
  <Override PartName="/ppt/charts/colors29.xml" ContentType="application/vnd.ms-office.chartcolorstyle+xml"/>
  <Override PartName="/ppt/charts/style30.xml" ContentType="application/vnd.ms-office.chartstyle+xml"/>
  <Override PartName="/ppt/charts/colors30.xml" ContentType="application/vnd.ms-office.chartcolorstyle+xml"/>
  <Override PartName="/ppt/charts/style31.xml" ContentType="application/vnd.ms-office.chartstyle+xml"/>
  <Override PartName="/ppt/charts/colors31.xml" ContentType="application/vnd.ms-office.chartcolorstyle+xml"/>
  <Override PartName="/ppt/webextensions/webextension1.xml" ContentType="application/vnd.ms-office.webextension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3" r:id="rId2"/>
    <p:sldMasterId id="2147483705" r:id="rId3"/>
    <p:sldMasterId id="2147483710" r:id="rId4"/>
  </p:sldMasterIdLst>
  <p:notesMasterIdLst>
    <p:notesMasterId r:id="rId22"/>
  </p:notesMasterIdLst>
  <p:handoutMasterIdLst>
    <p:handoutMasterId r:id="rId23"/>
  </p:handoutMasterIdLst>
  <p:sldIdLst>
    <p:sldId id="260" r:id="rId5"/>
    <p:sldId id="387" r:id="rId6"/>
    <p:sldId id="268" r:id="rId7"/>
    <p:sldId id="294" r:id="rId8"/>
    <p:sldId id="330" r:id="rId9"/>
    <p:sldId id="344" r:id="rId10"/>
    <p:sldId id="277" r:id="rId11"/>
    <p:sldId id="388" r:id="rId12"/>
    <p:sldId id="389" r:id="rId13"/>
    <p:sldId id="291" r:id="rId14"/>
    <p:sldId id="279" r:id="rId15"/>
    <p:sldId id="390" r:id="rId16"/>
    <p:sldId id="391" r:id="rId17"/>
    <p:sldId id="393" r:id="rId18"/>
    <p:sldId id="304" r:id="rId19"/>
    <p:sldId id="394" r:id="rId20"/>
    <p:sldId id="356" r:id="rId21"/>
  </p:sldIdLst>
  <p:sldSz cx="12192000" cy="6858000"/>
  <p:notesSz cx="6858000" cy="9144000"/>
  <p:embeddedFontLst>
    <p:embeddedFont>
      <p:font typeface="Arial Narrow" pitchFamily="34" charset="0"/>
      <p:regular r:id="rId24"/>
      <p:bold r:id="rId25"/>
      <p:italic r:id="rId26"/>
      <p:boldItalic r:id="rId27"/>
    </p:embeddedFont>
    <p:embeddedFont>
      <p:font typeface="Tilda Sans Black" charset="0"/>
      <p:bold r:id="rId28"/>
    </p:embeddedFont>
    <p:embeddedFont>
      <p:font typeface="Tilda Sans" charset="0"/>
      <p:regular r:id="rId29"/>
    </p:embeddedFont>
    <p:embeddedFont>
      <p:font typeface="Tilda Sans Light" charset="0"/>
      <p:regular r:id="rId30"/>
    </p:embeddedFont>
    <p:embeddedFont>
      <p:font typeface="Tilda Sans Semibold" charset="0"/>
      <p:bold r:id="rId31"/>
    </p:embeddedFont>
    <p:embeddedFont>
      <p:font typeface="Verdana" pitchFamily="34" charset="0"/>
      <p:regular r:id="rId32"/>
      <p:bold r:id="rId33"/>
      <p:italic r:id="rId34"/>
      <p:boldItalic r:id="rId35"/>
    </p:embeddedFont>
    <p:embeddedFont>
      <p:font typeface="Verdana Pro" pitchFamily="34" charset="0"/>
      <p:regular r:id="rId36"/>
      <p:bold r:id="rId37"/>
      <p:italic r:id="rId38"/>
      <p:boldItalic r:id="rId39"/>
    </p:embeddedFont>
    <p:embeddedFont>
      <p:font typeface="Calibri" pitchFamily="34" charset="0"/>
      <p:regular r:id="rId40"/>
      <p:bold r:id="rId41"/>
      <p:italic r:id="rId42"/>
      <p:boldItalic r:id="rId4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F0"/>
    <a:srgbClr val="002060"/>
    <a:srgbClr val="000D3B"/>
    <a:srgbClr val="DAE3F3"/>
    <a:srgbClr val="354049"/>
    <a:srgbClr val="A5A5A5"/>
    <a:srgbClr val="703631"/>
    <a:srgbClr val="485F8D"/>
    <a:srgbClr val="6FC4F0"/>
    <a:srgbClr val="F666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87" autoAdjust="0"/>
    <p:restoredTop sz="86384" autoAdjust="0"/>
  </p:normalViewPr>
  <p:slideViewPr>
    <p:cSldViewPr snapToGrid="0" showGuides="1">
      <p:cViewPr>
        <p:scale>
          <a:sx n="100" d="100"/>
          <a:sy n="100" d="100"/>
        </p:scale>
        <p:origin x="-660" y="-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245976"/>
    </p:cViewPr>
  </p:outlineViewPr>
  <p:notesTextViewPr>
    <p:cViewPr>
      <p:scale>
        <a:sx n="50" d="100"/>
        <a:sy n="50" d="100"/>
      </p:scale>
      <p:origin x="0" y="0"/>
    </p:cViewPr>
  </p:notesTextViewPr>
  <p:notesViewPr>
    <p:cSldViewPr snapToGrid="0" showGuides="1">
      <p:cViewPr varScale="1">
        <p:scale>
          <a:sx n="81" d="100"/>
          <a:sy n="81" d="100"/>
        </p:scale>
        <p:origin x="3894" y="102"/>
      </p:cViewPr>
      <p:guideLst/>
    </p:cSldViewPr>
  </p:notesViewPr>
  <p:gridSpacing cx="46800" cy="46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29.xml"/><Relationship Id="rId2" Type="http://schemas.microsoft.com/office/2011/relationships/chartColorStyle" Target="colors29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3" Type="http://schemas.microsoft.com/office/2011/relationships/chartStyle" Target="style30.xml"/><Relationship Id="rId2" Type="http://schemas.microsoft.com/office/2011/relationships/chartColorStyle" Target="colors30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microsoft.com/office/2011/relationships/chartStyle" Target="style31.xml"/><Relationship Id="rId2" Type="http://schemas.microsoft.com/office/2011/relationships/chartColorStyle" Target="colors31.xml"/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200" b="0" i="0" u="none" strike="noStrike" kern="1200" spc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20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количества</a:t>
            </a:r>
            <a:r>
              <a:rPr lang="ru-RU" sz="1200" baseline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слушателей, обучающихся по ДПП за счёт средств федерального бюджета</a:t>
            </a:r>
            <a:endParaRPr lang="ru-RU" sz="120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7.0486111111111124E-2"/>
          <c:y val="2.3809523809523808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1407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7AB-4572-85A8-BC61A5A1CAC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 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2230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7AB-4572-85A8-BC61A5A1CAC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2086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7AB-4572-85A8-BC61A5A1CAC1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</c:v>
                </c:pt>
              </c:strCache>
            </c:strRef>
          </c:cat>
          <c:val>
            <c:numRef>
              <c:f>Лист1!$E$2</c:f>
              <c:numCache>
                <c:formatCode>General</c:formatCode>
                <c:ptCount val="1"/>
                <c:pt idx="0">
                  <c:v>3167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7AB-4572-85A8-BC61A5A1CAC1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2023 г.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</c:v>
                </c:pt>
              </c:strCache>
            </c:strRef>
          </c:cat>
          <c:val>
            <c:numRef>
              <c:f>Лист1!$F$2</c:f>
              <c:numCache>
                <c:formatCode>General</c:formatCode>
                <c:ptCount val="1"/>
                <c:pt idx="0">
                  <c:v>1800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7AB-4572-85A8-BC61A5A1CAC1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2024 г.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 слушателей </c:v>
                </c:pt>
              </c:strCache>
            </c:strRef>
          </c:cat>
          <c:val>
            <c:numRef>
              <c:f>Лист1!$G$2</c:f>
              <c:numCache>
                <c:formatCode>General</c:formatCode>
                <c:ptCount val="1"/>
                <c:pt idx="0">
                  <c:v>1645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57AB-4572-85A8-BC61A5A1CA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370112"/>
        <c:axId val="33371648"/>
      </c:barChart>
      <c:catAx>
        <c:axId val="33370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371648"/>
        <c:crosses val="autoZero"/>
        <c:auto val="1"/>
        <c:lblAlgn val="ctr"/>
        <c:lblOffset val="100"/>
        <c:noMultiLvlLbl val="0"/>
      </c:catAx>
      <c:valAx>
        <c:axId val="33371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333701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7699115044247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602-4FBD-AF82-B7E9452E0D86}"/>
                </c:ext>
              </c:extLst>
            </c:dLbl>
            <c:dLbl>
              <c:idx val="1"/>
              <c:layout>
                <c:manualLayout>
                  <c:x val="-1.1049723756906077E-2"/>
                  <c:y val="1.7699115044247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602-4FBD-AF82-B7E9452E0D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ЛД.ЛТ и О</c:v>
                </c:pt>
                <c:pt idx="1">
                  <c:v>ОЗ.З и СР</c:v>
                </c:pt>
                <c:pt idx="2">
                  <c:v>А и Р</c:v>
                </c:pt>
                <c:pt idx="3">
                  <c:v>ФК и МР</c:v>
                </c:pt>
                <c:pt idx="4">
                  <c:v>СМ и ВБ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1468000</c:v>
                </c:pt>
                <c:pt idx="1">
                  <c:v>3180700</c:v>
                </c:pt>
                <c:pt idx="2">
                  <c:v>1662500</c:v>
                </c:pt>
                <c:pt idx="3">
                  <c:v>2393500</c:v>
                </c:pt>
                <c:pt idx="4">
                  <c:v>939600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02-4FBD-AF82-B7E9452E0D8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1232800768854256E-2"/>
                  <c:y val="1.7673048600883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1.657458563535898E-2"/>
                  <c:y val="5.89970501474926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602-4FBD-AF82-B7E9452E0D86}"/>
                </c:ext>
              </c:extLst>
            </c:dLbl>
            <c:dLbl>
              <c:idx val="6"/>
              <c:layout>
                <c:manualLayout>
                  <c:x val="-1.2891344383057226E-2"/>
                  <c:y val="-1.081600091300813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602-4FBD-AF82-B7E9452E0D86}"/>
                </c:ext>
              </c:extLst>
            </c:dLbl>
            <c:txPr>
              <a:bodyPr rot="0" vert="horz"/>
              <a:lstStyle/>
              <a:p>
                <a:pPr>
                  <a:defRPr sz="800" baseline="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ЛД.ЛТ и О</c:v>
                </c:pt>
                <c:pt idx="1">
                  <c:v>ОЗ.З и СР</c:v>
                </c:pt>
                <c:pt idx="2">
                  <c:v>А и Р</c:v>
                </c:pt>
                <c:pt idx="3">
                  <c:v>ФК и МР</c:v>
                </c:pt>
                <c:pt idx="4">
                  <c:v>СМ и ВБ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2320000</c:v>
                </c:pt>
                <c:pt idx="1">
                  <c:v>930500</c:v>
                </c:pt>
                <c:pt idx="2">
                  <c:v>871500</c:v>
                </c:pt>
                <c:pt idx="3">
                  <c:v>1423000</c:v>
                </c:pt>
                <c:pt idx="4">
                  <c:v>1610000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602-4FBD-AF82-B7E9452E0D8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2.2465601537708514E-3"/>
                  <c:y val="-2.35640648011782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2465601537708511E-2"/>
                  <c:y val="5.89101620029455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ЛД.ЛТ и О</c:v>
                </c:pt>
                <c:pt idx="1">
                  <c:v>ОЗ.З и СР</c:v>
                </c:pt>
                <c:pt idx="2">
                  <c:v>А и Р</c:v>
                </c:pt>
                <c:pt idx="3">
                  <c:v>ФК и МР</c:v>
                </c:pt>
                <c:pt idx="4">
                  <c:v>СМ и ВБ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2683520</c:v>
                </c:pt>
                <c:pt idx="1">
                  <c:v>2830850</c:v>
                </c:pt>
                <c:pt idx="2">
                  <c:v>1623000</c:v>
                </c:pt>
                <c:pt idx="3">
                  <c:v>1975800</c:v>
                </c:pt>
                <c:pt idx="4">
                  <c:v>1490500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602-4FBD-AF82-B7E9452E0D86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1"/>
              <c:layout>
                <c:manualLayout>
                  <c:x val="1.7972481230166811E-2"/>
                  <c:y val="-3.53460972017673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3.6832972851824144E-3"/>
                  <c:y val="-4.71026173274732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602-4FBD-AF82-B7E9452E0D86}"/>
                </c:ext>
              </c:extLst>
            </c:dLbl>
            <c:dLbl>
              <c:idx val="3"/>
              <c:layout>
                <c:manualLayout>
                  <c:x val="1.3479360922625189E-2"/>
                  <c:y val="1.76730486008836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4529075883672053E-2"/>
                  <c:y val="1.76902114039868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602-4FBD-AF82-B7E9452E0D86}"/>
                </c:ext>
              </c:extLst>
            </c:dLbl>
            <c:dLbl>
              <c:idx val="6"/>
              <c:layout>
                <c:manualLayout>
                  <c:x val="5.524861878452904E-3"/>
                  <c:y val="1.76991150442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602-4FBD-AF82-B7E9452E0D8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00" b="1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ЛД.ЛТ и О</c:v>
                </c:pt>
                <c:pt idx="1">
                  <c:v>ОЗ.З и СР</c:v>
                </c:pt>
                <c:pt idx="2">
                  <c:v>А и Р</c:v>
                </c:pt>
                <c:pt idx="3">
                  <c:v>ФК и МР</c:v>
                </c:pt>
                <c:pt idx="4">
                  <c:v>СМ и ВБ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4386000</c:v>
                </c:pt>
                <c:pt idx="1">
                  <c:v>1696100</c:v>
                </c:pt>
                <c:pt idx="2">
                  <c:v>1723000</c:v>
                </c:pt>
                <c:pt idx="3">
                  <c:v>1833000</c:v>
                </c:pt>
                <c:pt idx="4">
                  <c:v>1212500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602-4FBD-AF82-B7E9452E0D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389248"/>
        <c:axId val="60390784"/>
      </c:barChart>
      <c:catAx>
        <c:axId val="60389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390784"/>
        <c:crosses val="autoZero"/>
        <c:auto val="1"/>
        <c:lblAlgn val="ctr"/>
        <c:lblOffset val="100"/>
        <c:noMultiLvlLbl val="0"/>
      </c:catAx>
      <c:valAx>
        <c:axId val="603907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60389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123866946362968"/>
          <c:y val="4.2086503667776401E-2"/>
          <c:w val="0.6625517202258645"/>
          <c:h val="0.95791349633222356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Соответствует ли содержание программы Вашим ожиданиям? 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0CB4-4D0C-AE4B-657F4383C0FA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CB4-4D0C-AE4B-657F4383C0FA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CB4-4D0C-AE4B-657F4383C0FA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CB4-4D0C-AE4B-657F4383C0FA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0CB4-4D0C-AE4B-657F4383C0FA}"/>
              </c:ext>
            </c:extLst>
          </c:dPt>
          <c:dLbls>
            <c:dLbl>
              <c:idx val="2"/>
              <c:layout>
                <c:manualLayout>
                  <c:x val="6.9059615735174815E-2"/>
                  <c:y val="1.275835672365399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22139808864404753"/>
                  <c:y val="-0.27894671523787973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>
                        <a:latin typeface="Verdana" pitchFamily="34" charset="0"/>
                        <a:ea typeface="Verdana" pitchFamily="34" charset="0"/>
                      </a:rPr>
                      <a:t>77,3%</a:t>
                    </a:r>
                    <a:endParaRPr lang="en-US" sz="12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aseline="0">
                    <a:latin typeface="Verdana" pitchFamily="34" charset="0"/>
                    <a:ea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0.0%</c:formatCode>
                <c:ptCount val="5"/>
                <c:pt idx="0">
                  <c:v>5.0000000000000001E-3</c:v>
                </c:pt>
                <c:pt idx="1">
                  <c:v>6.0000000000000001E-3</c:v>
                </c:pt>
                <c:pt idx="2">
                  <c:v>4.5999999999999999E-2</c:v>
                </c:pt>
                <c:pt idx="3">
                  <c:v>0.17</c:v>
                </c:pt>
                <c:pt idx="4">
                  <c:v>0.77300000000000002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CB4-4D0C-AE4B-657F4383C0FA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6888208418392145"/>
          <c:y val="0"/>
          <c:w val="0.47705084086711386"/>
          <c:h val="0.7760482787979765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удовлетворения качеством учебных материалов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6BE-405C-B885-D93BAC4A7631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A6BE-405C-B885-D93BAC4A7631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6BE-405C-B885-D93BAC4A7631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6BE-405C-B885-D93BAC4A7631}"/>
              </c:ext>
            </c:extLst>
          </c:dPt>
          <c:dPt>
            <c:idx val="4"/>
            <c:bubble3D val="0"/>
            <c:explosion val="32"/>
            <c:extLst xmlns:c16r2="http://schemas.microsoft.com/office/drawing/2015/06/chart">
              <c:ext xmlns:c16="http://schemas.microsoft.com/office/drawing/2014/chart" uri="{C3380CC4-5D6E-409C-BE32-E72D297353CC}">
                <c16:uniqueId val="{00000009-A6BE-405C-B885-D93BAC4A7631}"/>
              </c:ext>
            </c:extLst>
          </c:dPt>
          <c:dLbls>
            <c:dLbl>
              <c:idx val="3"/>
              <c:layout>
                <c:manualLayout>
                  <c:x val="6.8571886847477392E-2"/>
                  <c:y val="5.72379295098175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9.7485369884320064E-2"/>
                  <c:y val="-0.33446212001890063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latin typeface="Verdana" pitchFamily="34" charset="0"/>
                        <a:ea typeface="Verdana" pitchFamily="34" charset="0"/>
                      </a:rPr>
                      <a:t>89,6%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>
                    <a:latin typeface="Verdana" pitchFamily="34" charset="0"/>
                    <a:ea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0.0%</c:formatCode>
                <c:ptCount val="5"/>
                <c:pt idx="0">
                  <c:v>5.0000000000000001E-3</c:v>
                </c:pt>
                <c:pt idx="1">
                  <c:v>4.0000000000000001E-3</c:v>
                </c:pt>
                <c:pt idx="2">
                  <c:v>1.6E-2</c:v>
                </c:pt>
                <c:pt idx="3">
                  <c:v>7.6999999999999999E-2</c:v>
                </c:pt>
                <c:pt idx="4">
                  <c:v>0.89600000000000002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A6BE-405C-B885-D93BAC4A76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>
        <c:manualLayout>
          <c:xMode val="edge"/>
          <c:yMode val="edge"/>
          <c:x val="0.57181452318460191"/>
          <c:y val="0.84031542772128043"/>
          <c:w val="0.42818547681539809"/>
          <c:h val="0.11148421058624164"/>
        </c:manualLayout>
      </c:layout>
      <c:overlay val="0"/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vert="horz"/>
          <a:lstStyle/>
          <a:p>
            <a:pPr>
              <a:defRPr/>
            </a:pPr>
            <a:endParaRPr lang="ru-R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23202003771466409"/>
          <c:y val="0"/>
          <c:w val="0.6115236052531825"/>
          <c:h val="0.9230133013895266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удовлетворения качеством учебных материалов</c:v>
                </c:pt>
              </c:strCache>
            </c:strRef>
          </c:tx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C00-4D25-95E3-E38856349BA0}"/>
              </c:ext>
            </c:extLst>
          </c:dPt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C00-4D25-95E3-E38856349BA0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C00-4D25-95E3-E38856349BA0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6C00-4D25-95E3-E38856349BA0}"/>
              </c:ext>
            </c:extLst>
          </c:dPt>
          <c:dPt>
            <c:idx val="4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6C00-4D25-95E3-E38856349BA0}"/>
              </c:ext>
            </c:extLst>
          </c:dPt>
          <c:dLbls>
            <c:dLbl>
              <c:idx val="0"/>
              <c:layout>
                <c:manualLayout>
                  <c:x val="-0.13324522831699256"/>
                  <c:y val="2.135968017309519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C00-4D25-95E3-E38856349BA0}"/>
                </c:ext>
              </c:extLst>
            </c:dLbl>
            <c:dLbl>
              <c:idx val="1"/>
              <c:layout>
                <c:manualLayout>
                  <c:x val="9.447851709378446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C00-4D25-95E3-E38856349BA0}"/>
                </c:ext>
              </c:extLst>
            </c:dLbl>
            <c:dLbl>
              <c:idx val="2"/>
              <c:layout>
                <c:manualLayout>
                  <c:x val="0.11832886759852339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C00-4D25-95E3-E38856349BA0}"/>
                </c:ext>
              </c:extLst>
            </c:dLbl>
            <c:dLbl>
              <c:idx val="3"/>
              <c:layout>
                <c:manualLayout>
                  <c:x val="2.8962860190026678E-2"/>
                  <c:y val="7.6698570573415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C00-4D25-95E3-E38856349BA0}"/>
                </c:ext>
              </c:extLst>
            </c:dLbl>
            <c:dLbl>
              <c:idx val="4"/>
              <c:layout>
                <c:manualLayout>
                  <c:x val="0.20284768719291768"/>
                  <c:y val="-0.26774587802181088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baseline="0" dirty="0">
                        <a:latin typeface="Verdana" pitchFamily="34" charset="0"/>
                        <a:ea typeface="Verdana" pitchFamily="34" charset="0"/>
                      </a:rPr>
                      <a:t>82,9%</a:t>
                    </a:r>
                    <a:endParaRPr lang="en-US" sz="1600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9.6335940716344159E-2"/>
                      <c:h val="9.540517961570593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6C00-4D25-95E3-E38856349BA0}"/>
                </c:ext>
              </c:extLst>
            </c:dLbl>
            <c:txPr>
              <a:bodyPr rot="0" vert="horz"/>
              <a:lstStyle/>
              <a:p>
                <a:pPr>
                  <a:defRPr sz="1400" baseline="0">
                    <a:latin typeface="Verdana" pitchFamily="34" charset="0"/>
                    <a:ea typeface="Verdana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</c:numCache>
            </c:numRef>
          </c:cat>
          <c:val>
            <c:numRef>
              <c:f>Лист1!$B$2:$B$6</c:f>
              <c:numCache>
                <c:formatCode>0.0%</c:formatCode>
                <c:ptCount val="5"/>
                <c:pt idx="0">
                  <c:v>3.0000000000000001E-3</c:v>
                </c:pt>
                <c:pt idx="1">
                  <c:v>5.0000000000000001E-3</c:v>
                </c:pt>
                <c:pt idx="2">
                  <c:v>2.5999999999999999E-2</c:v>
                </c:pt>
                <c:pt idx="3">
                  <c:v>0.126</c:v>
                </c:pt>
                <c:pt idx="4">
                  <c:v>0.82899999999999996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6C00-4D25-95E3-E38856349B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Факт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Lbls>
            <c:dLbl>
              <c:idx val="4"/>
              <c:layout>
                <c:manualLayout>
                  <c:x val="9.0103121235643544E-3"/>
                  <c:y val="7.31551962545691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6080-4F67-B751-D2EDE288C8FD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  <c:pt idx="4">
                  <c:v>2024 год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12539.62</c:v>
                </c:pt>
                <c:pt idx="1">
                  <c:v>13928.32</c:v>
                </c:pt>
                <c:pt idx="2">
                  <c:v>17297.900000000001</c:v>
                </c:pt>
                <c:pt idx="3">
                  <c:v>23636.6</c:v>
                </c:pt>
                <c:pt idx="4">
                  <c:v>22270.9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6080-4F67-B751-D2EDE288C8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63396480"/>
        <c:axId val="63869312"/>
      </c:barChart>
      <c:catAx>
        <c:axId val="6339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869312"/>
        <c:crosses val="autoZero"/>
        <c:auto val="1"/>
        <c:lblAlgn val="ctr"/>
        <c:lblOffset val="100"/>
        <c:noMultiLvlLbl val="0"/>
      </c:catAx>
      <c:valAx>
        <c:axId val="638693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339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68C39F-BE37-4F4D-B1B2-0110D3C931A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93C5167-46C6-4318-8839-AA5C0AA35325}">
      <dgm:prSet phldrT="[Текст]" custT="1"/>
      <dgm:spPr/>
      <dgm:t>
        <a:bodyPr vert="vert270"/>
        <a:lstStyle/>
        <a:p>
          <a:pPr algn="ctr">
            <a:lnSpc>
              <a:spcPct val="100000"/>
            </a:lnSpc>
            <a:spcBef>
              <a:spcPts val="0"/>
            </a:spcBef>
            <a:spcAft>
              <a:spcPts val="600"/>
            </a:spcAft>
          </a:pPr>
          <a:endParaRPr lang="ru-RU" sz="2000" spc="5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47918DE-02F7-4B7D-82B1-C11D1C2F2C03}" type="parTrans" cxnId="{ED850E88-3C1C-4048-8FDE-6B0F06909A1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612A182-91E3-4834-AF34-CF5FF1F18A78}" type="sibTrans" cxnId="{ED850E88-3C1C-4048-8FDE-6B0F06909A1A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757049-1016-4BB6-831E-C2CA64E6C9F2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Дополнительное профессиональное образование</a:t>
          </a:r>
          <a:endParaRPr lang="ru-RU" sz="1600" b="1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E04C4398-6E47-4D96-95BF-6D764B8AE258}" type="parTrans" cxnId="{4A0E1072-B65A-451A-8582-655ED3FC6C7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E347C88-361B-449C-80C7-DACADB0D353D}" type="sibTrans" cxnId="{4A0E1072-B65A-451A-8582-655ED3FC6C7B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807B392-0EAD-43AC-A8F2-5C1018AE49CD}">
      <dgm:prSet phldrT="[Текст]"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Лицензирование и аккредитация образовательной деятельности</a:t>
          </a:r>
          <a:endParaRPr lang="ru-RU" sz="1600" b="1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2C29C4C7-5BF8-4ABB-A348-10FF8CB95B20}" type="parTrans" cxnId="{DEB48ACD-48D5-4D21-92FB-62A663C37C3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4ECAC1-B772-4DFE-824E-D4C192DF4714}" type="sibTrans" cxnId="{DEB48ACD-48D5-4D21-92FB-62A663C37C3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9B7B95-DF8A-43AD-8970-40B30C6ECE32}">
      <dgm:prSet phldrT="[Текст]" custT="1"/>
      <dgm:spPr/>
      <dgm:t>
        <a:bodyPr/>
        <a:lstStyle/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Охрана труда работников университета и обучающихся</a:t>
          </a:r>
          <a:endParaRPr lang="ru-RU" sz="1600" b="1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B2EC2FFC-3D9E-4AC0-BC93-2887EE8279E7}" type="parTrans" cxnId="{B5348C71-2FFE-4116-B254-53EB8D3D7B2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F792B57-69CF-47BA-A843-1D9D1002CD75}" type="sibTrans" cxnId="{B5348C71-2FFE-4116-B254-53EB8D3D7B2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0AD7F0-5AAE-4BE1-AA95-14D9E2E18B1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Медицинская деятельность</a:t>
          </a:r>
          <a:endParaRPr lang="en-US" sz="1600" b="1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_________________________________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baseline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Участие в проекте УМЦ на базе кампуса «Арктическая звезда»</a:t>
          </a:r>
        </a:p>
      </dgm:t>
    </dgm:pt>
    <dgm:pt modelId="{4B517596-CBAA-452F-8895-9671EB3061BE}" type="parTrans" cxnId="{C2C40C82-3B6B-4F39-AC85-A864BA4EE1C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27EF6A-604F-4852-AD33-41DAF60EF131}" type="sibTrans" cxnId="{C2C40C82-3B6B-4F39-AC85-A864BA4EE1C6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948D709-2F11-4E58-80E1-B6A712EA3C75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Руководство проектным офисом программы  Вуз -Регион</a:t>
          </a:r>
          <a:endParaRPr lang="ru-RU" sz="1600" b="1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gm:t>
    </dgm:pt>
    <dgm:pt modelId="{1686CDA0-C741-4010-962A-AB9F2B241058}" type="parTrans" cxnId="{74E5D931-8E56-4084-A83A-DB99A9EE6CC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F708E2-CD10-41D4-A0EA-A6F2DC69CBEA}" type="sibTrans" cxnId="{74E5D931-8E56-4084-A83A-DB99A9EE6CC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DFA717-D31B-427F-8FCE-0ABDDE44EE90}">
      <dgm:prSet custT="1"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1600" b="1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Руководство программой  развития университета</a:t>
          </a:r>
          <a:endParaRPr lang="ru-RU" sz="1600" b="1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6E7FFC-1E9B-4405-A5F6-37A87E79F6F1}" type="parTrans" cxnId="{809EF3B6-5805-4224-9D61-972575C8B07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CA45A5-914D-4E1D-8506-2794F9B94F65}" type="sibTrans" cxnId="{809EF3B6-5805-4224-9D61-972575C8B073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1600" baseline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F5B1AC-8AD0-4C02-964C-C07C0AD8ACE0}" type="pres">
      <dgm:prSet presAssocID="{0B68C39F-BE37-4F4D-B1B2-0110D3C931A3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C07B0AE5-2729-4F3B-BEFA-BA6461E90A58}" type="pres">
      <dgm:prSet presAssocID="{193C5167-46C6-4318-8839-AA5C0AA35325}" presName="thickLine" presStyleLbl="alignNode1" presStyleIdx="0" presStyleCnt="1" custLinFactNeighborX="119" custLinFactNeighborY="1120"/>
      <dgm:spPr/>
    </dgm:pt>
    <dgm:pt modelId="{3DF07B5B-0AF7-44CC-9B26-2CC172D34F77}" type="pres">
      <dgm:prSet presAssocID="{193C5167-46C6-4318-8839-AA5C0AA35325}" presName="horz1" presStyleCnt="0"/>
      <dgm:spPr/>
    </dgm:pt>
    <dgm:pt modelId="{7DC6AD15-4DD2-430A-A2CC-476A0D2D75BE}" type="pres">
      <dgm:prSet presAssocID="{193C5167-46C6-4318-8839-AA5C0AA35325}" presName="tx1" presStyleLbl="revTx" presStyleIdx="0" presStyleCnt="7" custScaleX="27864" custLinFactNeighborX="-4506" custLinFactNeighborY="-101"/>
      <dgm:spPr/>
      <dgm:t>
        <a:bodyPr/>
        <a:lstStyle/>
        <a:p>
          <a:endParaRPr lang="ru-RU"/>
        </a:p>
      </dgm:t>
    </dgm:pt>
    <dgm:pt modelId="{FEF120A9-51B6-431D-9C9F-238706A1C8A0}" type="pres">
      <dgm:prSet presAssocID="{193C5167-46C6-4318-8839-AA5C0AA35325}" presName="vert1" presStyleCnt="0"/>
      <dgm:spPr/>
    </dgm:pt>
    <dgm:pt modelId="{CEFA9099-F104-4D1B-8844-3AA95B3D8591}" type="pres">
      <dgm:prSet presAssocID="{47757049-1016-4BB6-831E-C2CA64E6C9F2}" presName="vertSpace2a" presStyleCnt="0"/>
      <dgm:spPr/>
    </dgm:pt>
    <dgm:pt modelId="{E00A5AE8-953C-46FF-8E9D-8C90E5782029}" type="pres">
      <dgm:prSet presAssocID="{47757049-1016-4BB6-831E-C2CA64E6C9F2}" presName="horz2" presStyleCnt="0"/>
      <dgm:spPr/>
    </dgm:pt>
    <dgm:pt modelId="{DBB0051C-E1C0-4E15-B8BE-788C168E2976}" type="pres">
      <dgm:prSet presAssocID="{47757049-1016-4BB6-831E-C2CA64E6C9F2}" presName="horzSpace2" presStyleCnt="0"/>
      <dgm:spPr/>
    </dgm:pt>
    <dgm:pt modelId="{2837BA48-4FEB-4D30-A9D0-BD39BD71E354}" type="pres">
      <dgm:prSet presAssocID="{47757049-1016-4BB6-831E-C2CA64E6C9F2}" presName="tx2" presStyleLbl="revTx" presStyleIdx="1" presStyleCnt="7"/>
      <dgm:spPr/>
      <dgm:t>
        <a:bodyPr/>
        <a:lstStyle/>
        <a:p>
          <a:endParaRPr lang="ru-RU"/>
        </a:p>
      </dgm:t>
    </dgm:pt>
    <dgm:pt modelId="{D0943821-1711-415B-A1D6-06A5458A84C9}" type="pres">
      <dgm:prSet presAssocID="{47757049-1016-4BB6-831E-C2CA64E6C9F2}" presName="vert2" presStyleCnt="0"/>
      <dgm:spPr/>
    </dgm:pt>
    <dgm:pt modelId="{EE0FAA7B-E789-476B-83EF-A52284DFB7D1}" type="pres">
      <dgm:prSet presAssocID="{47757049-1016-4BB6-831E-C2CA64E6C9F2}" presName="thinLine2b" presStyleLbl="callout" presStyleIdx="0" presStyleCnt="6"/>
      <dgm:spPr/>
    </dgm:pt>
    <dgm:pt modelId="{DA834FA5-3DA1-46E0-BF60-AFD5700B01CD}" type="pres">
      <dgm:prSet presAssocID="{47757049-1016-4BB6-831E-C2CA64E6C9F2}" presName="vertSpace2b" presStyleCnt="0"/>
      <dgm:spPr/>
    </dgm:pt>
    <dgm:pt modelId="{8E76B4BA-BA3C-4817-846B-CF64C56C0AFE}" type="pres">
      <dgm:prSet presAssocID="{D807B392-0EAD-43AC-A8F2-5C1018AE49CD}" presName="horz2" presStyleCnt="0"/>
      <dgm:spPr/>
    </dgm:pt>
    <dgm:pt modelId="{8C57A20B-D125-49A9-9DE1-B9B5871628C3}" type="pres">
      <dgm:prSet presAssocID="{D807B392-0EAD-43AC-A8F2-5C1018AE49CD}" presName="horzSpace2" presStyleCnt="0"/>
      <dgm:spPr/>
    </dgm:pt>
    <dgm:pt modelId="{11EC8A14-C58C-41D6-A881-C2C19E3C3FF3}" type="pres">
      <dgm:prSet presAssocID="{D807B392-0EAD-43AC-A8F2-5C1018AE49CD}" presName="tx2" presStyleLbl="revTx" presStyleIdx="2" presStyleCnt="7"/>
      <dgm:spPr/>
      <dgm:t>
        <a:bodyPr/>
        <a:lstStyle/>
        <a:p>
          <a:endParaRPr lang="ru-RU"/>
        </a:p>
      </dgm:t>
    </dgm:pt>
    <dgm:pt modelId="{F058161C-AB90-44E1-A7BF-1B5D76D38C7B}" type="pres">
      <dgm:prSet presAssocID="{D807B392-0EAD-43AC-A8F2-5C1018AE49CD}" presName="vert2" presStyleCnt="0"/>
      <dgm:spPr/>
    </dgm:pt>
    <dgm:pt modelId="{571BE6E9-D47B-4FB4-8808-B5289FB4ADE7}" type="pres">
      <dgm:prSet presAssocID="{D807B392-0EAD-43AC-A8F2-5C1018AE49CD}" presName="thinLine2b" presStyleLbl="callout" presStyleIdx="1" presStyleCnt="6"/>
      <dgm:spPr/>
    </dgm:pt>
    <dgm:pt modelId="{3B64FC87-E7ED-4306-9C92-555071A141C5}" type="pres">
      <dgm:prSet presAssocID="{D807B392-0EAD-43AC-A8F2-5C1018AE49CD}" presName="vertSpace2b" presStyleCnt="0"/>
      <dgm:spPr/>
    </dgm:pt>
    <dgm:pt modelId="{6A4332B7-7131-4FD5-B6FD-E9A444F3D38E}" type="pres">
      <dgm:prSet presAssocID="{229B7B95-DF8A-43AD-8970-40B30C6ECE32}" presName="horz2" presStyleCnt="0"/>
      <dgm:spPr/>
    </dgm:pt>
    <dgm:pt modelId="{7A81B1A0-7439-4C5D-8831-0A9D245D5A0A}" type="pres">
      <dgm:prSet presAssocID="{229B7B95-DF8A-43AD-8970-40B30C6ECE32}" presName="horzSpace2" presStyleCnt="0"/>
      <dgm:spPr/>
    </dgm:pt>
    <dgm:pt modelId="{B2119977-378A-4538-ABF8-5096E3C21F99}" type="pres">
      <dgm:prSet presAssocID="{229B7B95-DF8A-43AD-8970-40B30C6ECE32}" presName="tx2" presStyleLbl="revTx" presStyleIdx="3" presStyleCnt="7"/>
      <dgm:spPr/>
      <dgm:t>
        <a:bodyPr/>
        <a:lstStyle/>
        <a:p>
          <a:endParaRPr lang="ru-RU"/>
        </a:p>
      </dgm:t>
    </dgm:pt>
    <dgm:pt modelId="{B8540745-01FF-4371-A00A-5A1529594496}" type="pres">
      <dgm:prSet presAssocID="{229B7B95-DF8A-43AD-8970-40B30C6ECE32}" presName="vert2" presStyleCnt="0"/>
      <dgm:spPr/>
    </dgm:pt>
    <dgm:pt modelId="{2506DAB4-CC35-4819-BB38-D11712E0E850}" type="pres">
      <dgm:prSet presAssocID="{229B7B95-DF8A-43AD-8970-40B30C6ECE32}" presName="thinLine2b" presStyleLbl="callout" presStyleIdx="2" presStyleCnt="6" custLinFactY="-200000" custLinFactNeighborX="184" custLinFactNeighborY="-269571"/>
      <dgm:spPr/>
      <dgm:t>
        <a:bodyPr/>
        <a:lstStyle/>
        <a:p>
          <a:endParaRPr lang="ru-RU"/>
        </a:p>
      </dgm:t>
    </dgm:pt>
    <dgm:pt modelId="{8F2B694B-F3C0-42CD-8FDB-90CC4A022962}" type="pres">
      <dgm:prSet presAssocID="{229B7B95-DF8A-43AD-8970-40B30C6ECE32}" presName="vertSpace2b" presStyleCnt="0"/>
      <dgm:spPr/>
    </dgm:pt>
    <dgm:pt modelId="{D6C8CEFC-4B57-4A58-896A-0639911E6291}" type="pres">
      <dgm:prSet presAssocID="{850AD7F0-5AAE-4BE1-AA95-14D9E2E18B19}" presName="horz2" presStyleCnt="0"/>
      <dgm:spPr/>
    </dgm:pt>
    <dgm:pt modelId="{2BD7A925-F6D7-42BA-90BC-8A47C4FA793B}" type="pres">
      <dgm:prSet presAssocID="{850AD7F0-5AAE-4BE1-AA95-14D9E2E18B19}" presName="horzSpace2" presStyleCnt="0"/>
      <dgm:spPr/>
    </dgm:pt>
    <dgm:pt modelId="{E4126049-DF4A-4A9F-93B4-D9C42201F042}" type="pres">
      <dgm:prSet presAssocID="{850AD7F0-5AAE-4BE1-AA95-14D9E2E18B19}" presName="tx2" presStyleLbl="revTx" presStyleIdx="4" presStyleCnt="7" custScaleX="127389" custScaleY="116818" custLinFactNeighborX="56163" custLinFactNeighborY="-18628"/>
      <dgm:spPr/>
      <dgm:t>
        <a:bodyPr/>
        <a:lstStyle/>
        <a:p>
          <a:endParaRPr lang="ru-RU"/>
        </a:p>
      </dgm:t>
    </dgm:pt>
    <dgm:pt modelId="{CAF17EFD-9C2B-4240-9B45-73598CD46EC4}" type="pres">
      <dgm:prSet presAssocID="{850AD7F0-5AAE-4BE1-AA95-14D9E2E18B19}" presName="vert2" presStyleCnt="0"/>
      <dgm:spPr/>
    </dgm:pt>
    <dgm:pt modelId="{2D05F430-B6A3-4F73-B1F9-420D6AB5C3BC}" type="pres">
      <dgm:prSet presAssocID="{850AD7F0-5AAE-4BE1-AA95-14D9E2E18B19}" presName="thinLine2b" presStyleLbl="callout" presStyleIdx="3" presStyleCnt="6"/>
      <dgm:spPr/>
    </dgm:pt>
    <dgm:pt modelId="{71048285-F57D-4AB3-94B3-152269C4706E}" type="pres">
      <dgm:prSet presAssocID="{850AD7F0-5AAE-4BE1-AA95-14D9E2E18B19}" presName="vertSpace2b" presStyleCnt="0"/>
      <dgm:spPr/>
    </dgm:pt>
    <dgm:pt modelId="{4B3FAB65-2582-485B-A1EA-F24CDF3129E3}" type="pres">
      <dgm:prSet presAssocID="{4948D709-2F11-4E58-80E1-B6A712EA3C75}" presName="horz2" presStyleCnt="0"/>
      <dgm:spPr/>
    </dgm:pt>
    <dgm:pt modelId="{C97D7554-522F-4CFC-A152-01E84B8CB019}" type="pres">
      <dgm:prSet presAssocID="{4948D709-2F11-4E58-80E1-B6A712EA3C75}" presName="horzSpace2" presStyleCnt="0"/>
      <dgm:spPr/>
    </dgm:pt>
    <dgm:pt modelId="{0702AFD6-63E1-4B22-BC31-5A47CB251200}" type="pres">
      <dgm:prSet presAssocID="{4948D709-2F11-4E58-80E1-B6A712EA3C75}" presName="tx2" presStyleLbl="revTx" presStyleIdx="5" presStyleCnt="7"/>
      <dgm:spPr/>
      <dgm:t>
        <a:bodyPr/>
        <a:lstStyle/>
        <a:p>
          <a:endParaRPr lang="ru-RU"/>
        </a:p>
      </dgm:t>
    </dgm:pt>
    <dgm:pt modelId="{A9724CA2-B8F0-4E3A-B408-7CF8E837A73F}" type="pres">
      <dgm:prSet presAssocID="{4948D709-2F11-4E58-80E1-B6A712EA3C75}" presName="vert2" presStyleCnt="0"/>
      <dgm:spPr/>
    </dgm:pt>
    <dgm:pt modelId="{BB640B47-4A1D-4D95-AAD5-F4E019D59842}" type="pres">
      <dgm:prSet presAssocID="{4948D709-2F11-4E58-80E1-B6A712EA3C75}" presName="thinLine2b" presStyleLbl="callout" presStyleIdx="4" presStyleCnt="6"/>
      <dgm:spPr/>
    </dgm:pt>
    <dgm:pt modelId="{78C42791-4180-4A8B-9B5C-D446650A6DE2}" type="pres">
      <dgm:prSet presAssocID="{4948D709-2F11-4E58-80E1-B6A712EA3C75}" presName="vertSpace2b" presStyleCnt="0"/>
      <dgm:spPr/>
    </dgm:pt>
    <dgm:pt modelId="{F4B22A9B-994B-47CC-AB94-179EA3EB321F}" type="pres">
      <dgm:prSet presAssocID="{5DDFA717-D31B-427F-8FCE-0ABDDE44EE90}" presName="horz2" presStyleCnt="0"/>
      <dgm:spPr/>
    </dgm:pt>
    <dgm:pt modelId="{D917F69C-89C0-4EAB-80A4-7C9BAC9E5955}" type="pres">
      <dgm:prSet presAssocID="{5DDFA717-D31B-427F-8FCE-0ABDDE44EE90}" presName="horzSpace2" presStyleCnt="0"/>
      <dgm:spPr/>
    </dgm:pt>
    <dgm:pt modelId="{587F45A3-1FF6-4AD7-B955-A59E961C6ADA}" type="pres">
      <dgm:prSet presAssocID="{5DDFA717-D31B-427F-8FCE-0ABDDE44EE90}" presName="tx2" presStyleLbl="revTx" presStyleIdx="6" presStyleCnt="7"/>
      <dgm:spPr/>
      <dgm:t>
        <a:bodyPr/>
        <a:lstStyle/>
        <a:p>
          <a:endParaRPr lang="ru-RU"/>
        </a:p>
      </dgm:t>
    </dgm:pt>
    <dgm:pt modelId="{99FCB223-9F7A-421B-8128-5B8EA778BB53}" type="pres">
      <dgm:prSet presAssocID="{5DDFA717-D31B-427F-8FCE-0ABDDE44EE90}" presName="vert2" presStyleCnt="0"/>
      <dgm:spPr/>
    </dgm:pt>
    <dgm:pt modelId="{7DDDBB55-D6F9-4D62-9A75-BDB3EDE6A8FC}" type="pres">
      <dgm:prSet presAssocID="{5DDFA717-D31B-427F-8FCE-0ABDDE44EE90}" presName="thinLine2b" presStyleLbl="callout" presStyleIdx="5" presStyleCnt="6"/>
      <dgm:spPr/>
    </dgm:pt>
    <dgm:pt modelId="{DD1A4A9A-EA36-4748-8179-90D6486F7B72}" type="pres">
      <dgm:prSet presAssocID="{5DDFA717-D31B-427F-8FCE-0ABDDE44EE90}" presName="vertSpace2b" presStyleCnt="0"/>
      <dgm:spPr/>
    </dgm:pt>
  </dgm:ptLst>
  <dgm:cxnLst>
    <dgm:cxn modelId="{D205A826-BBED-457D-B4A9-137E4D188017}" type="presOf" srcId="{850AD7F0-5AAE-4BE1-AA95-14D9E2E18B19}" destId="{E4126049-DF4A-4A9F-93B4-D9C42201F042}" srcOrd="0" destOrd="0" presId="urn:microsoft.com/office/officeart/2008/layout/LinedList"/>
    <dgm:cxn modelId="{C2CD9C20-16BB-490B-B3D0-49D46101D10F}" type="presOf" srcId="{4948D709-2F11-4E58-80E1-B6A712EA3C75}" destId="{0702AFD6-63E1-4B22-BC31-5A47CB251200}" srcOrd="0" destOrd="0" presId="urn:microsoft.com/office/officeart/2008/layout/LinedList"/>
    <dgm:cxn modelId="{EFCD0DB0-0635-4B80-9C70-F1962362D7B7}" type="presOf" srcId="{D807B392-0EAD-43AC-A8F2-5C1018AE49CD}" destId="{11EC8A14-C58C-41D6-A881-C2C19E3C3FF3}" srcOrd="0" destOrd="0" presId="urn:microsoft.com/office/officeart/2008/layout/LinedList"/>
    <dgm:cxn modelId="{D5ADB444-1057-4541-B9E5-C4393F15A9A6}" type="presOf" srcId="{0B68C39F-BE37-4F4D-B1B2-0110D3C931A3}" destId="{2EF5B1AC-8AD0-4C02-964C-C07C0AD8ACE0}" srcOrd="0" destOrd="0" presId="urn:microsoft.com/office/officeart/2008/layout/LinedList"/>
    <dgm:cxn modelId="{4A0E1072-B65A-451A-8582-655ED3FC6C7B}" srcId="{193C5167-46C6-4318-8839-AA5C0AA35325}" destId="{47757049-1016-4BB6-831E-C2CA64E6C9F2}" srcOrd="0" destOrd="0" parTransId="{E04C4398-6E47-4D96-95BF-6D764B8AE258}" sibTransId="{3E347C88-361B-449C-80C7-DACADB0D353D}"/>
    <dgm:cxn modelId="{DEB48ACD-48D5-4D21-92FB-62A663C37C33}" srcId="{193C5167-46C6-4318-8839-AA5C0AA35325}" destId="{D807B392-0EAD-43AC-A8F2-5C1018AE49CD}" srcOrd="1" destOrd="0" parTransId="{2C29C4C7-5BF8-4ABB-A348-10FF8CB95B20}" sibTransId="{E74ECAC1-B772-4DFE-824E-D4C192DF4714}"/>
    <dgm:cxn modelId="{B5348C71-2FFE-4116-B254-53EB8D3D7B27}" srcId="{193C5167-46C6-4318-8839-AA5C0AA35325}" destId="{229B7B95-DF8A-43AD-8970-40B30C6ECE32}" srcOrd="2" destOrd="0" parTransId="{B2EC2FFC-3D9E-4AC0-BC93-2887EE8279E7}" sibTransId="{DF792B57-69CF-47BA-A843-1D9D1002CD75}"/>
    <dgm:cxn modelId="{74E5D931-8E56-4084-A83A-DB99A9EE6CC3}" srcId="{193C5167-46C6-4318-8839-AA5C0AA35325}" destId="{4948D709-2F11-4E58-80E1-B6A712EA3C75}" srcOrd="4" destOrd="0" parTransId="{1686CDA0-C741-4010-962A-AB9F2B241058}" sibTransId="{87F708E2-CD10-41D4-A0EA-A6F2DC69CBEA}"/>
    <dgm:cxn modelId="{E94E2D33-1EF4-40C7-A95F-3ADCD81A35CC}" type="presOf" srcId="{193C5167-46C6-4318-8839-AA5C0AA35325}" destId="{7DC6AD15-4DD2-430A-A2CC-476A0D2D75BE}" srcOrd="0" destOrd="0" presId="urn:microsoft.com/office/officeart/2008/layout/LinedList"/>
    <dgm:cxn modelId="{ED850E88-3C1C-4048-8FDE-6B0F06909A1A}" srcId="{0B68C39F-BE37-4F4D-B1B2-0110D3C931A3}" destId="{193C5167-46C6-4318-8839-AA5C0AA35325}" srcOrd="0" destOrd="0" parTransId="{047918DE-02F7-4B7D-82B1-C11D1C2F2C03}" sibTransId="{8612A182-91E3-4834-AF34-CF5FF1F18A78}"/>
    <dgm:cxn modelId="{890431D3-64A8-4EAB-83E7-1F49629193D0}" type="presOf" srcId="{5DDFA717-D31B-427F-8FCE-0ABDDE44EE90}" destId="{587F45A3-1FF6-4AD7-B955-A59E961C6ADA}" srcOrd="0" destOrd="0" presId="urn:microsoft.com/office/officeart/2008/layout/LinedList"/>
    <dgm:cxn modelId="{35FAC33C-3017-4147-BB2A-283540F50A22}" type="presOf" srcId="{47757049-1016-4BB6-831E-C2CA64E6C9F2}" destId="{2837BA48-4FEB-4D30-A9D0-BD39BD71E354}" srcOrd="0" destOrd="0" presId="urn:microsoft.com/office/officeart/2008/layout/LinedList"/>
    <dgm:cxn modelId="{C2C40C82-3B6B-4F39-AC85-A864BA4EE1C6}" srcId="{193C5167-46C6-4318-8839-AA5C0AA35325}" destId="{850AD7F0-5AAE-4BE1-AA95-14D9E2E18B19}" srcOrd="3" destOrd="0" parTransId="{4B517596-CBAA-452F-8895-9671EB3061BE}" sibTransId="{4827EF6A-604F-4852-AD33-41DAF60EF131}"/>
    <dgm:cxn modelId="{10C0A6E3-60D2-481F-AEE5-C96148013C1D}" type="presOf" srcId="{229B7B95-DF8A-43AD-8970-40B30C6ECE32}" destId="{B2119977-378A-4538-ABF8-5096E3C21F99}" srcOrd="0" destOrd="0" presId="urn:microsoft.com/office/officeart/2008/layout/LinedList"/>
    <dgm:cxn modelId="{809EF3B6-5805-4224-9D61-972575C8B073}" srcId="{193C5167-46C6-4318-8839-AA5C0AA35325}" destId="{5DDFA717-D31B-427F-8FCE-0ABDDE44EE90}" srcOrd="5" destOrd="0" parTransId="{BE6E7FFC-1E9B-4405-A5F6-37A87E79F6F1}" sibTransId="{26CA45A5-914D-4E1D-8506-2794F9B94F65}"/>
    <dgm:cxn modelId="{A07AFA5F-6CF9-46EB-A670-DC2C6BD1852B}" type="presParOf" srcId="{2EF5B1AC-8AD0-4C02-964C-C07C0AD8ACE0}" destId="{C07B0AE5-2729-4F3B-BEFA-BA6461E90A58}" srcOrd="0" destOrd="0" presId="urn:microsoft.com/office/officeart/2008/layout/LinedList"/>
    <dgm:cxn modelId="{15B9AAC4-BC69-4AFE-BF0C-3CC6AA8A2927}" type="presParOf" srcId="{2EF5B1AC-8AD0-4C02-964C-C07C0AD8ACE0}" destId="{3DF07B5B-0AF7-44CC-9B26-2CC172D34F77}" srcOrd="1" destOrd="0" presId="urn:microsoft.com/office/officeart/2008/layout/LinedList"/>
    <dgm:cxn modelId="{FB1350D2-DA40-4073-AC9A-06203CCBEEF4}" type="presParOf" srcId="{3DF07B5B-0AF7-44CC-9B26-2CC172D34F77}" destId="{7DC6AD15-4DD2-430A-A2CC-476A0D2D75BE}" srcOrd="0" destOrd="0" presId="urn:microsoft.com/office/officeart/2008/layout/LinedList"/>
    <dgm:cxn modelId="{030AE024-C48C-4316-A30A-F6666FAEC11F}" type="presParOf" srcId="{3DF07B5B-0AF7-44CC-9B26-2CC172D34F77}" destId="{FEF120A9-51B6-431D-9C9F-238706A1C8A0}" srcOrd="1" destOrd="0" presId="urn:microsoft.com/office/officeart/2008/layout/LinedList"/>
    <dgm:cxn modelId="{FBC0BD00-2ED6-4399-9113-BE9AD7FEBB62}" type="presParOf" srcId="{FEF120A9-51B6-431D-9C9F-238706A1C8A0}" destId="{CEFA9099-F104-4D1B-8844-3AA95B3D8591}" srcOrd="0" destOrd="0" presId="urn:microsoft.com/office/officeart/2008/layout/LinedList"/>
    <dgm:cxn modelId="{682CED4B-9C98-482E-8CF1-AC55AE2C1A73}" type="presParOf" srcId="{FEF120A9-51B6-431D-9C9F-238706A1C8A0}" destId="{E00A5AE8-953C-46FF-8E9D-8C90E5782029}" srcOrd="1" destOrd="0" presId="urn:microsoft.com/office/officeart/2008/layout/LinedList"/>
    <dgm:cxn modelId="{07421E39-31E0-40DA-94E1-66B4FFFD2BB5}" type="presParOf" srcId="{E00A5AE8-953C-46FF-8E9D-8C90E5782029}" destId="{DBB0051C-E1C0-4E15-B8BE-788C168E2976}" srcOrd="0" destOrd="0" presId="urn:microsoft.com/office/officeart/2008/layout/LinedList"/>
    <dgm:cxn modelId="{3359E56D-D779-4B64-9773-E32BAB710776}" type="presParOf" srcId="{E00A5AE8-953C-46FF-8E9D-8C90E5782029}" destId="{2837BA48-4FEB-4D30-A9D0-BD39BD71E354}" srcOrd="1" destOrd="0" presId="urn:microsoft.com/office/officeart/2008/layout/LinedList"/>
    <dgm:cxn modelId="{01DEA8CF-B16D-4DF1-95ED-F406327D9C45}" type="presParOf" srcId="{E00A5AE8-953C-46FF-8E9D-8C90E5782029}" destId="{D0943821-1711-415B-A1D6-06A5458A84C9}" srcOrd="2" destOrd="0" presId="urn:microsoft.com/office/officeart/2008/layout/LinedList"/>
    <dgm:cxn modelId="{852076A9-6E31-411E-9485-7A2C3DE3977B}" type="presParOf" srcId="{FEF120A9-51B6-431D-9C9F-238706A1C8A0}" destId="{EE0FAA7B-E789-476B-83EF-A52284DFB7D1}" srcOrd="2" destOrd="0" presId="urn:microsoft.com/office/officeart/2008/layout/LinedList"/>
    <dgm:cxn modelId="{EFE07B49-A3C0-4D9E-A0F6-004060E79497}" type="presParOf" srcId="{FEF120A9-51B6-431D-9C9F-238706A1C8A0}" destId="{DA834FA5-3DA1-46E0-BF60-AFD5700B01CD}" srcOrd="3" destOrd="0" presId="urn:microsoft.com/office/officeart/2008/layout/LinedList"/>
    <dgm:cxn modelId="{21F3983E-BB88-426D-91F3-C12FCF3CC83A}" type="presParOf" srcId="{FEF120A9-51B6-431D-9C9F-238706A1C8A0}" destId="{8E76B4BA-BA3C-4817-846B-CF64C56C0AFE}" srcOrd="4" destOrd="0" presId="urn:microsoft.com/office/officeart/2008/layout/LinedList"/>
    <dgm:cxn modelId="{6F55F64E-7482-428D-A4A7-C263202259E7}" type="presParOf" srcId="{8E76B4BA-BA3C-4817-846B-CF64C56C0AFE}" destId="{8C57A20B-D125-49A9-9DE1-B9B5871628C3}" srcOrd="0" destOrd="0" presId="urn:microsoft.com/office/officeart/2008/layout/LinedList"/>
    <dgm:cxn modelId="{5A2FB89B-CA94-403D-9C6F-F74833D25C9F}" type="presParOf" srcId="{8E76B4BA-BA3C-4817-846B-CF64C56C0AFE}" destId="{11EC8A14-C58C-41D6-A881-C2C19E3C3FF3}" srcOrd="1" destOrd="0" presId="urn:microsoft.com/office/officeart/2008/layout/LinedList"/>
    <dgm:cxn modelId="{ACD6A664-83DE-425D-95A6-C88600CC80B1}" type="presParOf" srcId="{8E76B4BA-BA3C-4817-846B-CF64C56C0AFE}" destId="{F058161C-AB90-44E1-A7BF-1B5D76D38C7B}" srcOrd="2" destOrd="0" presId="urn:microsoft.com/office/officeart/2008/layout/LinedList"/>
    <dgm:cxn modelId="{560E1EC6-B29D-4F63-B60D-25465A2A645F}" type="presParOf" srcId="{FEF120A9-51B6-431D-9C9F-238706A1C8A0}" destId="{571BE6E9-D47B-4FB4-8808-B5289FB4ADE7}" srcOrd="5" destOrd="0" presId="urn:microsoft.com/office/officeart/2008/layout/LinedList"/>
    <dgm:cxn modelId="{CA0B449C-7AC8-487A-B130-9F81EE0ECC41}" type="presParOf" srcId="{FEF120A9-51B6-431D-9C9F-238706A1C8A0}" destId="{3B64FC87-E7ED-4306-9C92-555071A141C5}" srcOrd="6" destOrd="0" presId="urn:microsoft.com/office/officeart/2008/layout/LinedList"/>
    <dgm:cxn modelId="{20B3E6C9-DE40-4C9A-A5A7-FD9D1D1853DE}" type="presParOf" srcId="{FEF120A9-51B6-431D-9C9F-238706A1C8A0}" destId="{6A4332B7-7131-4FD5-B6FD-E9A444F3D38E}" srcOrd="7" destOrd="0" presId="urn:microsoft.com/office/officeart/2008/layout/LinedList"/>
    <dgm:cxn modelId="{7D93EABD-26C5-4D66-B997-5E5F72F5EEDA}" type="presParOf" srcId="{6A4332B7-7131-4FD5-B6FD-E9A444F3D38E}" destId="{7A81B1A0-7439-4C5D-8831-0A9D245D5A0A}" srcOrd="0" destOrd="0" presId="urn:microsoft.com/office/officeart/2008/layout/LinedList"/>
    <dgm:cxn modelId="{AC85FA45-9F42-40AC-842B-5D4A8F068A06}" type="presParOf" srcId="{6A4332B7-7131-4FD5-B6FD-E9A444F3D38E}" destId="{B2119977-378A-4538-ABF8-5096E3C21F99}" srcOrd="1" destOrd="0" presId="urn:microsoft.com/office/officeart/2008/layout/LinedList"/>
    <dgm:cxn modelId="{4933BBD5-2727-4703-AF40-B7B40C60B591}" type="presParOf" srcId="{6A4332B7-7131-4FD5-B6FD-E9A444F3D38E}" destId="{B8540745-01FF-4371-A00A-5A1529594496}" srcOrd="2" destOrd="0" presId="urn:microsoft.com/office/officeart/2008/layout/LinedList"/>
    <dgm:cxn modelId="{81A7B4F7-346C-44AE-B700-3F0A34866C09}" type="presParOf" srcId="{FEF120A9-51B6-431D-9C9F-238706A1C8A0}" destId="{2506DAB4-CC35-4819-BB38-D11712E0E850}" srcOrd="8" destOrd="0" presId="urn:microsoft.com/office/officeart/2008/layout/LinedList"/>
    <dgm:cxn modelId="{1560B524-5849-4782-BB13-E0860709B27C}" type="presParOf" srcId="{FEF120A9-51B6-431D-9C9F-238706A1C8A0}" destId="{8F2B694B-F3C0-42CD-8FDB-90CC4A022962}" srcOrd="9" destOrd="0" presId="urn:microsoft.com/office/officeart/2008/layout/LinedList"/>
    <dgm:cxn modelId="{228F5A3A-BA9A-44D0-92A4-49C1728E76E9}" type="presParOf" srcId="{FEF120A9-51B6-431D-9C9F-238706A1C8A0}" destId="{D6C8CEFC-4B57-4A58-896A-0639911E6291}" srcOrd="10" destOrd="0" presId="urn:microsoft.com/office/officeart/2008/layout/LinedList"/>
    <dgm:cxn modelId="{26CC76D2-60A5-494C-9854-4E6D0BD0CCEC}" type="presParOf" srcId="{D6C8CEFC-4B57-4A58-896A-0639911E6291}" destId="{2BD7A925-F6D7-42BA-90BC-8A47C4FA793B}" srcOrd="0" destOrd="0" presId="urn:microsoft.com/office/officeart/2008/layout/LinedList"/>
    <dgm:cxn modelId="{321DD76B-6788-42F0-AF3F-13BFAD539872}" type="presParOf" srcId="{D6C8CEFC-4B57-4A58-896A-0639911E6291}" destId="{E4126049-DF4A-4A9F-93B4-D9C42201F042}" srcOrd="1" destOrd="0" presId="urn:microsoft.com/office/officeart/2008/layout/LinedList"/>
    <dgm:cxn modelId="{DB0BDE4C-9590-4D19-A523-E37F2CBAA55F}" type="presParOf" srcId="{D6C8CEFC-4B57-4A58-896A-0639911E6291}" destId="{CAF17EFD-9C2B-4240-9B45-73598CD46EC4}" srcOrd="2" destOrd="0" presId="urn:microsoft.com/office/officeart/2008/layout/LinedList"/>
    <dgm:cxn modelId="{31BD87E6-79B5-4A71-A47B-3DF9B8DA191B}" type="presParOf" srcId="{FEF120A9-51B6-431D-9C9F-238706A1C8A0}" destId="{2D05F430-B6A3-4F73-B1F9-420D6AB5C3BC}" srcOrd="11" destOrd="0" presId="urn:microsoft.com/office/officeart/2008/layout/LinedList"/>
    <dgm:cxn modelId="{61FB9B7C-5E63-4963-8153-4EA3B2CCA3E3}" type="presParOf" srcId="{FEF120A9-51B6-431D-9C9F-238706A1C8A0}" destId="{71048285-F57D-4AB3-94B3-152269C4706E}" srcOrd="12" destOrd="0" presId="urn:microsoft.com/office/officeart/2008/layout/LinedList"/>
    <dgm:cxn modelId="{61AAEEB2-4331-4D88-B3F7-BBA013D27462}" type="presParOf" srcId="{FEF120A9-51B6-431D-9C9F-238706A1C8A0}" destId="{4B3FAB65-2582-485B-A1EA-F24CDF3129E3}" srcOrd="13" destOrd="0" presId="urn:microsoft.com/office/officeart/2008/layout/LinedList"/>
    <dgm:cxn modelId="{8AECAEEF-FE49-47B0-8A97-9DB927BCFA19}" type="presParOf" srcId="{4B3FAB65-2582-485B-A1EA-F24CDF3129E3}" destId="{C97D7554-522F-4CFC-A152-01E84B8CB019}" srcOrd="0" destOrd="0" presId="urn:microsoft.com/office/officeart/2008/layout/LinedList"/>
    <dgm:cxn modelId="{9CD9FB73-5C23-4208-A907-9BF380D1DE0F}" type="presParOf" srcId="{4B3FAB65-2582-485B-A1EA-F24CDF3129E3}" destId="{0702AFD6-63E1-4B22-BC31-5A47CB251200}" srcOrd="1" destOrd="0" presId="urn:microsoft.com/office/officeart/2008/layout/LinedList"/>
    <dgm:cxn modelId="{B2BD4410-EB28-4DF6-826F-8F69EB447A3B}" type="presParOf" srcId="{4B3FAB65-2582-485B-A1EA-F24CDF3129E3}" destId="{A9724CA2-B8F0-4E3A-B408-7CF8E837A73F}" srcOrd="2" destOrd="0" presId="urn:microsoft.com/office/officeart/2008/layout/LinedList"/>
    <dgm:cxn modelId="{5BE4386D-EC16-4C60-99BB-A73F7489D088}" type="presParOf" srcId="{FEF120A9-51B6-431D-9C9F-238706A1C8A0}" destId="{BB640B47-4A1D-4D95-AAD5-F4E019D59842}" srcOrd="14" destOrd="0" presId="urn:microsoft.com/office/officeart/2008/layout/LinedList"/>
    <dgm:cxn modelId="{39DF0B79-80F0-4201-BD42-DE8CF1282BAB}" type="presParOf" srcId="{FEF120A9-51B6-431D-9C9F-238706A1C8A0}" destId="{78C42791-4180-4A8B-9B5C-D446650A6DE2}" srcOrd="15" destOrd="0" presId="urn:microsoft.com/office/officeart/2008/layout/LinedList"/>
    <dgm:cxn modelId="{D1EBD68B-E099-4853-9D71-14BD45CE764C}" type="presParOf" srcId="{FEF120A9-51B6-431D-9C9F-238706A1C8A0}" destId="{F4B22A9B-994B-47CC-AB94-179EA3EB321F}" srcOrd="16" destOrd="0" presId="urn:microsoft.com/office/officeart/2008/layout/LinedList"/>
    <dgm:cxn modelId="{B882306B-935E-4BF8-A349-D3210033FEA5}" type="presParOf" srcId="{F4B22A9B-994B-47CC-AB94-179EA3EB321F}" destId="{D917F69C-89C0-4EAB-80A4-7C9BAC9E5955}" srcOrd="0" destOrd="0" presId="urn:microsoft.com/office/officeart/2008/layout/LinedList"/>
    <dgm:cxn modelId="{3A3EB457-261E-492E-AE20-E424633D44DE}" type="presParOf" srcId="{F4B22A9B-994B-47CC-AB94-179EA3EB321F}" destId="{587F45A3-1FF6-4AD7-B955-A59E961C6ADA}" srcOrd="1" destOrd="0" presId="urn:microsoft.com/office/officeart/2008/layout/LinedList"/>
    <dgm:cxn modelId="{1326D694-8F6E-4EF1-B216-1D9EED6FF035}" type="presParOf" srcId="{F4B22A9B-994B-47CC-AB94-179EA3EB321F}" destId="{99FCB223-9F7A-421B-8128-5B8EA778BB53}" srcOrd="2" destOrd="0" presId="urn:microsoft.com/office/officeart/2008/layout/LinedList"/>
    <dgm:cxn modelId="{AE5A5E48-809E-4F32-927E-E116616B088D}" type="presParOf" srcId="{FEF120A9-51B6-431D-9C9F-238706A1C8A0}" destId="{7DDDBB55-D6F9-4D62-9A75-BDB3EDE6A8FC}" srcOrd="17" destOrd="0" presId="urn:microsoft.com/office/officeart/2008/layout/LinedList"/>
    <dgm:cxn modelId="{58A7F5F7-E3B9-4889-A927-76652CA8DFA1}" type="presParOf" srcId="{FEF120A9-51B6-431D-9C9F-238706A1C8A0}" destId="{DD1A4A9A-EA36-4748-8179-90D6486F7B72}" srcOrd="18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D374D66-F510-4AE2-A2C0-684D926F2387}" type="doc">
      <dgm:prSet loTypeId="urn:microsoft.com/office/officeart/2008/layout/PictureStrips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EB335F48-0C98-4AC0-843B-B92C2CC66EFD}">
      <dgm:prSet phldrT="[Текст]" custT="1"/>
      <dgm:spPr/>
      <dgm:t>
        <a:bodyPr/>
        <a:lstStyle/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1</a:t>
          </a:r>
          <a:r>
            <a:rPr lang="ru-RU" sz="10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. </a:t>
          </a:r>
          <a:r>
            <a:rPr lang="ru-RU" sz="9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Модернизация образовательного процесса.</a:t>
          </a:r>
        </a:p>
        <a:p>
          <a:pPr algn="l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2. Подготовка и переподготовка </a:t>
          </a:r>
          <a:r>
            <a:rPr lang="ru-RU" sz="900" b="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высококвалифи-цированных</a:t>
          </a:r>
          <a:r>
            <a:rPr lang="ru-RU" sz="900" b="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специалистов в системе здравоохранения</a:t>
          </a:r>
        </a:p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b="0" dirty="0" smtClean="0">
              <a:latin typeface="Verdana" panose="020B0604030504040204" pitchFamily="34" charset="0"/>
              <a:ea typeface="Verdana" panose="020B0604030504040204" pitchFamily="34" charset="0"/>
            </a:rPr>
            <a:t>3.Проведение мероприятий по подготовке вуза к прохождению процедуры </a:t>
          </a:r>
          <a:r>
            <a:rPr lang="ru-RU" sz="900" b="0" dirty="0" err="1" smtClean="0">
              <a:latin typeface="Verdana" panose="020B0604030504040204" pitchFamily="34" charset="0"/>
              <a:ea typeface="Verdana" panose="020B0604030504040204" pitchFamily="34" charset="0"/>
            </a:rPr>
            <a:t>аккредитационного</a:t>
          </a:r>
          <a:r>
            <a:rPr lang="ru-RU" sz="900" b="0" dirty="0" smtClean="0">
              <a:latin typeface="Verdana" panose="020B0604030504040204" pitchFamily="34" charset="0"/>
              <a:ea typeface="Verdana" panose="020B0604030504040204" pitchFamily="34" charset="0"/>
            </a:rPr>
            <a:t> мониторинга образовательных программ СПО и ВО - обновление информации и материалов раздела «Сведения об образовательной организации» официального сайта СГМУ </a:t>
          </a:r>
        </a:p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b="0" dirty="0" smtClean="0">
              <a:latin typeface="Verdana" panose="020B0604030504040204" pitchFamily="34" charset="0"/>
              <a:ea typeface="Verdana" panose="020B0604030504040204" pitchFamily="34" charset="0"/>
            </a:rPr>
            <a:t>4. Получение лицензии на ординатуру -</a:t>
          </a:r>
          <a:r>
            <a:rPr lang="en-US" sz="900" b="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sz="900" b="0" dirty="0" smtClean="0">
              <a:latin typeface="Verdana" panose="020B0604030504040204" pitchFamily="34" charset="0"/>
              <a:ea typeface="Verdana" panose="020B0604030504040204" pitchFamily="34" charset="0"/>
            </a:rPr>
            <a:t>«Медицинская микробиология» и лицензии на профессиональное обучение</a:t>
          </a:r>
          <a:endParaRPr lang="ru-RU" sz="900" b="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83EAF61-EB94-4EA3-BDD0-7BDFB4AC0F28}" type="parTrans" cxnId="{857102B4-F782-4C43-BB07-905FBFB2191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/>
        </a:p>
      </dgm:t>
    </dgm:pt>
    <dgm:pt modelId="{2794A521-BFDA-45E0-9660-89A88D66851E}" type="sibTrans" cxnId="{857102B4-F782-4C43-BB07-905FBFB21915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/>
        </a:p>
      </dgm:t>
    </dgm:pt>
    <dgm:pt modelId="{1F8D40F3-B694-4697-94CA-D0BC12B19EF1}">
      <dgm:prSet phldrT="[Текст]" custT="1"/>
      <dgm:spPr/>
      <dgm:t>
        <a:bodyPr/>
        <a:lstStyle/>
        <a:p>
          <a:pPr marL="0" marR="0" indent="0" algn="just" defTabSz="40005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1.</a:t>
          </a:r>
          <a:r>
            <a: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Организация и проведение профилактических осмотров обучающихся и сотрудников университета</a:t>
          </a:r>
        </a:p>
        <a:p>
          <a:pPr algn="just" defTabSz="4000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en-US" sz="9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2.</a:t>
          </a:r>
          <a:r>
            <a: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Расширение направлений деятельности консультативно-диагностической поликлиники университета</a:t>
          </a: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3.</a:t>
          </a:r>
          <a:r>
            <a: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Лицензирование аптечного пункта</a:t>
          </a:r>
          <a:endParaRPr lang="en-US" sz="9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  <a:sym typeface="Verdana"/>
          </a:endParaRPr>
        </a:p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4.Участие в подготовке документации  к строительству университетского медицинского центра на базе кампуса «Арктическая звезда» </a:t>
          </a:r>
        </a:p>
        <a:p>
          <a:pPr algn="just" defTabSz="400050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 sz="800" dirty="0"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2CDA90BF-71AB-4125-837E-B33F36FDD456}" type="parTrans" cxnId="{39155C91-4782-48BB-9A56-A396CEA2023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/>
        </a:p>
      </dgm:t>
    </dgm:pt>
    <dgm:pt modelId="{750B12E7-CC20-4A28-AF73-5D660035A9A0}" type="sibTrans" cxnId="{39155C91-4782-48BB-9A56-A396CEA2023E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/>
        </a:p>
      </dgm:t>
    </dgm:pt>
    <dgm:pt modelId="{8B352421-D0EC-4A73-8B97-7E676C1B1490}">
      <dgm:prSet phldrT="[Текст]" custT="1"/>
      <dgm:spPr/>
      <dgm:t>
        <a:bodyPr/>
        <a:lstStyle/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1.Работа с практическим здравоохранением по устранению дефицита медицинских кадров курируемых регионов </a:t>
          </a:r>
        </a:p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2.Оказание научно-методической и экспертно-консультативной помощи при анализе показателей деятельности системы здравоохранения</a:t>
          </a:r>
        </a:p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3.Работа по внедрению проектного управления и формирование пула проектов в университете.</a:t>
          </a:r>
        </a:p>
        <a:p>
          <a:pPr algn="just"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r>
            <a:rPr lang="ru-RU" sz="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4. Работа по актуализации программы развития университета  2025-2030 </a:t>
          </a:r>
          <a:r>
            <a:rPr lang="ru-RU" sz="9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г.г</a:t>
          </a:r>
          <a:r>
            <a:rPr lang="ru-RU" sz="9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. (в соответствии с новыми  НП и ФП).. </a:t>
          </a:r>
          <a:endParaRPr lang="ru-RU" sz="9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gm:t>
    </dgm:pt>
    <dgm:pt modelId="{C7EEFF09-692B-49B3-AEE2-D9D188401E5F}" type="parTrans" cxnId="{7A0DC1B6-BD86-4AD0-8F59-9DD982B3886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/>
        </a:p>
      </dgm:t>
    </dgm:pt>
    <dgm:pt modelId="{016B193F-D51D-4920-ABAA-DA048BAD6ECB}" type="sibTrans" cxnId="{7A0DC1B6-BD86-4AD0-8F59-9DD982B38867}">
      <dgm:prSet/>
      <dgm:spPr/>
      <dgm:t>
        <a:bodyPr/>
        <a:lstStyle/>
        <a:p>
          <a:pPr>
            <a:lnSpc>
              <a:spcPct val="100000"/>
            </a:lnSpc>
            <a:spcBef>
              <a:spcPts val="0"/>
            </a:spcBef>
            <a:spcAft>
              <a:spcPts val="0"/>
            </a:spcAft>
          </a:pPr>
          <a:endParaRPr lang="ru-RU"/>
        </a:p>
      </dgm:t>
    </dgm:pt>
    <dgm:pt modelId="{924513DE-7C75-4E7E-99D4-14BFF407F400}" type="pres">
      <dgm:prSet presAssocID="{CD374D66-F510-4AE2-A2C0-684D926F23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79C1E27-F267-4409-B910-9AC7DB68F959}" type="pres">
      <dgm:prSet presAssocID="{EB335F48-0C98-4AC0-843B-B92C2CC66EFD}" presName="composite" presStyleCnt="0"/>
      <dgm:spPr/>
    </dgm:pt>
    <dgm:pt modelId="{ABDAFA1E-EB38-4743-8EAE-99C1F75CED6D}" type="pres">
      <dgm:prSet presAssocID="{EB335F48-0C98-4AC0-843B-B92C2CC66EFD}" presName="rect1" presStyleLbl="trAlignAcc1" presStyleIdx="0" presStyleCnt="3" custScaleX="123943" custScaleY="141944" custLinFactNeighborX="8943" custLinFactNeighborY="-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AC25B0-0BBE-4341-A5DB-4FDF0CE28F07}" type="pres">
      <dgm:prSet presAssocID="{EB335F48-0C98-4AC0-843B-B92C2CC66EFD}" presName="rect2" presStyleLbl="fgImgPlace1" presStyleIdx="0" presStyleCnt="3" custLinFactNeighborX="-17324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ru-RU"/>
        </a:p>
      </dgm:t>
      <dgm:extLst/>
    </dgm:pt>
    <dgm:pt modelId="{2858A013-226E-4725-A1D5-DED4FC84EDDD}" type="pres">
      <dgm:prSet presAssocID="{2794A521-BFDA-45E0-9660-89A88D66851E}" presName="sibTrans" presStyleCnt="0"/>
      <dgm:spPr/>
    </dgm:pt>
    <dgm:pt modelId="{28CCDA86-0D5D-4552-BC5A-74450E7DD7EF}" type="pres">
      <dgm:prSet presAssocID="{1F8D40F3-B694-4697-94CA-D0BC12B19EF1}" presName="composite" presStyleCnt="0"/>
      <dgm:spPr/>
    </dgm:pt>
    <dgm:pt modelId="{CD181FD7-16EC-4924-ABF5-A529AAAA6679}" type="pres">
      <dgm:prSet presAssocID="{1F8D40F3-B694-4697-94CA-D0BC12B19EF1}" presName="rect1" presStyleLbl="trAlignAcc1" presStyleIdx="1" presStyleCnt="3" custScaleX="120719" custScaleY="129362" custLinFactNeighborX="7430" custLinFactNeighborY="21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E9050-0DC2-47D0-94A9-40A823DF631C}" type="pres">
      <dgm:prSet presAssocID="{1F8D40F3-B694-4697-94CA-D0BC12B19EF1}" presName="rect2" presStyleLbl="fgImgPlace1" presStyleIdx="1" presStyleCnt="3" custLinFactNeighborX="-14075" custLinFactNeighborY="-31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Тенденция к повышению"/>
        </a:ext>
      </dgm:extLst>
    </dgm:pt>
    <dgm:pt modelId="{48BADF79-7C31-4D51-B020-1B1E0BDCB65F}" type="pres">
      <dgm:prSet presAssocID="{750B12E7-CC20-4A28-AF73-5D660035A9A0}" presName="sibTrans" presStyleCnt="0"/>
      <dgm:spPr/>
    </dgm:pt>
    <dgm:pt modelId="{635319BA-FAA9-47A1-BC83-EDB9B62A6105}" type="pres">
      <dgm:prSet presAssocID="{8B352421-D0EC-4A73-8B97-7E676C1B1490}" presName="composite" presStyleCnt="0"/>
      <dgm:spPr/>
    </dgm:pt>
    <dgm:pt modelId="{61F294AB-FA19-455E-BA37-CDDBEC9EE2BE}" type="pres">
      <dgm:prSet presAssocID="{8B352421-D0EC-4A73-8B97-7E676C1B1490}" presName="rect1" presStyleLbl="trAlignAcc1" presStyleIdx="2" presStyleCnt="3" custScaleX="122228" custScaleY="150038" custLinFactNeighborX="7130" custLinFactNeighborY="28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41F61E-E07D-4ECF-9063-8E37838FE8C9}" type="pres">
      <dgm:prSet presAssocID="{8B352421-D0EC-4A73-8B97-7E676C1B1490}" presName="rect2" presStyleLbl="fgImgPlace1" presStyleIdx="2" presStyleCnt="3" custLinFactNeighborX="-11910" custLinFactNeighborY="-72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  <dgm:extLst>
        <a:ext uri="{E40237B7-FDA0-4F09-8148-C483321AD2D9}">
          <dgm14:cNvPr xmlns:dgm14="http://schemas.microsoft.com/office/drawing/2010/diagram" id="0" name="" descr="Линейчатая диаграмма с тенденцией к повышению"/>
        </a:ext>
      </dgm:extLst>
    </dgm:pt>
  </dgm:ptLst>
  <dgm:cxnLst>
    <dgm:cxn modelId="{857102B4-F782-4C43-BB07-905FBFB21915}" srcId="{CD374D66-F510-4AE2-A2C0-684D926F2387}" destId="{EB335F48-0C98-4AC0-843B-B92C2CC66EFD}" srcOrd="0" destOrd="0" parTransId="{C83EAF61-EB94-4EA3-BDD0-7BDFB4AC0F28}" sibTransId="{2794A521-BFDA-45E0-9660-89A88D66851E}"/>
    <dgm:cxn modelId="{795196C0-04C9-4875-AD24-AD8AB11C911C}" type="presOf" srcId="{8B352421-D0EC-4A73-8B97-7E676C1B1490}" destId="{61F294AB-FA19-455E-BA37-CDDBEC9EE2BE}" srcOrd="0" destOrd="0" presId="urn:microsoft.com/office/officeart/2008/layout/PictureStrips"/>
    <dgm:cxn modelId="{7A0DC1B6-BD86-4AD0-8F59-9DD982B38867}" srcId="{CD374D66-F510-4AE2-A2C0-684D926F2387}" destId="{8B352421-D0EC-4A73-8B97-7E676C1B1490}" srcOrd="2" destOrd="0" parTransId="{C7EEFF09-692B-49B3-AEE2-D9D188401E5F}" sibTransId="{016B193F-D51D-4920-ABAA-DA048BAD6ECB}"/>
    <dgm:cxn modelId="{A1E741A1-F73E-42D5-A608-54EBC5B5109F}" type="presOf" srcId="{EB335F48-0C98-4AC0-843B-B92C2CC66EFD}" destId="{ABDAFA1E-EB38-4743-8EAE-99C1F75CED6D}" srcOrd="0" destOrd="0" presId="urn:microsoft.com/office/officeart/2008/layout/PictureStrips"/>
    <dgm:cxn modelId="{39155C91-4782-48BB-9A56-A396CEA2023E}" srcId="{CD374D66-F510-4AE2-A2C0-684D926F2387}" destId="{1F8D40F3-B694-4697-94CA-D0BC12B19EF1}" srcOrd="1" destOrd="0" parTransId="{2CDA90BF-71AB-4125-837E-B33F36FDD456}" sibTransId="{750B12E7-CC20-4A28-AF73-5D660035A9A0}"/>
    <dgm:cxn modelId="{52A816D1-6FE8-4844-8BC0-FA9A90E63F2A}" type="presOf" srcId="{CD374D66-F510-4AE2-A2C0-684D926F2387}" destId="{924513DE-7C75-4E7E-99D4-14BFF407F400}" srcOrd="0" destOrd="0" presId="urn:microsoft.com/office/officeart/2008/layout/PictureStrips"/>
    <dgm:cxn modelId="{8A2419B0-4172-4ABD-B87C-D554E5F0C5F8}" type="presOf" srcId="{1F8D40F3-B694-4697-94CA-D0BC12B19EF1}" destId="{CD181FD7-16EC-4924-ABF5-A529AAAA6679}" srcOrd="0" destOrd="0" presId="urn:microsoft.com/office/officeart/2008/layout/PictureStrips"/>
    <dgm:cxn modelId="{660498DC-7061-4E70-AABF-94EB2B02A15E}" type="presParOf" srcId="{924513DE-7C75-4E7E-99D4-14BFF407F400}" destId="{179C1E27-F267-4409-B910-9AC7DB68F959}" srcOrd="0" destOrd="0" presId="urn:microsoft.com/office/officeart/2008/layout/PictureStrips"/>
    <dgm:cxn modelId="{8AA91B59-BDEF-4D55-8293-8B253A6F5EEB}" type="presParOf" srcId="{179C1E27-F267-4409-B910-9AC7DB68F959}" destId="{ABDAFA1E-EB38-4743-8EAE-99C1F75CED6D}" srcOrd="0" destOrd="0" presId="urn:microsoft.com/office/officeart/2008/layout/PictureStrips"/>
    <dgm:cxn modelId="{6BB723EB-7A17-46B3-999B-971C45EA133B}" type="presParOf" srcId="{179C1E27-F267-4409-B910-9AC7DB68F959}" destId="{6EAC25B0-0BBE-4341-A5DB-4FDF0CE28F07}" srcOrd="1" destOrd="0" presId="urn:microsoft.com/office/officeart/2008/layout/PictureStrips"/>
    <dgm:cxn modelId="{D06BE859-87AE-4718-940A-96E54894E252}" type="presParOf" srcId="{924513DE-7C75-4E7E-99D4-14BFF407F400}" destId="{2858A013-226E-4725-A1D5-DED4FC84EDDD}" srcOrd="1" destOrd="0" presId="urn:microsoft.com/office/officeart/2008/layout/PictureStrips"/>
    <dgm:cxn modelId="{44844473-3D34-4CBC-8994-93FD33A6EE25}" type="presParOf" srcId="{924513DE-7C75-4E7E-99D4-14BFF407F400}" destId="{28CCDA86-0D5D-4552-BC5A-74450E7DD7EF}" srcOrd="2" destOrd="0" presId="urn:microsoft.com/office/officeart/2008/layout/PictureStrips"/>
    <dgm:cxn modelId="{1364B694-AA96-4578-97E2-FA5CB6449F67}" type="presParOf" srcId="{28CCDA86-0D5D-4552-BC5A-74450E7DD7EF}" destId="{CD181FD7-16EC-4924-ABF5-A529AAAA6679}" srcOrd="0" destOrd="0" presId="urn:microsoft.com/office/officeart/2008/layout/PictureStrips"/>
    <dgm:cxn modelId="{9B901FAD-D214-4E62-89E4-3BED635ACC6B}" type="presParOf" srcId="{28CCDA86-0D5D-4552-BC5A-74450E7DD7EF}" destId="{E5FE9050-0DC2-47D0-94A9-40A823DF631C}" srcOrd="1" destOrd="0" presId="urn:microsoft.com/office/officeart/2008/layout/PictureStrips"/>
    <dgm:cxn modelId="{59EFB21D-F346-42F3-83D2-0D977326298D}" type="presParOf" srcId="{924513DE-7C75-4E7E-99D4-14BFF407F400}" destId="{48BADF79-7C31-4D51-B020-1B1E0BDCB65F}" srcOrd="3" destOrd="0" presId="urn:microsoft.com/office/officeart/2008/layout/PictureStrips"/>
    <dgm:cxn modelId="{84871AB3-2116-45D4-A22A-50E33343EB08}" type="presParOf" srcId="{924513DE-7C75-4E7E-99D4-14BFF407F400}" destId="{635319BA-FAA9-47A1-BC83-EDB9B62A6105}" srcOrd="4" destOrd="0" presId="urn:microsoft.com/office/officeart/2008/layout/PictureStrips"/>
    <dgm:cxn modelId="{C27D10AF-B846-49B0-9263-3A2BFF212C6D}" type="presParOf" srcId="{635319BA-FAA9-47A1-BC83-EDB9B62A6105}" destId="{61F294AB-FA19-455E-BA37-CDDBEC9EE2BE}" srcOrd="0" destOrd="0" presId="urn:microsoft.com/office/officeart/2008/layout/PictureStrips"/>
    <dgm:cxn modelId="{0B8ABF47-BE91-49B9-87EB-69E2C1DADCB7}" type="presParOf" srcId="{635319BA-FAA9-47A1-BC83-EDB9B62A6105}" destId="{A941F61E-E07D-4ECF-9063-8E37838FE8C9}" srcOrd="1" destOrd="0" presId="urn:microsoft.com/office/officeart/2008/layout/PictureStrips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79759DA-C935-4842-A2FD-DE68E64DA0E6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A3F3A6-F73A-4225-B188-B9BDE6A62979}">
      <dgm:prSet phldrT="[Text]" custT="1"/>
      <dgm:spPr>
        <a:solidFill>
          <a:srgbClr val="F2F2F2"/>
        </a:solidFill>
      </dgm:spPr>
      <dgm:t>
        <a:bodyPr/>
        <a:lstStyle/>
        <a:p>
          <a:endParaRPr lang="en-US" sz="1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2FF4B4-B7CA-467F-9047-A3A78C560F16}" type="parTrans" cxnId="{130EDCAB-4F8C-495A-B2CF-7B18FCEA765B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3E296308-CBFB-4E2A-9E49-7B2CD7600F6C}" type="sibTrans" cxnId="{130EDCAB-4F8C-495A-B2CF-7B18FCEA765B}">
      <dgm:prSet/>
      <dgm:spPr>
        <a:solidFill>
          <a:schemeClr val="tx1"/>
        </a:solidFill>
        <a:ln>
          <a:noFill/>
        </a:ln>
      </dgm:spPr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D8F2BD9A-B8BF-4972-BAD5-DB4F9578EDBD}">
      <dgm:prSet phldrT="[Text]" custT="1"/>
      <dgm:spPr>
        <a:solidFill>
          <a:srgbClr val="F2F2F2"/>
        </a:solidFill>
      </dgm:spPr>
      <dgm:t>
        <a:bodyPr/>
        <a:lstStyle/>
        <a:p>
          <a:endParaRPr lang="en-US" sz="1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269269D-0A9D-4432-A4DC-C6C234FFAAC0}" type="parTrans" cxnId="{6F4EF2B2-0C3D-4AD1-82D4-1966C7430CFD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8759EE7E-696F-4652-82BB-792DE576E9B6}" type="sibTrans" cxnId="{6F4EF2B2-0C3D-4AD1-82D4-1966C7430CFD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4B2625F1-653E-4026-B50A-4E05C28A01E6}">
      <dgm:prSet phldrT="[Text]" custT="1"/>
      <dgm:spPr>
        <a:solidFill>
          <a:srgbClr val="F2F2F2"/>
        </a:solidFill>
      </dgm:spPr>
      <dgm:t>
        <a:bodyPr/>
        <a:lstStyle/>
        <a:p>
          <a:endParaRPr lang="en-US" sz="1400" dirty="0">
            <a:solidFill>
              <a:schemeClr val="tx2"/>
            </a:solidFill>
          </a:endParaRPr>
        </a:p>
      </dgm:t>
    </dgm:pt>
    <dgm:pt modelId="{06F107F2-16EF-4141-8073-A9E763D0BB96}" type="parTrans" cxnId="{9E7787BD-08CF-4ED1-88CE-82E52CE568C8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24FA3238-E79A-4EF8-B547-0A374383F62C}" type="sibTrans" cxnId="{9E7787BD-08CF-4ED1-88CE-82E52CE568C8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91951715-B9C4-4A76-8B3C-F3F7235D7806}">
      <dgm:prSet phldrT="[Text]" custT="1"/>
      <dgm:spPr>
        <a:solidFill>
          <a:srgbClr val="F2F2F2"/>
        </a:solidFill>
      </dgm:spPr>
      <dgm:t>
        <a:bodyPr/>
        <a:lstStyle/>
        <a:p>
          <a:endParaRPr lang="en-US" sz="1400" dirty="0">
            <a:solidFill>
              <a:schemeClr val="tx2"/>
            </a:solidFill>
          </a:endParaRPr>
        </a:p>
      </dgm:t>
    </dgm:pt>
    <dgm:pt modelId="{60B7C355-D77D-40EF-8A68-B6BA6CF3396C}" type="parTrans" cxnId="{365E6849-C90C-4BD8-A507-81AFB946024C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BAC76358-72B8-4E11-B368-A85EC10D2504}" type="sibTrans" cxnId="{365E6849-C90C-4BD8-A507-81AFB946024C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7DE33189-750E-4A31-85AA-18DFAB886FA2}">
      <dgm:prSet phldrT="[Text]" custT="1"/>
      <dgm:spPr>
        <a:solidFill>
          <a:srgbClr val="F2F2F2"/>
        </a:solidFill>
      </dgm:spPr>
      <dgm:t>
        <a:bodyPr/>
        <a:lstStyle/>
        <a:p>
          <a:endParaRPr lang="en-US" sz="1400" dirty="0">
            <a:solidFill>
              <a:schemeClr val="tx2"/>
            </a:solidFill>
          </a:endParaRPr>
        </a:p>
      </dgm:t>
    </dgm:pt>
    <dgm:pt modelId="{02FA1130-0D2F-494B-B2FC-E1D80F33A2AC}" type="parTrans" cxnId="{5437CCE0-20E1-4AA8-959C-C5B3B3193238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078D9CB6-467B-42B6-B341-881246733021}" type="sibTrans" cxnId="{5437CCE0-20E1-4AA8-959C-C5B3B3193238}">
      <dgm:prSet/>
      <dgm:spPr/>
      <dgm:t>
        <a:bodyPr/>
        <a:lstStyle/>
        <a:p>
          <a:endParaRPr lang="en-US" sz="1400">
            <a:solidFill>
              <a:schemeClr val="tx2"/>
            </a:solidFill>
          </a:endParaRPr>
        </a:p>
      </dgm:t>
    </dgm:pt>
    <dgm:pt modelId="{4F61FDF7-FF26-4082-BD33-01520204FFFA}" type="pres">
      <dgm:prSet presAssocID="{079759DA-C935-4842-A2FD-DE68E64DA0E6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83B9FA3B-E849-4EF4-8391-4F6F433C0EA7}" type="pres">
      <dgm:prSet presAssocID="{079759DA-C935-4842-A2FD-DE68E64DA0E6}" presName="Name1" presStyleCnt="0"/>
      <dgm:spPr/>
    </dgm:pt>
    <dgm:pt modelId="{36356393-7086-436F-B185-84FBDDB0669F}" type="pres">
      <dgm:prSet presAssocID="{079759DA-C935-4842-A2FD-DE68E64DA0E6}" presName="cycle" presStyleCnt="0"/>
      <dgm:spPr/>
    </dgm:pt>
    <dgm:pt modelId="{3E50DD60-F0FE-4A3B-9547-14A1013F1F8A}" type="pres">
      <dgm:prSet presAssocID="{079759DA-C935-4842-A2FD-DE68E64DA0E6}" presName="srcNode" presStyleLbl="node1" presStyleIdx="0" presStyleCnt="5"/>
      <dgm:spPr/>
    </dgm:pt>
    <dgm:pt modelId="{4DCF5377-5E0B-40F2-A016-6B40367EE87E}" type="pres">
      <dgm:prSet presAssocID="{079759DA-C935-4842-A2FD-DE68E64DA0E6}" presName="conn" presStyleLbl="parChTrans1D2" presStyleIdx="0" presStyleCnt="1"/>
      <dgm:spPr/>
      <dgm:t>
        <a:bodyPr/>
        <a:lstStyle/>
        <a:p>
          <a:endParaRPr lang="ru-RU"/>
        </a:p>
      </dgm:t>
    </dgm:pt>
    <dgm:pt modelId="{0D19E2F0-2B3B-449D-972F-1310A771379C}" type="pres">
      <dgm:prSet presAssocID="{079759DA-C935-4842-A2FD-DE68E64DA0E6}" presName="extraNode" presStyleLbl="node1" presStyleIdx="0" presStyleCnt="5"/>
      <dgm:spPr/>
    </dgm:pt>
    <dgm:pt modelId="{7649A6AB-C11C-4735-9FA4-3F1FFEB718AD}" type="pres">
      <dgm:prSet presAssocID="{079759DA-C935-4842-A2FD-DE68E64DA0E6}" presName="dstNode" presStyleLbl="node1" presStyleIdx="0" presStyleCnt="5"/>
      <dgm:spPr/>
    </dgm:pt>
    <dgm:pt modelId="{7CC99408-4EAF-4E00-8438-0C78CADB4D32}" type="pres">
      <dgm:prSet presAssocID="{1DA3F3A6-F73A-4225-B188-B9BDE6A62979}" presName="text_1" presStyleLbl="node1" presStyleIdx="0" presStyleCnt="5" custScaleX="102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F55DE1-3808-49ED-A358-454D1E57F9C6}" type="pres">
      <dgm:prSet presAssocID="{1DA3F3A6-F73A-4225-B188-B9BDE6A62979}" presName="accent_1" presStyleCnt="0"/>
      <dgm:spPr/>
    </dgm:pt>
    <dgm:pt modelId="{1D3AF018-296D-437B-B024-F4029947FE7D}" type="pres">
      <dgm:prSet presAssocID="{1DA3F3A6-F73A-4225-B188-B9BDE6A62979}" presName="accentRepeatNode" presStyleLbl="solidFgAcc1" presStyleIdx="0" presStyleCnt="5"/>
      <dgm:spPr>
        <a:solidFill>
          <a:srgbClr val="002060"/>
        </a:solidFill>
        <a:ln>
          <a:noFill/>
        </a:ln>
      </dgm:spPr>
      <dgm:t>
        <a:bodyPr/>
        <a:lstStyle/>
        <a:p>
          <a:endParaRPr lang="ru-RU"/>
        </a:p>
      </dgm:t>
    </dgm:pt>
    <dgm:pt modelId="{986F7AE3-6882-44E6-9531-781096BC1B3C}" type="pres">
      <dgm:prSet presAssocID="{D8F2BD9A-B8BF-4972-BAD5-DB4F9578EDBD}" presName="text_2" presStyleLbl="node1" presStyleIdx="1" presStyleCnt="5" custScaleX="102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B2716C-5A22-4439-8553-DB1FE7D85979}" type="pres">
      <dgm:prSet presAssocID="{D8F2BD9A-B8BF-4972-BAD5-DB4F9578EDBD}" presName="accent_2" presStyleCnt="0"/>
      <dgm:spPr/>
    </dgm:pt>
    <dgm:pt modelId="{F0536068-0AB8-4C67-B538-10C23F7D6915}" type="pres">
      <dgm:prSet presAssocID="{D8F2BD9A-B8BF-4972-BAD5-DB4F9578EDBD}" presName="accentRepeatNode" presStyleLbl="solidFgAcc1" presStyleIdx="1" presStyleCnt="5"/>
      <dgm:spPr>
        <a:solidFill>
          <a:schemeClr val="bg2">
            <a:lumMod val="75000"/>
          </a:schemeClr>
        </a:solidFill>
        <a:ln>
          <a:noFill/>
        </a:ln>
      </dgm:spPr>
    </dgm:pt>
    <dgm:pt modelId="{A1C74463-B3F4-4FC9-B552-7684081E8996}" type="pres">
      <dgm:prSet presAssocID="{4B2625F1-653E-4026-B50A-4E05C28A01E6}" presName="text_3" presStyleLbl="node1" presStyleIdx="2" presStyleCnt="5" custScaleX="102667" custLinFactNeighborX="-152" custLinFactNeighborY="12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82A355-D6A7-43FE-84BF-01CEDB71396E}" type="pres">
      <dgm:prSet presAssocID="{4B2625F1-653E-4026-B50A-4E05C28A01E6}" presName="accent_3" presStyleCnt="0"/>
      <dgm:spPr/>
    </dgm:pt>
    <dgm:pt modelId="{16CE82B6-C072-483F-8923-14BE941DB083}" type="pres">
      <dgm:prSet presAssocID="{4B2625F1-653E-4026-B50A-4E05C28A01E6}" presName="accentRepeatNode" presStyleLbl="solidFgAcc1" presStyleIdx="2" presStyleCnt="5"/>
      <dgm:spPr>
        <a:solidFill>
          <a:schemeClr val="bg2">
            <a:lumMod val="75000"/>
          </a:schemeClr>
        </a:solidFill>
        <a:ln>
          <a:noFill/>
        </a:ln>
      </dgm:spPr>
    </dgm:pt>
    <dgm:pt modelId="{8915C692-E821-4903-8347-A4257A21994C}" type="pres">
      <dgm:prSet presAssocID="{7DE33189-750E-4A31-85AA-18DFAB886FA2}" presName="text_4" presStyleLbl="node1" presStyleIdx="3" presStyleCnt="5" custScaleX="102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15C265-2369-4EDA-B836-534677A87782}" type="pres">
      <dgm:prSet presAssocID="{7DE33189-750E-4A31-85AA-18DFAB886FA2}" presName="accent_4" presStyleCnt="0"/>
      <dgm:spPr/>
    </dgm:pt>
    <dgm:pt modelId="{3C8E8F31-2189-4EF5-93ED-92999A2D9FF1}" type="pres">
      <dgm:prSet presAssocID="{7DE33189-750E-4A31-85AA-18DFAB886FA2}" presName="accentRepeatNode" presStyleLbl="solidFgAcc1" presStyleIdx="3" presStyleCnt="5" custScaleX="93646" custScaleY="91017"/>
      <dgm:spPr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76017EEA-4BDB-43C8-B700-7E20B415D69B}" type="pres">
      <dgm:prSet presAssocID="{91951715-B9C4-4A76-8B3C-F3F7235D7806}" presName="text_5" presStyleLbl="node1" presStyleIdx="4" presStyleCnt="5" custScaleX="10266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5F42EF-1601-4EB1-A57A-39782C7B42DE}" type="pres">
      <dgm:prSet presAssocID="{91951715-B9C4-4A76-8B3C-F3F7235D7806}" presName="accent_5" presStyleCnt="0"/>
      <dgm:spPr/>
    </dgm:pt>
    <dgm:pt modelId="{53AC926F-3496-4B0E-A37A-84EE2CFC10F8}" type="pres">
      <dgm:prSet presAssocID="{91951715-B9C4-4A76-8B3C-F3F7235D7806}" presName="accentRepeatNode" presStyleLbl="solidFgAcc1" presStyleIdx="4" presStyleCnt="5"/>
      <dgm:spPr>
        <a:solidFill>
          <a:schemeClr val="bg2">
            <a:lumMod val="75000"/>
          </a:schemeClr>
        </a:solidFill>
        <a:ln>
          <a:noFill/>
        </a:ln>
      </dgm:spPr>
    </dgm:pt>
  </dgm:ptLst>
  <dgm:cxnLst>
    <dgm:cxn modelId="{26E256DE-70F2-4C02-9DA9-C618A8FCF70C}" type="presOf" srcId="{1DA3F3A6-F73A-4225-B188-B9BDE6A62979}" destId="{7CC99408-4EAF-4E00-8438-0C78CADB4D32}" srcOrd="0" destOrd="0" presId="urn:microsoft.com/office/officeart/2008/layout/VerticalCurvedList"/>
    <dgm:cxn modelId="{1717C137-255D-4CF8-80D0-62EB6F8840A8}" type="presOf" srcId="{91951715-B9C4-4A76-8B3C-F3F7235D7806}" destId="{76017EEA-4BDB-43C8-B700-7E20B415D69B}" srcOrd="0" destOrd="0" presId="urn:microsoft.com/office/officeart/2008/layout/VerticalCurvedList"/>
    <dgm:cxn modelId="{16EBC13D-DDBE-4883-8D32-7A5612A0D171}" type="presOf" srcId="{079759DA-C935-4842-A2FD-DE68E64DA0E6}" destId="{4F61FDF7-FF26-4082-BD33-01520204FFFA}" srcOrd="0" destOrd="0" presId="urn:microsoft.com/office/officeart/2008/layout/VerticalCurvedList"/>
    <dgm:cxn modelId="{5437CCE0-20E1-4AA8-959C-C5B3B3193238}" srcId="{079759DA-C935-4842-A2FD-DE68E64DA0E6}" destId="{7DE33189-750E-4A31-85AA-18DFAB886FA2}" srcOrd="3" destOrd="0" parTransId="{02FA1130-0D2F-494B-B2FC-E1D80F33A2AC}" sibTransId="{078D9CB6-467B-42B6-B341-881246733021}"/>
    <dgm:cxn modelId="{4AA1425B-F44B-4EED-BD7B-F5CEB3DB1365}" type="presOf" srcId="{3E296308-CBFB-4E2A-9E49-7B2CD7600F6C}" destId="{4DCF5377-5E0B-40F2-A016-6B40367EE87E}" srcOrd="0" destOrd="0" presId="urn:microsoft.com/office/officeart/2008/layout/VerticalCurvedList"/>
    <dgm:cxn modelId="{E9AF0B2A-69C5-464D-972D-A06848F74B70}" type="presOf" srcId="{D8F2BD9A-B8BF-4972-BAD5-DB4F9578EDBD}" destId="{986F7AE3-6882-44E6-9531-781096BC1B3C}" srcOrd="0" destOrd="0" presId="urn:microsoft.com/office/officeart/2008/layout/VerticalCurvedList"/>
    <dgm:cxn modelId="{6F4EF2B2-0C3D-4AD1-82D4-1966C7430CFD}" srcId="{079759DA-C935-4842-A2FD-DE68E64DA0E6}" destId="{D8F2BD9A-B8BF-4972-BAD5-DB4F9578EDBD}" srcOrd="1" destOrd="0" parTransId="{F269269D-0A9D-4432-A4DC-C6C234FFAAC0}" sibTransId="{8759EE7E-696F-4652-82BB-792DE576E9B6}"/>
    <dgm:cxn modelId="{130EDCAB-4F8C-495A-B2CF-7B18FCEA765B}" srcId="{079759DA-C935-4842-A2FD-DE68E64DA0E6}" destId="{1DA3F3A6-F73A-4225-B188-B9BDE6A62979}" srcOrd="0" destOrd="0" parTransId="{E12FF4B4-B7CA-467F-9047-A3A78C560F16}" sibTransId="{3E296308-CBFB-4E2A-9E49-7B2CD7600F6C}"/>
    <dgm:cxn modelId="{D99559B3-113F-461D-9EDD-F6AC9EF4D799}" type="presOf" srcId="{4B2625F1-653E-4026-B50A-4E05C28A01E6}" destId="{A1C74463-B3F4-4FC9-B552-7684081E8996}" srcOrd="0" destOrd="0" presId="urn:microsoft.com/office/officeart/2008/layout/VerticalCurvedList"/>
    <dgm:cxn modelId="{365E6849-C90C-4BD8-A507-81AFB946024C}" srcId="{079759DA-C935-4842-A2FD-DE68E64DA0E6}" destId="{91951715-B9C4-4A76-8B3C-F3F7235D7806}" srcOrd="4" destOrd="0" parTransId="{60B7C355-D77D-40EF-8A68-B6BA6CF3396C}" sibTransId="{BAC76358-72B8-4E11-B368-A85EC10D2504}"/>
    <dgm:cxn modelId="{1050091E-457E-4754-A038-06A3767D8A0F}" type="presOf" srcId="{7DE33189-750E-4A31-85AA-18DFAB886FA2}" destId="{8915C692-E821-4903-8347-A4257A21994C}" srcOrd="0" destOrd="0" presId="urn:microsoft.com/office/officeart/2008/layout/VerticalCurvedList"/>
    <dgm:cxn modelId="{9E7787BD-08CF-4ED1-88CE-82E52CE568C8}" srcId="{079759DA-C935-4842-A2FD-DE68E64DA0E6}" destId="{4B2625F1-653E-4026-B50A-4E05C28A01E6}" srcOrd="2" destOrd="0" parTransId="{06F107F2-16EF-4141-8073-A9E763D0BB96}" sibTransId="{24FA3238-E79A-4EF8-B547-0A374383F62C}"/>
    <dgm:cxn modelId="{F743E6EE-8A51-4B82-8BD7-E6DB5CCB8AA0}" type="presParOf" srcId="{4F61FDF7-FF26-4082-BD33-01520204FFFA}" destId="{83B9FA3B-E849-4EF4-8391-4F6F433C0EA7}" srcOrd="0" destOrd="0" presId="urn:microsoft.com/office/officeart/2008/layout/VerticalCurvedList"/>
    <dgm:cxn modelId="{6B13DE72-8858-4F30-BDE7-1EAF12A72116}" type="presParOf" srcId="{83B9FA3B-E849-4EF4-8391-4F6F433C0EA7}" destId="{36356393-7086-436F-B185-84FBDDB0669F}" srcOrd="0" destOrd="0" presId="urn:microsoft.com/office/officeart/2008/layout/VerticalCurvedList"/>
    <dgm:cxn modelId="{16C8EF64-4E29-4EF4-88C3-DD3277A27A23}" type="presParOf" srcId="{36356393-7086-436F-B185-84FBDDB0669F}" destId="{3E50DD60-F0FE-4A3B-9547-14A1013F1F8A}" srcOrd="0" destOrd="0" presId="urn:microsoft.com/office/officeart/2008/layout/VerticalCurvedList"/>
    <dgm:cxn modelId="{1D613B2A-94AE-4D2C-87CC-C3A84699D5A8}" type="presParOf" srcId="{36356393-7086-436F-B185-84FBDDB0669F}" destId="{4DCF5377-5E0B-40F2-A016-6B40367EE87E}" srcOrd="1" destOrd="0" presId="urn:microsoft.com/office/officeart/2008/layout/VerticalCurvedList"/>
    <dgm:cxn modelId="{32D0B378-0317-450E-BA71-1B3BC16A95CD}" type="presParOf" srcId="{36356393-7086-436F-B185-84FBDDB0669F}" destId="{0D19E2F0-2B3B-449D-972F-1310A771379C}" srcOrd="2" destOrd="0" presId="urn:microsoft.com/office/officeart/2008/layout/VerticalCurvedList"/>
    <dgm:cxn modelId="{98FC4CA7-85DD-4208-B54E-2D64743887F0}" type="presParOf" srcId="{36356393-7086-436F-B185-84FBDDB0669F}" destId="{7649A6AB-C11C-4735-9FA4-3F1FFEB718AD}" srcOrd="3" destOrd="0" presId="urn:microsoft.com/office/officeart/2008/layout/VerticalCurvedList"/>
    <dgm:cxn modelId="{39FAE1E1-9A73-4C7B-9ADC-C547817AEF08}" type="presParOf" srcId="{83B9FA3B-E849-4EF4-8391-4F6F433C0EA7}" destId="{7CC99408-4EAF-4E00-8438-0C78CADB4D32}" srcOrd="1" destOrd="0" presId="urn:microsoft.com/office/officeart/2008/layout/VerticalCurvedList"/>
    <dgm:cxn modelId="{612EEE9B-876E-4DC3-B82A-C294A171FFE0}" type="presParOf" srcId="{83B9FA3B-E849-4EF4-8391-4F6F433C0EA7}" destId="{34F55DE1-3808-49ED-A358-454D1E57F9C6}" srcOrd="2" destOrd="0" presId="urn:microsoft.com/office/officeart/2008/layout/VerticalCurvedList"/>
    <dgm:cxn modelId="{10814429-751B-4DEE-8C32-9A495B2257D7}" type="presParOf" srcId="{34F55DE1-3808-49ED-A358-454D1E57F9C6}" destId="{1D3AF018-296D-437B-B024-F4029947FE7D}" srcOrd="0" destOrd="0" presId="urn:microsoft.com/office/officeart/2008/layout/VerticalCurvedList"/>
    <dgm:cxn modelId="{DD621DF3-0875-459E-A756-BE6A1CBC0B07}" type="presParOf" srcId="{83B9FA3B-E849-4EF4-8391-4F6F433C0EA7}" destId="{986F7AE3-6882-44E6-9531-781096BC1B3C}" srcOrd="3" destOrd="0" presId="urn:microsoft.com/office/officeart/2008/layout/VerticalCurvedList"/>
    <dgm:cxn modelId="{696FAD2F-5E19-4B82-8667-BF75EAEF2A9D}" type="presParOf" srcId="{83B9FA3B-E849-4EF4-8391-4F6F433C0EA7}" destId="{2DB2716C-5A22-4439-8553-DB1FE7D85979}" srcOrd="4" destOrd="0" presId="urn:microsoft.com/office/officeart/2008/layout/VerticalCurvedList"/>
    <dgm:cxn modelId="{D8544BCD-1E20-4A75-97BB-854273A5F26D}" type="presParOf" srcId="{2DB2716C-5A22-4439-8553-DB1FE7D85979}" destId="{F0536068-0AB8-4C67-B538-10C23F7D6915}" srcOrd="0" destOrd="0" presId="urn:microsoft.com/office/officeart/2008/layout/VerticalCurvedList"/>
    <dgm:cxn modelId="{DAF4AEE7-AB2A-4982-A9EB-881EE3385B2A}" type="presParOf" srcId="{83B9FA3B-E849-4EF4-8391-4F6F433C0EA7}" destId="{A1C74463-B3F4-4FC9-B552-7684081E8996}" srcOrd="5" destOrd="0" presId="urn:microsoft.com/office/officeart/2008/layout/VerticalCurvedList"/>
    <dgm:cxn modelId="{D54CCD5A-49D9-4E1A-AE41-304E2A6900F6}" type="presParOf" srcId="{83B9FA3B-E849-4EF4-8391-4F6F433C0EA7}" destId="{4C82A355-D6A7-43FE-84BF-01CEDB71396E}" srcOrd="6" destOrd="0" presId="urn:microsoft.com/office/officeart/2008/layout/VerticalCurvedList"/>
    <dgm:cxn modelId="{8DEA4CE9-FC7B-4754-883F-DF944BABB0DB}" type="presParOf" srcId="{4C82A355-D6A7-43FE-84BF-01CEDB71396E}" destId="{16CE82B6-C072-483F-8923-14BE941DB083}" srcOrd="0" destOrd="0" presId="urn:microsoft.com/office/officeart/2008/layout/VerticalCurvedList"/>
    <dgm:cxn modelId="{6533E753-7400-4120-8FB5-14FBDBEB803C}" type="presParOf" srcId="{83B9FA3B-E849-4EF4-8391-4F6F433C0EA7}" destId="{8915C692-E821-4903-8347-A4257A21994C}" srcOrd="7" destOrd="0" presId="urn:microsoft.com/office/officeart/2008/layout/VerticalCurvedList"/>
    <dgm:cxn modelId="{0EBD6F51-7297-4351-BBA1-8A6C44F7DD05}" type="presParOf" srcId="{83B9FA3B-E849-4EF4-8391-4F6F433C0EA7}" destId="{9E15C265-2369-4EDA-B836-534677A87782}" srcOrd="8" destOrd="0" presId="urn:microsoft.com/office/officeart/2008/layout/VerticalCurvedList"/>
    <dgm:cxn modelId="{F1FC5F9D-3851-4274-A6FC-F11C6053568F}" type="presParOf" srcId="{9E15C265-2369-4EDA-B836-534677A87782}" destId="{3C8E8F31-2189-4EF5-93ED-92999A2D9FF1}" srcOrd="0" destOrd="0" presId="urn:microsoft.com/office/officeart/2008/layout/VerticalCurvedList"/>
    <dgm:cxn modelId="{A4172ABF-BA65-412C-BCA4-0574A30C5B31}" type="presParOf" srcId="{83B9FA3B-E849-4EF4-8391-4F6F433C0EA7}" destId="{76017EEA-4BDB-43C8-B700-7E20B415D69B}" srcOrd="9" destOrd="0" presId="urn:microsoft.com/office/officeart/2008/layout/VerticalCurvedList"/>
    <dgm:cxn modelId="{B1B87D05-FD2E-4CC1-A9AD-038AAEEFCAAD}" type="presParOf" srcId="{83B9FA3B-E849-4EF4-8391-4F6F433C0EA7}" destId="{525F42EF-1601-4EB1-A57A-39782C7B42DE}" srcOrd="10" destOrd="0" presId="urn:microsoft.com/office/officeart/2008/layout/VerticalCurvedList"/>
    <dgm:cxn modelId="{D2FABFBB-F9EA-49DD-AB8C-8B71DF9D1636}" type="presParOf" srcId="{525F42EF-1601-4EB1-A57A-39782C7B42DE}" destId="{53AC926F-3496-4B0E-A37A-84EE2CFC10F8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7B0AE5-2729-4F3B-BEFA-BA6461E90A58}">
      <dsp:nvSpPr>
        <dsp:cNvPr id="0" name=""/>
        <dsp:cNvSpPr/>
      </dsp:nvSpPr>
      <dsp:spPr>
        <a:xfrm>
          <a:off x="0" y="60013"/>
          <a:ext cx="64770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C6AD15-4DD2-430A-A2CC-476A0D2D75BE}">
      <dsp:nvSpPr>
        <dsp:cNvPr id="0" name=""/>
        <dsp:cNvSpPr/>
      </dsp:nvSpPr>
      <dsp:spPr>
        <a:xfrm>
          <a:off x="0" y="0"/>
          <a:ext cx="336980" cy="5134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270" wrap="square" lIns="76200" tIns="76200" rIns="76200" bIns="76200" numCol="1" spcCol="1270" anchor="t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600"/>
            </a:spcAft>
          </a:pPr>
          <a:endParaRPr lang="ru-RU" sz="2000" kern="1200" spc="5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0"/>
        <a:ext cx="336980" cy="5134324"/>
      </dsp:txXfrm>
    </dsp:sp>
    <dsp:sp modelId="{2837BA48-4FEB-4D30-A9D0-BD39BD71E354}">
      <dsp:nvSpPr>
        <dsp:cNvPr id="0" name=""/>
        <dsp:cNvSpPr/>
      </dsp:nvSpPr>
      <dsp:spPr>
        <a:xfrm>
          <a:off x="427684" y="41869"/>
          <a:ext cx="4746806" cy="787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Дополнительное профессиональное образование</a:t>
          </a:r>
          <a:endParaRPr lang="ru-RU" sz="1600" b="1" kern="1200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427684" y="41869"/>
        <a:ext cx="4746806" cy="787196"/>
      </dsp:txXfrm>
    </dsp:sp>
    <dsp:sp modelId="{EE0FAA7B-E789-476B-83EF-A52284DFB7D1}">
      <dsp:nvSpPr>
        <dsp:cNvPr id="0" name=""/>
        <dsp:cNvSpPr/>
      </dsp:nvSpPr>
      <dsp:spPr>
        <a:xfrm>
          <a:off x="336980" y="829065"/>
          <a:ext cx="48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EC8A14-C58C-41D6-A881-C2C19E3C3FF3}">
      <dsp:nvSpPr>
        <dsp:cNvPr id="0" name=""/>
        <dsp:cNvSpPr/>
      </dsp:nvSpPr>
      <dsp:spPr>
        <a:xfrm>
          <a:off x="427684" y="868425"/>
          <a:ext cx="4746806" cy="787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Лицензирование и аккредитация образовательной деятельности</a:t>
          </a:r>
          <a:endParaRPr lang="ru-RU" sz="1600" b="1" kern="1200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427684" y="868425"/>
        <a:ext cx="4746806" cy="787196"/>
      </dsp:txXfrm>
    </dsp:sp>
    <dsp:sp modelId="{571BE6E9-D47B-4FB4-8808-B5289FB4ADE7}">
      <dsp:nvSpPr>
        <dsp:cNvPr id="0" name=""/>
        <dsp:cNvSpPr/>
      </dsp:nvSpPr>
      <dsp:spPr>
        <a:xfrm>
          <a:off x="336980" y="1655621"/>
          <a:ext cx="48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119977-378A-4538-ABF8-5096E3C21F99}">
      <dsp:nvSpPr>
        <dsp:cNvPr id="0" name=""/>
        <dsp:cNvSpPr/>
      </dsp:nvSpPr>
      <dsp:spPr>
        <a:xfrm>
          <a:off x="427684" y="1694981"/>
          <a:ext cx="4746806" cy="787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just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Охрана труда работников университета и обучающихся</a:t>
          </a:r>
          <a:endParaRPr lang="ru-RU" sz="1600" b="1" kern="1200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427684" y="1694981"/>
        <a:ext cx="4746806" cy="787196"/>
      </dsp:txXfrm>
    </dsp:sp>
    <dsp:sp modelId="{2506DAB4-CC35-4819-BB38-D11712E0E850}">
      <dsp:nvSpPr>
        <dsp:cNvPr id="0" name=""/>
        <dsp:cNvSpPr/>
      </dsp:nvSpPr>
      <dsp:spPr>
        <a:xfrm>
          <a:off x="345881" y="2304074"/>
          <a:ext cx="48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26049-DF4A-4A9F-93B4-D9C42201F042}">
      <dsp:nvSpPr>
        <dsp:cNvPr id="0" name=""/>
        <dsp:cNvSpPr/>
      </dsp:nvSpPr>
      <dsp:spPr>
        <a:xfrm>
          <a:off x="430091" y="2374898"/>
          <a:ext cx="6046908" cy="9195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Медицинская деятельность</a:t>
          </a:r>
          <a:endParaRPr lang="en-US" sz="1600" b="1" kern="1200" dirty="0" smtClean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1600" b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_________________________________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600" b="1" kern="1200" baseline="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rPr>
            <a:t>Участие в проекте УМЦ на базе кампуса «Арктическая звезда»</a:t>
          </a:r>
        </a:p>
      </dsp:txBody>
      <dsp:txXfrm>
        <a:off x="430091" y="2374898"/>
        <a:ext cx="6046908" cy="919586"/>
      </dsp:txXfrm>
    </dsp:sp>
    <dsp:sp modelId="{2D05F430-B6A3-4F73-B1F9-420D6AB5C3BC}">
      <dsp:nvSpPr>
        <dsp:cNvPr id="0" name=""/>
        <dsp:cNvSpPr/>
      </dsp:nvSpPr>
      <dsp:spPr>
        <a:xfrm>
          <a:off x="336980" y="3441124"/>
          <a:ext cx="48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02AFD6-63E1-4B22-BC31-5A47CB251200}">
      <dsp:nvSpPr>
        <dsp:cNvPr id="0" name=""/>
        <dsp:cNvSpPr/>
      </dsp:nvSpPr>
      <dsp:spPr>
        <a:xfrm>
          <a:off x="427684" y="3480483"/>
          <a:ext cx="4746806" cy="787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Руководство проектным офисом программы  Вуз -Регион</a:t>
          </a:r>
          <a:endParaRPr lang="ru-RU" sz="1600" b="1" kern="1200" baseline="0" dirty="0">
            <a:solidFill>
              <a:schemeClr val="bg1"/>
            </a:solidFill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</a:endParaRPr>
        </a:p>
      </dsp:txBody>
      <dsp:txXfrm>
        <a:off x="427684" y="3480483"/>
        <a:ext cx="4746806" cy="787196"/>
      </dsp:txXfrm>
    </dsp:sp>
    <dsp:sp modelId="{BB640B47-4A1D-4D95-AAD5-F4E019D59842}">
      <dsp:nvSpPr>
        <dsp:cNvPr id="0" name=""/>
        <dsp:cNvSpPr/>
      </dsp:nvSpPr>
      <dsp:spPr>
        <a:xfrm>
          <a:off x="336980" y="4267680"/>
          <a:ext cx="48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7F45A3-1FF6-4AD7-B955-A59E961C6ADA}">
      <dsp:nvSpPr>
        <dsp:cNvPr id="0" name=""/>
        <dsp:cNvSpPr/>
      </dsp:nvSpPr>
      <dsp:spPr>
        <a:xfrm>
          <a:off x="427684" y="4307039"/>
          <a:ext cx="4746806" cy="787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b="1" kern="1200" dirty="0" smtClean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rPr>
            <a:t>Руководство программой  развития университета</a:t>
          </a:r>
          <a:endParaRPr lang="ru-RU" sz="1600" b="1" kern="1200" baseline="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27684" y="4307039"/>
        <a:ext cx="4746806" cy="787196"/>
      </dsp:txXfrm>
    </dsp:sp>
    <dsp:sp modelId="{7DDDBB55-D6F9-4D62-9A75-BDB3EDE6A8FC}">
      <dsp:nvSpPr>
        <dsp:cNvPr id="0" name=""/>
        <dsp:cNvSpPr/>
      </dsp:nvSpPr>
      <dsp:spPr>
        <a:xfrm>
          <a:off x="336980" y="5094236"/>
          <a:ext cx="4837509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DAFA1E-EB38-4743-8EAE-99C1F75CED6D}">
      <dsp:nvSpPr>
        <dsp:cNvPr id="0" name=""/>
        <dsp:cNvSpPr/>
      </dsp:nvSpPr>
      <dsp:spPr>
        <a:xfrm>
          <a:off x="916207" y="228153"/>
          <a:ext cx="4390061" cy="1571142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723" tIns="34290" rIns="34290" bIns="34290" numCol="1" spcCol="1270" anchor="ctr" anchorCtr="0">
          <a:noAutofit/>
        </a:bodyPr>
        <a:lstStyle/>
        <a:p>
          <a:pPr lvl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1</a:t>
          </a:r>
          <a:r>
            <a:rPr lang="ru-RU" sz="10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. </a:t>
          </a:r>
          <a:r>
            <a:rPr lang="ru-RU" sz="9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Модернизация образовательного процесса.</a:t>
          </a:r>
        </a:p>
        <a:p>
          <a:pPr lvl="0" algn="l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2. Подготовка и переподготовка </a:t>
          </a:r>
          <a:r>
            <a:rPr lang="ru-RU" sz="900" b="0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высококвалифи-цированных</a:t>
          </a:r>
          <a:r>
            <a:rPr lang="ru-RU" sz="900" b="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 специалистов в системе здравоохранения</a:t>
          </a:r>
        </a:p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3.Проведение мероприятий по подготовке вуза к прохождению процедуры </a:t>
          </a:r>
          <a:r>
            <a:rPr lang="ru-RU" sz="900" b="0" kern="1200" dirty="0" err="1" smtClean="0">
              <a:latin typeface="Verdana" panose="020B0604030504040204" pitchFamily="34" charset="0"/>
              <a:ea typeface="Verdana" panose="020B0604030504040204" pitchFamily="34" charset="0"/>
            </a:rPr>
            <a:t>аккредитационного</a:t>
          </a:r>
          <a:r>
            <a:rPr lang="ru-RU" sz="9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мониторинга образовательных программ СПО и ВО - обновление информации и материалов раздела «Сведения об образовательной организации» официального сайта СГМУ </a:t>
          </a:r>
        </a:p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4. Получение лицензии на ординатуру -</a:t>
          </a:r>
          <a:r>
            <a:rPr lang="en-US" sz="9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 </a:t>
          </a:r>
          <a:r>
            <a:rPr lang="ru-RU" sz="900" b="0" kern="1200" dirty="0" smtClean="0">
              <a:latin typeface="Verdana" panose="020B0604030504040204" pitchFamily="34" charset="0"/>
              <a:ea typeface="Verdana" panose="020B0604030504040204" pitchFamily="34" charset="0"/>
            </a:rPr>
            <a:t>«Медицинская микробиология» и лицензии на профессиональное обучение</a:t>
          </a:r>
          <a:endParaRPr lang="ru-RU" sz="900" b="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16207" y="228153"/>
        <a:ext cx="4390061" cy="1571142"/>
      </dsp:txXfrm>
    </dsp:sp>
    <dsp:sp modelId="{6EAC25B0-0BBE-4341-A5DB-4FDF0CE28F07}">
      <dsp:nvSpPr>
        <dsp:cNvPr id="0" name=""/>
        <dsp:cNvSpPr/>
      </dsp:nvSpPr>
      <dsp:spPr>
        <a:xfrm>
          <a:off x="741665" y="302319"/>
          <a:ext cx="774812" cy="116221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81FD7-16EC-4924-ABF5-A529AAAA6679}">
      <dsp:nvSpPr>
        <dsp:cNvPr id="0" name=""/>
        <dsp:cNvSpPr/>
      </dsp:nvSpPr>
      <dsp:spPr>
        <a:xfrm>
          <a:off x="919714" y="1951263"/>
          <a:ext cx="4275867" cy="1431875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723" tIns="34290" rIns="34290" bIns="34290" numCol="1" spcCol="1270" anchor="ctr" anchorCtr="0">
          <a:noAutofit/>
        </a:bodyPr>
        <a:lstStyle/>
        <a:p>
          <a:pPr marL="0" marR="0" lvl="0" indent="0" algn="just" defTabSz="40005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1.</a:t>
          </a:r>
          <a:r>
            <a:rPr lang="ru-RU" sz="9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Организация и проведение профилактических осмотров обучающихся и сотрудников университета</a:t>
          </a:r>
        </a:p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en-US" sz="9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2.</a:t>
          </a:r>
          <a:r>
            <a:rPr lang="ru-RU" sz="9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Расширение направлений деятельности консультативно-диагностической поликлиники университета</a:t>
          </a: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9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3.</a:t>
          </a:r>
          <a:r>
            <a:rPr lang="ru-RU" sz="9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Лицензирование аптечного пункта</a:t>
          </a:r>
          <a:endParaRPr lang="en-US" sz="900" kern="1200" dirty="0" smtClean="0">
            <a:latin typeface="Verdana" panose="020B0604030504040204" pitchFamily="34" charset="0"/>
            <a:ea typeface="Verdana" panose="020B0604030504040204" pitchFamily="34" charset="0"/>
            <a:cs typeface="Arial" panose="020B0604020202020204" pitchFamily="34" charset="0"/>
            <a:sym typeface="Verdana"/>
          </a:endParaRPr>
        </a:p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900" kern="1200" dirty="0" smtClean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  <a:sym typeface="Verdana"/>
            </a:rPr>
            <a:t>4.Участие в подготовке документации  к строительству университетского медицинского центра на базе кампуса «Арктическая звезда» </a:t>
          </a:r>
        </a:p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ru-RU" sz="800" kern="1200" dirty="0"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919714" y="1951263"/>
        <a:ext cx="4275867" cy="1431875"/>
      </dsp:txXfrm>
    </dsp:sp>
    <dsp:sp modelId="{E5FE9050-0DC2-47D0-94A9-40A823DF631C}">
      <dsp:nvSpPr>
        <dsp:cNvPr id="0" name=""/>
        <dsp:cNvSpPr/>
      </dsp:nvSpPr>
      <dsp:spPr>
        <a:xfrm>
          <a:off x="766839" y="1926797"/>
          <a:ext cx="774812" cy="1162218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F294AB-FA19-455E-BA37-CDDBEC9EE2BE}">
      <dsp:nvSpPr>
        <dsp:cNvPr id="0" name=""/>
        <dsp:cNvSpPr/>
      </dsp:nvSpPr>
      <dsp:spPr>
        <a:xfrm>
          <a:off x="882364" y="3518326"/>
          <a:ext cx="4329316" cy="1660733"/>
        </a:xfrm>
        <a:prstGeom prst="rect">
          <a:avLst/>
        </a:prstGeom>
        <a:solidFill>
          <a:schemeClr val="accent1">
            <a:alpha val="4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9723" tIns="34290" rIns="34290" bIns="34290" numCol="1" spcCol="1270" anchor="ctr" anchorCtr="0">
          <a:noAutofit/>
        </a:bodyPr>
        <a:lstStyle/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1.Работа с практическим здравоохранением по устранению дефицита медицинских кадров курируемых регионов </a:t>
          </a:r>
        </a:p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2.Оказание научно-методической и экспертно-консультативной помощи при анализе показателей деятельности системы здравоохранения</a:t>
          </a:r>
        </a:p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3.Работа по внедрению проектного управления и формирование пула проектов в университете.</a:t>
          </a:r>
        </a:p>
        <a:p>
          <a:pPr lvl="0" algn="just" defTabSz="40005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9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4. Работа по актуализации программы развития университета  2025-2030 </a:t>
          </a:r>
          <a:r>
            <a:rPr lang="ru-RU" sz="900" kern="1200" dirty="0" err="1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г.г</a:t>
          </a:r>
          <a:r>
            <a:rPr lang="ru-RU" sz="900" kern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rPr>
            <a:t>. (в соответствии с новыми  НП и ФП).. </a:t>
          </a:r>
          <a:endParaRPr lang="ru-RU" sz="900" kern="1200" dirty="0"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</a:endParaRPr>
        </a:p>
      </dsp:txBody>
      <dsp:txXfrm>
        <a:off x="882364" y="3518326"/>
        <a:ext cx="4329316" cy="1660733"/>
      </dsp:txXfrm>
    </dsp:sp>
    <dsp:sp modelId="{A941F61E-E07D-4ECF-9063-8E37838FE8C9}">
      <dsp:nvSpPr>
        <dsp:cNvPr id="0" name=""/>
        <dsp:cNvSpPr/>
      </dsp:nvSpPr>
      <dsp:spPr>
        <a:xfrm>
          <a:off x="783613" y="3595093"/>
          <a:ext cx="774812" cy="1162218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CF5377-5E0B-40F2-A016-6B40367EE87E}">
      <dsp:nvSpPr>
        <dsp:cNvPr id="0" name=""/>
        <dsp:cNvSpPr/>
      </dsp:nvSpPr>
      <dsp:spPr>
        <a:xfrm>
          <a:off x="-5903111" y="-897608"/>
          <a:ext cx="6982477" cy="6982477"/>
        </a:xfrm>
        <a:prstGeom prst="blockArc">
          <a:avLst>
            <a:gd name="adj1" fmla="val 18900000"/>
            <a:gd name="adj2" fmla="val 2700000"/>
            <a:gd name="adj3" fmla="val 309"/>
          </a:avLst>
        </a:prstGeom>
        <a:solidFill>
          <a:schemeClr val="tx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CC99408-4EAF-4E00-8438-0C78CADB4D32}">
      <dsp:nvSpPr>
        <dsp:cNvPr id="0" name=""/>
        <dsp:cNvSpPr/>
      </dsp:nvSpPr>
      <dsp:spPr>
        <a:xfrm>
          <a:off x="374515" y="324100"/>
          <a:ext cx="5841972" cy="648614"/>
        </a:xfrm>
        <a:prstGeom prst="rect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4515" y="324100"/>
        <a:ext cx="5841972" cy="648614"/>
      </dsp:txXfrm>
    </dsp:sp>
    <dsp:sp modelId="{1D3AF018-296D-437B-B024-F4029947FE7D}">
      <dsp:nvSpPr>
        <dsp:cNvPr id="0" name=""/>
        <dsp:cNvSpPr/>
      </dsp:nvSpPr>
      <dsp:spPr>
        <a:xfrm>
          <a:off x="45010" y="243023"/>
          <a:ext cx="810768" cy="810768"/>
        </a:xfrm>
        <a:prstGeom prst="ellipse">
          <a:avLst/>
        </a:prstGeom>
        <a:solidFill>
          <a:srgbClr val="00206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6F7AE3-6882-44E6-9531-781096BC1B3C}">
      <dsp:nvSpPr>
        <dsp:cNvPr id="0" name=""/>
        <dsp:cNvSpPr/>
      </dsp:nvSpPr>
      <dsp:spPr>
        <a:xfrm>
          <a:off x="845492" y="1296711"/>
          <a:ext cx="5364798" cy="648614"/>
        </a:xfrm>
        <a:prstGeom prst="rect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45492" y="1296711"/>
        <a:ext cx="5364798" cy="648614"/>
      </dsp:txXfrm>
    </dsp:sp>
    <dsp:sp modelId="{F0536068-0AB8-4C67-B538-10C23F7D6915}">
      <dsp:nvSpPr>
        <dsp:cNvPr id="0" name=""/>
        <dsp:cNvSpPr/>
      </dsp:nvSpPr>
      <dsp:spPr>
        <a:xfrm>
          <a:off x="509788" y="1215634"/>
          <a:ext cx="810768" cy="810768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C74463-B3F4-4FC9-B552-7684081E8996}">
      <dsp:nvSpPr>
        <dsp:cNvPr id="0" name=""/>
        <dsp:cNvSpPr/>
      </dsp:nvSpPr>
      <dsp:spPr>
        <a:xfrm>
          <a:off x="982318" y="2277209"/>
          <a:ext cx="5218344" cy="648614"/>
        </a:xfrm>
        <a:prstGeom prst="rect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2"/>
            </a:solidFill>
          </a:endParaRPr>
        </a:p>
      </dsp:txBody>
      <dsp:txXfrm>
        <a:off x="982318" y="2277209"/>
        <a:ext cx="5218344" cy="648614"/>
      </dsp:txXfrm>
    </dsp:sp>
    <dsp:sp modelId="{16CE82B6-C072-483F-8923-14BE941DB083}">
      <dsp:nvSpPr>
        <dsp:cNvPr id="0" name=""/>
        <dsp:cNvSpPr/>
      </dsp:nvSpPr>
      <dsp:spPr>
        <a:xfrm>
          <a:off x="652438" y="2188245"/>
          <a:ext cx="810768" cy="810768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915C692-E821-4903-8347-A4257A21994C}">
      <dsp:nvSpPr>
        <dsp:cNvPr id="0" name=""/>
        <dsp:cNvSpPr/>
      </dsp:nvSpPr>
      <dsp:spPr>
        <a:xfrm>
          <a:off x="845492" y="3241933"/>
          <a:ext cx="5364798" cy="648614"/>
        </a:xfrm>
        <a:prstGeom prst="rect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2"/>
            </a:solidFill>
          </a:endParaRPr>
        </a:p>
      </dsp:txBody>
      <dsp:txXfrm>
        <a:off x="845492" y="3241933"/>
        <a:ext cx="5364798" cy="648614"/>
      </dsp:txXfrm>
    </dsp:sp>
    <dsp:sp modelId="{3C8E8F31-2189-4EF5-93ED-92999A2D9FF1}">
      <dsp:nvSpPr>
        <dsp:cNvPr id="0" name=""/>
        <dsp:cNvSpPr/>
      </dsp:nvSpPr>
      <dsp:spPr>
        <a:xfrm>
          <a:off x="535547" y="3197272"/>
          <a:ext cx="759252" cy="737937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tx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017EEA-4BDB-43C8-B700-7E20B415D69B}">
      <dsp:nvSpPr>
        <dsp:cNvPr id="0" name=""/>
        <dsp:cNvSpPr/>
      </dsp:nvSpPr>
      <dsp:spPr>
        <a:xfrm>
          <a:off x="374515" y="4214545"/>
          <a:ext cx="5841972" cy="648614"/>
        </a:xfrm>
        <a:prstGeom prst="rect">
          <a:avLst/>
        </a:prstGeom>
        <a:solidFill>
          <a:srgbClr val="F2F2F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838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400" kern="1200" dirty="0">
            <a:solidFill>
              <a:schemeClr val="tx2"/>
            </a:solidFill>
          </a:endParaRPr>
        </a:p>
      </dsp:txBody>
      <dsp:txXfrm>
        <a:off x="374515" y="4214545"/>
        <a:ext cx="5841972" cy="648614"/>
      </dsp:txXfrm>
    </dsp:sp>
    <dsp:sp modelId="{53AC926F-3496-4B0E-A37A-84EE2CFC10F8}">
      <dsp:nvSpPr>
        <dsp:cNvPr id="0" name=""/>
        <dsp:cNvSpPr/>
      </dsp:nvSpPr>
      <dsp:spPr>
        <a:xfrm>
          <a:off x="45010" y="4133468"/>
          <a:ext cx="810768" cy="810768"/>
        </a:xfrm>
        <a:prstGeom prst="ellipse">
          <a:avLst/>
        </a:prstGeom>
        <a:solidFill>
          <a:schemeClr val="bg2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4DDFEB1-7367-055D-0EF9-D0ECD29350D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50F9829E-C8DE-92A9-FA2C-C0AEA684E4A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A00ECF-3444-4A09-A243-BCADAD84B827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CD5E5B56-B8E6-032C-4F51-B3A5E8142E1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5070B37B-1B5F-F3EB-521E-F383691A46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C13F5E-D029-4730-A035-BAE7FFE215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802586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 xmlns="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245FC-8725-4BB2-BB4F-9C6EA55AE251}" type="datetimeFigureOut">
              <a:rPr lang="ru-RU" smtClean="0"/>
              <a:t>11.04.2025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52981-5C3E-489B-803C-0682F0A2A8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531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 xmlns="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1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3707B-0A79-4561-A816-9EBAB00B8C6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3024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52981-5C3E-489B-803C-0682F0A2A832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04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52981-5C3E-489B-803C-0682F0A2A83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960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B3707B-0A79-4561-A816-9EBAB00B8C6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750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Verdana Pro" pitchFamily="34" charset="0"/>
              </a:rPr>
              <a:t>Verdana</a:t>
            </a:r>
            <a:r>
              <a:rPr lang="ru-RU" sz="1200" b="1" dirty="0" smtClean="0">
                <a:latin typeface="Verdana Pro" pitchFamily="34" charset="0"/>
                <a:ea typeface="Verdana" pitchFamily="34" charset="0"/>
              </a:rPr>
              <a:t>203 мероприятия</a:t>
            </a:r>
          </a:p>
          <a:p>
            <a:pPr algn="ctr"/>
            <a:r>
              <a:rPr lang="ru-RU" sz="1200" b="1" dirty="0" smtClean="0">
                <a:latin typeface="Verdana Pro" pitchFamily="34" charset="0"/>
                <a:ea typeface="Verdana" pitchFamily="34" charset="0"/>
              </a:rPr>
              <a:t>по пропаганде медицинских и научных знаний (лекции для населения, выступления в СМИ и т.д.) с участием ППС</a:t>
            </a:r>
            <a:r>
              <a:rPr lang="ru-RU" sz="1400" dirty="0" smtClean="0">
                <a:latin typeface="Verdana Pro" pitchFamily="34" charset="0"/>
                <a:ea typeface="Verdana" pitchFamily="34" charset="0"/>
              </a:rPr>
              <a:t> </a:t>
            </a:r>
            <a:endParaRPr lang="ru-RU" sz="1400" b="1" dirty="0" smtClean="0">
              <a:latin typeface="Verdana Pro" pitchFamily="34" charset="0"/>
              <a:ea typeface="Verdana" pitchFamily="34" charset="0"/>
            </a:endParaRPr>
          </a:p>
          <a:p>
            <a:endParaRPr lang="ru-RU" dirty="0">
              <a:solidFill>
                <a:schemeClr val="tx1"/>
              </a:solidFill>
              <a:latin typeface="Verdana Pro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952981-5C3E-489B-803C-0682F0A2A83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9217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335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На данном слайде представлено</a:t>
            </a:r>
            <a:r>
              <a:rPr lang="ru-RU" baseline="0" dirty="0" smtClean="0"/>
              <a:t> количество слушателей, обучавшихся по программам ДПО, и количество реализованных программ. </a:t>
            </a:r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2024 году большая работа была проведена в рамках проектного офиса СГМУ  </a:t>
            </a:r>
            <a:r>
              <a:rPr lang="ru-RU" sz="120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7 совместных совещаний, </a:t>
            </a:r>
            <a:endParaRPr lang="ru-RU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0DD91F-E09B-4A21-A03C-1ABBE13CCD5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52981-5C3E-489B-803C-0682F0A2A832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6465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52981-5C3E-489B-803C-0682F0A2A832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71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. слайды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21185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339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блоков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556657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556657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556657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439B3E1D-F288-21D4-8B80-E9E0D64A8A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4C65F6FB-26C7-82BB-EC9E-8EF1A9926E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2961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xmlns="" id="{C68344FE-CA92-54DD-CD18-35174613AA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3009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9F57177C-1DB5-00EE-076F-CD39D2A692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3" y="3986656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xmlns="" id="{D3414FE8-DC9D-E534-26AC-00498C1A4A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2961" y="3986656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77A505AC-F70B-51D7-63C2-12FFDEF055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3009" y="3986656"/>
            <a:ext cx="3596652" cy="4538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3820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диаграммы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69442-81B4-DAC3-9BC0-A1113E9C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A178723-27A5-EC17-0FDF-0F39FC2D4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C0D4867-AFFF-4407-CF1D-3285A31D3E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8D561AE3-5A24-08DA-443E-F51FE28C7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2E261AB3-0EF4-17D1-38B0-B722C01B4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EC654382-3219-91EA-71BB-0D31E65B9E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Диаграмма 8">
            <a:extLst>
              <a:ext uri="{FF2B5EF4-FFF2-40B4-BE49-F238E27FC236}">
                <a16:creationId xmlns:a16="http://schemas.microsoft.com/office/drawing/2014/main" xmlns="" id="{52D369A9-D926-A00F-90D0-480459178E2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29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xmlns="" id="{EB3B1CDE-83C9-8999-2BA7-28F14AA2E868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97362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Диаграмма 8">
            <a:extLst>
              <a:ext uri="{FF2B5EF4-FFF2-40B4-BE49-F238E27FC236}">
                <a16:creationId xmlns:a16="http://schemas.microsoft.com/office/drawing/2014/main" xmlns="" id="{D60ED8DE-F0D0-DAC0-4980-61C7DA0DC92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1518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4136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09F49-3597-4D9F-BBF3-230C6B93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AA3B4A7-6BAA-610F-9189-4F7A85FDC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DD5B9B7-A658-2854-EAAA-A6A7C504FE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FC0D78BF-407B-FA4E-0D50-01D2BB884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1D00BEF-1EE0-2987-4A0A-B132C686D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1545771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2E6CAC9F-7ADB-CD50-17D3-77FBE5305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2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xmlns="" id="{33DB53E8-FC6D-F2D3-EF82-F9F75FBC56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2" y="3964195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9A5CE6A3-5F94-E0A5-6A82-2F41949A8D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4741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88BB8AF8-DC0A-373A-AC1D-9DF7E46151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4741" y="1545771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xmlns="" id="{7596E770-4439-4B4D-D76A-3AA89C2886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4741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E7D594DB-4B4D-1633-6C5F-B6D8BB0D2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84741" y="3964195"/>
            <a:ext cx="5564349" cy="4415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75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екстовых блоков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AD4AA5-3E7E-D530-9A8B-92E452E2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F0FA24F-B89A-49C4-DA85-F83752254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BB63B0-FFB3-493B-1CA3-BB37C8213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BB2C9EE-E546-DCE1-2D98-9F3CF43D9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4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xmlns="" id="{686E4BF7-8831-C652-7824-950530A0D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2121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xmlns="" id="{697EF059-27BA-5C58-6B79-522245A95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20536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xmlns="" id="{62C3E4D3-D0ED-6936-9123-81F3ABA7D1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1328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348EA431-5706-692B-A8E4-7665F3D1E6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3275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xmlns="" id="{36FFF998-1472-A03E-E3D8-D1980BDB09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302121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xmlns="" id="{EB2CB242-B542-6F38-240E-CD9FF299BD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61328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20">
            <a:extLst>
              <a:ext uri="{FF2B5EF4-FFF2-40B4-BE49-F238E27FC236}">
                <a16:creationId xmlns:a16="http://schemas.microsoft.com/office/drawing/2014/main" xmlns="" id="{F469CAC3-DE8F-6B34-C7D6-3AACA40285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20536" y="141986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xmlns="" id="{8173E228-A742-7E72-E68A-AFFE3735D6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14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xmlns="" id="{DBEB48CA-C7DF-7DEC-8505-BF31E5F5C76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02121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xmlns="" id="{3324CE15-7055-189F-DE00-9AEFE1B121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0536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xmlns="" id="{84F9B43A-42AF-DFB5-2E98-68E278932B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1328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4" name="Текст 20">
            <a:extLst>
              <a:ext uri="{FF2B5EF4-FFF2-40B4-BE49-F238E27FC236}">
                <a16:creationId xmlns:a16="http://schemas.microsoft.com/office/drawing/2014/main" xmlns="" id="{95EB9E4C-41D3-04A5-5244-DEFA07B379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43275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Текст 20">
            <a:extLst>
              <a:ext uri="{FF2B5EF4-FFF2-40B4-BE49-F238E27FC236}">
                <a16:creationId xmlns:a16="http://schemas.microsoft.com/office/drawing/2014/main" xmlns="" id="{17770849-E863-BAC4-4A06-F40659BE39C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302121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8" name="Текст 20">
            <a:extLst>
              <a:ext uri="{FF2B5EF4-FFF2-40B4-BE49-F238E27FC236}">
                <a16:creationId xmlns:a16="http://schemas.microsoft.com/office/drawing/2014/main" xmlns="" id="{D672C378-09FF-70F8-9037-1984A3B8088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61328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0" name="Текст 20">
            <a:extLst>
              <a:ext uri="{FF2B5EF4-FFF2-40B4-BE49-F238E27FC236}">
                <a16:creationId xmlns:a16="http://schemas.microsoft.com/office/drawing/2014/main" xmlns="" id="{C235F9AE-DA8A-0F70-DD8F-EE3609E233E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20536" y="3760090"/>
            <a:ext cx="2728550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775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мунк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D92414-6232-5F26-DAA4-B5C75902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14B411A-0053-5012-4045-BB7738930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F4BC7F1-7D05-2C3B-CAC1-5BE821C0D7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2BB59172-8B87-D2FB-A08A-324DA72E1B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3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38A2B1DB-EF04-D605-9634-7E7609590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2641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xmlns="" id="{B37806C9-AC05-B6E2-0E35-E1DD3F4AE3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8401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0141932A-DA23-B884-FCDE-863C0BAA9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3839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xmlns="" id="{F2C737F7-B0DA-8AFB-3F15-89DA4323B8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3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873810F2-D12A-51FB-F76F-53D971A371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2641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xmlns="" id="{4818B274-A58D-E326-4472-943FAFD136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1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D7A5CB20-A80D-8516-6BCF-A3FAE54107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3839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3233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 рисунок и текстовые бл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615E6E5D-DCE4-F4B1-BE10-12F90CE464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1286" y="0"/>
            <a:ext cx="6100714" cy="6858000"/>
          </a:xfrm>
          <a:custGeom>
            <a:avLst/>
            <a:gdLst>
              <a:gd name="connsiteX0" fmla="*/ 2695795 w 6100714"/>
              <a:gd name="connsiteY0" fmla="*/ 4495801 h 6858000"/>
              <a:gd name="connsiteX1" fmla="*/ 6094315 w 6100714"/>
              <a:gd name="connsiteY1" fmla="*/ 4495801 h 6858000"/>
              <a:gd name="connsiteX2" fmla="*/ 6094315 w 6100714"/>
              <a:gd name="connsiteY2" fmla="*/ 6858000 h 6858000"/>
              <a:gd name="connsiteX3" fmla="*/ 2695795 w 6100714"/>
              <a:gd name="connsiteY3" fmla="*/ 6858000 h 6858000"/>
              <a:gd name="connsiteX4" fmla="*/ 2702194 w 6100714"/>
              <a:gd name="connsiteY4" fmla="*/ 0 h 6858000"/>
              <a:gd name="connsiteX5" fmla="*/ 6100714 w 6100714"/>
              <a:gd name="connsiteY5" fmla="*/ 0 h 6858000"/>
              <a:gd name="connsiteX6" fmla="*/ 6100714 w 6100714"/>
              <a:gd name="connsiteY6" fmla="*/ 4297680 h 6858000"/>
              <a:gd name="connsiteX7" fmla="*/ 2702194 w 6100714"/>
              <a:gd name="connsiteY7" fmla="*/ 4297680 h 6858000"/>
              <a:gd name="connsiteX8" fmla="*/ 0 w 6100714"/>
              <a:gd name="connsiteY8" fmla="*/ 0 h 6858000"/>
              <a:gd name="connsiteX9" fmla="*/ 2504073 w 6100714"/>
              <a:gd name="connsiteY9" fmla="*/ 0 h 6858000"/>
              <a:gd name="connsiteX10" fmla="*/ 2504073 w 6100714"/>
              <a:gd name="connsiteY10" fmla="*/ 6858000 h 6858000"/>
              <a:gd name="connsiteX11" fmla="*/ 0 w 610071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0714" h="6858000">
                <a:moveTo>
                  <a:pt x="2695795" y="4495801"/>
                </a:moveTo>
                <a:lnTo>
                  <a:pt x="6094315" y="4495801"/>
                </a:lnTo>
                <a:lnTo>
                  <a:pt x="6094315" y="6858000"/>
                </a:lnTo>
                <a:lnTo>
                  <a:pt x="2695795" y="6858000"/>
                </a:lnTo>
                <a:close/>
                <a:moveTo>
                  <a:pt x="2702194" y="0"/>
                </a:moveTo>
                <a:lnTo>
                  <a:pt x="6100714" y="0"/>
                </a:lnTo>
                <a:lnTo>
                  <a:pt x="6100714" y="4297680"/>
                </a:lnTo>
                <a:lnTo>
                  <a:pt x="2702194" y="4297680"/>
                </a:lnTo>
                <a:close/>
                <a:moveTo>
                  <a:pt x="0" y="0"/>
                </a:moveTo>
                <a:lnTo>
                  <a:pt x="2504073" y="0"/>
                </a:lnTo>
                <a:lnTo>
                  <a:pt x="25040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0CCCB2-1D04-4D90-74A0-6320E71FB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56CE7AC7-62A2-5A97-CB64-E8BEEEBF9E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432560"/>
            <a:ext cx="5272087" cy="21793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FD1DC704-32A6-F6B7-A428-C70BD89A2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3977640"/>
            <a:ext cx="5272087" cy="6705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xmlns="" id="{8A02E790-C18C-A225-8C3F-BAA87C4CB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4770120"/>
            <a:ext cx="5272087" cy="14671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45242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и 2 блока текста по диагона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D7768-CC24-85F8-1273-06692A48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31" y="621884"/>
            <a:ext cx="5421029" cy="116119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4722F95-A3C3-38D8-5589-E0D85B00D9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3BA02D0-7B01-925F-9778-5DC84B4F29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2BCCC00E-8451-565E-8C06-6D4D69BBA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356" y="620713"/>
            <a:ext cx="5653087" cy="280828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xmlns="" id="{9DE4EEAD-7479-2C7B-B039-55EDC2C474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268" y="3429000"/>
            <a:ext cx="5650732" cy="280828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341293CB-E607-7EC9-68C8-A8A1C8111A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978343"/>
            <a:ext cx="5408612" cy="125539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5EBCC97A-0BBC-38CB-B8D1-B9B95EE48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0476" y="3627120"/>
            <a:ext cx="5408612" cy="241445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88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, 4 рисунка с наименов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0C3B96-23D4-B8DA-F370-41A76364B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2B58050-6938-8A88-B615-6FB04A751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1C92F5-016B-BB2D-58A1-32AADD52E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7DAE1D5-B795-2A8C-58E2-42C7CD6250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3" y="1260475"/>
            <a:ext cx="5653087" cy="4876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56505211-BD2B-0D8A-FB89-387466D4F6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74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xmlns="" id="{5F765ECF-AB6C-3FFF-FF2C-63D3779F11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7482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xmlns="" id="{8EA033EC-DDEC-77B1-F367-104ADA95FE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8714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xmlns="" id="{8A6B4E11-476C-C7AD-B23B-F616921BE3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7482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9359D7B4-3CA5-B120-BC4B-FC51CBE4C5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9191" y="3341371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xmlns="" id="{29BCF07C-93B5-EDCC-091F-68D30EC826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64938" y="3342879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xmlns="" id="{B9A30029-5DE0-1498-D4AA-70F87CFB06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9825" y="5887590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xmlns="" id="{00348BA1-3140-A389-147E-883F6F0CE4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4938" y="5882158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76858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88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2 диаграммы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A3D06E-3559-D729-68D4-F47E05F0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57F5702-4C8F-81E0-6C43-AAA16EFE5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F72F3AE-CB54-635A-8EB8-EFB38E0ED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xmlns="" id="{C5059F0F-FD22-DECC-D049-94C58DBF41E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42913" y="1405153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Диаграмма 5">
            <a:extLst>
              <a:ext uri="{FF2B5EF4-FFF2-40B4-BE49-F238E27FC236}">
                <a16:creationId xmlns:a16="http://schemas.microsoft.com/office/drawing/2014/main" xmlns="" id="{0C91D37E-7321-393B-5D70-2148050C707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42913" y="3827838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69680DD0-C8F5-6C02-7294-08F65A5CF4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1404938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D84DBC2F-0B99-A327-5493-A3836F1F37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0" y="3827837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00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7EE9615-BEC9-EB6F-F165-B81DB74CB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486" y="1168796"/>
            <a:ext cx="11306175" cy="47180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362511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объекта+текст-пояс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CE5D3FB-865E-1E54-C78D-16D0FA5D703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1683" y="1329541"/>
            <a:ext cx="7007406" cy="230920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xmlns="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1683" y="3775202"/>
            <a:ext cx="7007406" cy="23092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0325"/>
            <a:ext cx="4176712" cy="450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936738"/>
            <a:ext cx="4176712" cy="4147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7042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блока объекта+текст-пояс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11315602" cy="655564"/>
          </a:xfrm>
        </p:spPr>
        <p:txBody>
          <a:bodyPr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xmlns="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5039" y="1584251"/>
            <a:ext cx="3440783" cy="4500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584251"/>
            <a:ext cx="4176712" cy="426234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2163194"/>
            <a:ext cx="4176712" cy="3921214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xmlns="" id="{B79F8F21-9095-0C61-F83E-BA40FB5FAD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11235" y="1584251"/>
            <a:ext cx="3440783" cy="450015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407512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монитор компбюте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2F5E8D3-8095-3500-9736-54BE2BFEC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5662514" cy="54808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3235BFD-9208-54D4-6E6B-D30201ABF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75163BA-5F18-7BFF-6356-8968D4098C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DE119B08-759E-8D3F-08DA-B98B81B9D7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42100" y="1657350"/>
            <a:ext cx="5000347" cy="2825749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57FEA3D3-5B30-5D50-9DE4-12632D55E3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902470"/>
            <a:ext cx="5653087" cy="17811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xmlns="" id="{479F9E47-2F56-3ABF-9B91-030FE86A11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16742" y="3979768"/>
            <a:ext cx="2779258" cy="17811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BA2085C2-FBBA-C67B-04E7-F715F2A815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3979768"/>
            <a:ext cx="2779258" cy="178117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8" name="Текст 11">
            <a:extLst>
              <a:ext uri="{FF2B5EF4-FFF2-40B4-BE49-F238E27FC236}">
                <a16:creationId xmlns:a16="http://schemas.microsoft.com/office/drawing/2014/main" xmlns="" id="{E9DCE6D4-8049-5F9F-F307-51C15DAE419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1423442"/>
            <a:ext cx="5653087" cy="393784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D011047-DA34-AF8D-468E-9641C53D30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89360" y="1168796"/>
            <a:ext cx="6396796" cy="480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64122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3999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планшета и два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D83DC2C-5522-47A1-7AC4-78B715BC8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201D894-CDEC-D592-D21E-1D11C0F8539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520CE32-1094-6BC0-2C14-25BB9E7E9C2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BE9D1D5-402A-7D8C-7087-BDBAA58306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894" y="311550"/>
            <a:ext cx="5273995" cy="6546450"/>
          </a:xfrm>
          <a:prstGeom prst="rect">
            <a:avLst/>
          </a:prstGeom>
        </p:spPr>
      </p:pic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1CB42589-3048-DA90-C4AA-5280BA11951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063705" y="1168796"/>
            <a:ext cx="3267910" cy="4410201"/>
          </a:xfrm>
        </p:spPr>
        <p:txBody>
          <a:bodyPr/>
          <a:lstStyle/>
          <a:p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44589CDD-4B80-BE6D-1B83-792ACBBC705E}"/>
              </a:ext>
            </a:extLst>
          </p:cNvPr>
          <p:cNvCxnSpPr>
            <a:cxnSpLocks/>
          </p:cNvCxnSpPr>
          <p:nvPr userDrawn="1"/>
        </p:nvCxnSpPr>
        <p:spPr>
          <a:xfrm>
            <a:off x="442913" y="1885489"/>
            <a:ext cx="0" cy="1471173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4CB785A9-FD92-1C76-7B2C-1DF7DBC0B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5475" y="1885851"/>
            <a:ext cx="6759171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8BB5109B-441C-7359-BCBB-FF3FACC1C06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475" y="2424224"/>
            <a:ext cx="6759171" cy="932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xmlns="" id="{BDD288CA-C5E0-E582-6D88-718D976AAE7F}"/>
              </a:ext>
            </a:extLst>
          </p:cNvPr>
          <p:cNvCxnSpPr>
            <a:cxnSpLocks/>
          </p:cNvCxnSpPr>
          <p:nvPr userDrawn="1"/>
        </p:nvCxnSpPr>
        <p:spPr>
          <a:xfrm>
            <a:off x="442913" y="3962940"/>
            <a:ext cx="0" cy="1471173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EFCEDEC2-01E8-9786-6CA2-4039830363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5475" y="3963302"/>
            <a:ext cx="6759171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0E2F888D-F9CB-D704-DA3E-0ED5FCC402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5475" y="4501675"/>
            <a:ext cx="6759171" cy="93243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150851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867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/>
          <p:cNvSpPr>
            <a:spLocks noGrp="1"/>
          </p:cNvSpPr>
          <p:nvPr>
            <p:ph type="pic" sz="quarter" idx="17"/>
          </p:nvPr>
        </p:nvSpPr>
        <p:spPr>
          <a:xfrm>
            <a:off x="685800" y="1352551"/>
            <a:ext cx="2371725" cy="415290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66E47AC-E16A-DEB6-AA44-9594D8FDF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7071" y="620713"/>
            <a:ext cx="7952017" cy="54808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272B9B6-7FA8-6BD4-36F4-77D2967B98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013AD2C-43DE-5BA7-28B1-8DE073BF81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xmlns="" id="{9B104011-ADCF-0A59-EBD3-2EA1AA88D8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28428" y="1434426"/>
            <a:ext cx="7720660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36C259FA-DDF7-3D06-FB49-E9C3EFD92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28428" y="1972799"/>
            <a:ext cx="7720660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xmlns="" id="{2B29BA5D-2697-1FA2-F1CD-0ECAB6C2520A}"/>
              </a:ext>
            </a:extLst>
          </p:cNvPr>
          <p:cNvCxnSpPr>
            <a:cxnSpLocks/>
          </p:cNvCxnSpPr>
          <p:nvPr userDrawn="1"/>
        </p:nvCxnSpPr>
        <p:spPr>
          <a:xfrm>
            <a:off x="3845866" y="1388962"/>
            <a:ext cx="0" cy="4525701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Текст 10">
            <a:extLst>
              <a:ext uri="{FF2B5EF4-FFF2-40B4-BE49-F238E27FC236}">
                <a16:creationId xmlns:a16="http://schemas.microsoft.com/office/drawing/2014/main" xmlns="" id="{4A35B171-5A25-81AD-1EE7-D161D55059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28428" y="3327711"/>
            <a:ext cx="7720660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BB4E0169-3C18-EAF1-AF8C-B47856B0BD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028428" y="4682623"/>
            <a:ext cx="7720660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2B8142-01FE-1BAB-E4B0-E41FB70AD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0389"/>
            <a:ext cx="3797071" cy="62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8322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pos="2389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телефона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6" y="620713"/>
            <a:ext cx="6253064" cy="693737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FC2B8142-01FE-1BAB-E4B0-E41FB70AD7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3484"/>
            <a:ext cx="6667500" cy="10947888"/>
          </a:xfrm>
          <a:prstGeom prst="rect">
            <a:avLst/>
          </a:prstGeom>
        </p:spPr>
      </p:pic>
      <p:sp>
        <p:nvSpPr>
          <p:cNvPr id="6" name="Текст 10">
            <a:extLst>
              <a:ext uri="{FF2B5EF4-FFF2-40B4-BE49-F238E27FC236}">
                <a16:creationId xmlns:a16="http://schemas.microsoft.com/office/drawing/2014/main" xmlns="" id="{9B104011-ADCF-0A59-EBD3-2EA1AA88D8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6078" y="1967826"/>
            <a:ext cx="6220472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Текст 10">
            <a:extLst>
              <a:ext uri="{FF2B5EF4-FFF2-40B4-BE49-F238E27FC236}">
                <a16:creationId xmlns:a16="http://schemas.microsoft.com/office/drawing/2014/main" xmlns="" id="{36C259FA-DDF7-3D06-FB49-E9C3EFD9245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6078" y="2506199"/>
            <a:ext cx="6220472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10">
            <a:extLst>
              <a:ext uri="{FF2B5EF4-FFF2-40B4-BE49-F238E27FC236}">
                <a16:creationId xmlns:a16="http://schemas.microsoft.com/office/drawing/2014/main" xmlns="" id="{9B104011-ADCF-0A59-EBD3-2EA1AA88D8B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078" y="4196676"/>
            <a:ext cx="6220472" cy="3937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9" name="Текст 10">
            <a:extLst>
              <a:ext uri="{FF2B5EF4-FFF2-40B4-BE49-F238E27FC236}">
                <a16:creationId xmlns:a16="http://schemas.microsoft.com/office/drawing/2014/main" xmlns="" id="{36C259FA-DDF7-3D06-FB49-E9C3EFD924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6078" y="4735049"/>
            <a:ext cx="6220472" cy="121023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Рисунок 10"/>
          <p:cNvSpPr>
            <a:spLocks noGrp="1"/>
          </p:cNvSpPr>
          <p:nvPr>
            <p:ph type="pic" sz="quarter" idx="17"/>
          </p:nvPr>
        </p:nvSpPr>
        <p:spPr>
          <a:xfrm>
            <a:off x="7334250" y="1809750"/>
            <a:ext cx="4114800" cy="7296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812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е и 4 доп. рисунка (команда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ED0912-F87A-F020-7174-87BE3602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8A17F4F-ED1A-D354-DE8D-53096A8A1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B65750-D0C8-777E-A9CD-941D269144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8894D439-B6F7-D2EC-CD4A-BC22BBB27E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6770" y="1435261"/>
            <a:ext cx="4178460" cy="41384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A4A191A-68AB-A034-9ECF-E5AA529FFD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63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012A4166-540D-0DEF-F0C6-0F8265EEF8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32110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xmlns="" id="{E0B7B751-702B-2185-E3A4-5CD31E136D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438" y="34686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xmlns="" id="{ACFB40F7-BAAD-DBAD-D2A5-4557656C8B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2438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xmlns="" id="{0577780A-5F1B-CDAB-C1ED-EB38EE2C13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56364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xmlns="" id="{49285A11-9A82-19BE-95AF-0869421782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3" y="58940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xmlns="" id="{4957C002-6386-98DF-29E6-338C9F1FB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43900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xmlns="" id="{25741F00-C167-7D50-FD35-FD2F9F8257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34375" y="32110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xmlns="" id="{20D8C855-77C4-48A4-91ED-0DF494B57F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4375" y="34686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Рисунок 9">
            <a:extLst>
              <a:ext uri="{FF2B5EF4-FFF2-40B4-BE49-F238E27FC236}">
                <a16:creationId xmlns:a16="http://schemas.microsoft.com/office/drawing/2014/main" xmlns="" id="{EF1B6074-2700-5873-1D5E-BAFB85EF09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34375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xmlns="" id="{4C596905-9C28-9DF0-7135-179BE4BD1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24850" y="56364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xmlns="" id="{EFD97A91-4690-2931-E270-422D4CBC8D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24850" y="58940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xmlns="" id="{25916AE8-A2C3-2A4C-6D54-30483FE9B1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06770" y="5636467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xmlns="" id="{53EFA6BF-0CAA-6784-6132-D34478E429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06770" y="5894002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721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текста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6B4C0A-309E-5049-B512-B5D2F37A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5070DD5-9C69-396C-62B5-F01C5ECDB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0D76AF-0EAD-BA9C-F74A-984BAE53DC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AAF6AD25-F7E3-210D-5B3A-2C4F5132F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71E80348-845E-576B-9CE7-930785D02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8075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894E6226-706C-F430-340F-1B2FFE74C4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88" y="3352800"/>
            <a:ext cx="11315700" cy="2671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4302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 с наименованиями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7FEBBA-A26F-6FA1-50AF-1733497A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5227789-E642-3418-3B23-91EF01BFC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35AB39-80FE-585D-66E8-1F3B1CCDF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A7D89D24-9258-D5F8-D158-0131C54AC9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F71CA0DD-D913-C8BB-5C2A-26B0AD9F9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760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8BC2D885-1D8C-162D-EF98-FC15C3366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798DBB6B-ED8A-B39F-6CE0-CF4AFCDC9E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7760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C5E8E78D-8C74-F781-CFAB-8613FD32FE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206201FE-1D33-A0B2-9F93-2AD20CE7CC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7760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B25EDA5C-6426-D487-B415-A77DFBDAF5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xmlns="" id="{2CF248DD-5A35-60A1-09C3-2A7442E20D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760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E9C6D4FD-259C-9286-A433-98B7371A4A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2913" y="4505564"/>
            <a:ext cx="11306175" cy="165076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9973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, три блока текста с наименовани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FA2DF3-BDF6-4A30-53D5-575CBF49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E1C0DA2-B9EC-7A86-025E-A5C82DE9E9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9C115D2-5FD5-C010-3143-6EF798219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6D3B5427-BB9C-15FC-7A0B-E3E1C42C6A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DD8BB7BA-62D2-05AA-07A1-5CB1D6241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9896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xmlns="" id="{E570094C-F30B-5A59-BE2E-C05870973F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6880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50AEF06A-34C0-9669-4F4A-2CA6A4BB8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BF350222-2199-4D43-1180-A84F6BB85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5024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xmlns="" id="{CEB9D39D-C54C-B2DE-2996-4828C2D66B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6880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xmlns="" id="{DEF2D405-1B74-0C61-2894-AAEBCF78F9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xmlns="" id="{FA532B45-E61C-E583-0400-D81AEDD803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45024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xmlns="" id="{04E016B5-6889-7411-5F70-9EDEB7FCA6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56880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tx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973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г с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xmlns="" id="{D9859EC2-AE27-43FB-B713-C4524EDD15B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5058" y="1293714"/>
            <a:ext cx="4972466" cy="4821340"/>
          </a:xfrm>
          <a:custGeom>
            <a:avLst/>
            <a:gdLst>
              <a:gd name="connsiteX0" fmla="*/ 1792817 w 3585634"/>
              <a:gd name="connsiteY0" fmla="*/ 1135213 h 3585634"/>
              <a:gd name="connsiteX1" fmla="*/ 1135213 w 3585634"/>
              <a:gd name="connsiteY1" fmla="*/ 1792817 h 3585634"/>
              <a:gd name="connsiteX2" fmla="*/ 1792817 w 3585634"/>
              <a:gd name="connsiteY2" fmla="*/ 2450421 h 3585634"/>
              <a:gd name="connsiteX3" fmla="*/ 2450421 w 3585634"/>
              <a:gd name="connsiteY3" fmla="*/ 1792817 h 3585634"/>
              <a:gd name="connsiteX4" fmla="*/ 1792817 w 3585634"/>
              <a:gd name="connsiteY4" fmla="*/ 1135213 h 3585634"/>
              <a:gd name="connsiteX5" fmla="*/ 1792817 w 3585634"/>
              <a:gd name="connsiteY5" fmla="*/ 0 h 3585634"/>
              <a:gd name="connsiteX6" fmla="*/ 3585634 w 3585634"/>
              <a:gd name="connsiteY6" fmla="*/ 1792817 h 3585634"/>
              <a:gd name="connsiteX7" fmla="*/ 1792817 w 3585634"/>
              <a:gd name="connsiteY7" fmla="*/ 3585634 h 3585634"/>
              <a:gd name="connsiteX8" fmla="*/ 0 w 3585634"/>
              <a:gd name="connsiteY8" fmla="*/ 1792817 h 3585634"/>
              <a:gd name="connsiteX9" fmla="*/ 1792817 w 3585634"/>
              <a:gd name="connsiteY9" fmla="*/ 0 h 358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85634" h="3585634">
                <a:moveTo>
                  <a:pt x="1792817" y="1135213"/>
                </a:moveTo>
                <a:cubicBezTo>
                  <a:pt x="1429632" y="1135213"/>
                  <a:pt x="1135213" y="1429632"/>
                  <a:pt x="1135213" y="1792817"/>
                </a:cubicBezTo>
                <a:cubicBezTo>
                  <a:pt x="1135213" y="2156002"/>
                  <a:pt x="1429632" y="2450421"/>
                  <a:pt x="1792817" y="2450421"/>
                </a:cubicBezTo>
                <a:cubicBezTo>
                  <a:pt x="2156002" y="2450421"/>
                  <a:pt x="2450421" y="2156002"/>
                  <a:pt x="2450421" y="1792817"/>
                </a:cubicBezTo>
                <a:cubicBezTo>
                  <a:pt x="2450421" y="1429632"/>
                  <a:pt x="2156002" y="1135213"/>
                  <a:pt x="1792817" y="1135213"/>
                </a:cubicBezTo>
                <a:close/>
                <a:moveTo>
                  <a:pt x="1792817" y="0"/>
                </a:moveTo>
                <a:cubicBezTo>
                  <a:pt x="2782962" y="0"/>
                  <a:pt x="3585634" y="802672"/>
                  <a:pt x="3585634" y="1792817"/>
                </a:cubicBezTo>
                <a:cubicBezTo>
                  <a:pt x="3585634" y="2782962"/>
                  <a:pt x="2782962" y="3585634"/>
                  <a:pt x="1792817" y="3585634"/>
                </a:cubicBezTo>
                <a:cubicBezTo>
                  <a:pt x="802672" y="3585634"/>
                  <a:pt x="0" y="2782962"/>
                  <a:pt x="0" y="1792817"/>
                </a:cubicBezTo>
                <a:cubicBezTo>
                  <a:pt x="0" y="802672"/>
                  <a:pt x="802672" y="0"/>
                  <a:pt x="1792817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 anchorCtr="0">
            <a:noAutofit/>
          </a:bodyPr>
          <a:lstStyle>
            <a:lvl1pPr algn="ctr">
              <a:buNone/>
              <a:defRPr sz="10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9617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8EB8547-C784-35E0-279B-BB5793497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404393-14FE-872E-E8FF-27C139915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601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на весь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3B76969-09A3-F80E-94C6-4F0AADCEC3B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8571AE3-131B-55D1-FDF5-E573DF902A0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90888BFE-DB1E-4BFB-1650-F0DC35B62B8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282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сунка нестандарт,  2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7CB8AD-5881-3BBD-EA26-D227CFF1C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20713"/>
            <a:ext cx="5653088" cy="1512887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Образец заголовка на две строки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BBBB799-1C10-BA82-1DB9-6CB7AB187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6A69AAB2-4448-E787-A3F8-30E421D049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8B10B8EA-25A7-1E9C-0480-817E101C8B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1259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xmlns="" id="{9E44B48A-477F-1AE1-888C-50DCE8A881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6880" y="254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xmlns="" id="{1D47F3B7-9C1E-FD79-9A6B-DD0081980F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6879" y="275971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6E0C49A8-4D43-3539-E32C-F17B60D4D7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232655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BD1F1461-2473-4BAE-475C-A8BD222EC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76469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xmlns="" id="{5D7B9008-6CB3-2C61-99A8-FAB5B29AE4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31463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xmlns="" id="{D3A3F6B8-2492-23DC-B6AF-78AD471BF3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75277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85288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ри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AC483A-031A-FCCA-4ADA-7024BD62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F355A87-4517-0A8C-E0A4-778D41B7D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70754CA-8D03-C5F6-35C9-3484BF606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Диаграмма 5">
            <a:extLst>
              <a:ext uri="{FF2B5EF4-FFF2-40B4-BE49-F238E27FC236}">
                <a16:creationId xmlns:a16="http://schemas.microsoft.com/office/drawing/2014/main" xmlns="" id="{186C6CEB-028C-E516-9EED-B4479E3725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33388" y="1249363"/>
            <a:ext cx="7318375" cy="488473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xmlns="" id="{4EFA9C30-D09D-D802-18C1-483ED9D5B6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2358" y="1249363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530E7303-0384-B471-C553-B226CC4D15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2359" y="2864142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xmlns="" id="{D882644A-333F-8CBC-938D-2ADF5D89B5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359" y="4478921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016252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, 2 рисунка, текст - ключевые показател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3FBA0A-12FB-EEE8-884A-6F5B79D1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1A0F59E-AE1C-CB46-8FC6-9CB63D0A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7640AE7-B4D5-A49E-1934-ECF96BC1DA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>
            <a:extLst>
              <a:ext uri="{FF2B5EF4-FFF2-40B4-BE49-F238E27FC236}">
                <a16:creationId xmlns:a16="http://schemas.microsoft.com/office/drawing/2014/main" xmlns="" id="{75794E95-90E9-91E0-A886-07B33ADE7CDF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19663" y="1365250"/>
            <a:ext cx="6829425" cy="23495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4E871446-5BB8-9E84-AD77-ED3339E79A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9663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xmlns="" id="{8D94F474-40C2-8209-E1EE-723D9D9BA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01152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8311F873-77D1-79D3-17A3-E56344524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65250"/>
            <a:ext cx="4383087" cy="157472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52D2A937-FC4B-A137-DCD1-6B0356B916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3183000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02060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xmlns="" id="{5145B018-0695-B8DC-32CB-9464CCB93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4710376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rgbClr val="002060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xmlns="" id="{051103EC-1492-F88C-6E48-E47300B748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3881193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xmlns="" id="{873F4120-8AD6-FBCD-8394-D7A42340D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913" y="5404857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1232447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/>
          <p:cNvSpPr>
            <a:spLocks noGrp="1"/>
          </p:cNvSpPr>
          <p:nvPr>
            <p:ph type="media" sz="quarter" idx="12"/>
          </p:nvPr>
        </p:nvSpPr>
        <p:spPr>
          <a:xfrm>
            <a:off x="442913" y="1331913"/>
            <a:ext cx="11306176" cy="47498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17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окап с мультимеди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Мультимедиа 6"/>
          <p:cNvSpPr>
            <a:spLocks noGrp="1"/>
          </p:cNvSpPr>
          <p:nvPr>
            <p:ph type="media" sz="quarter" idx="12"/>
          </p:nvPr>
        </p:nvSpPr>
        <p:spPr>
          <a:xfrm>
            <a:off x="4095750" y="1517650"/>
            <a:ext cx="7562850" cy="4260850"/>
          </a:xfrm>
        </p:spPr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442913" y="1447800"/>
            <a:ext cx="3430587" cy="4419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A8F332C9-C754-41EA-8882-C44E32ACB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10" y="1389616"/>
            <a:ext cx="7726978" cy="487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8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и 4 текстовых бло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8CDE6C-7BC9-B423-3F9D-9541C0EF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65CCED5-4357-7432-6912-99ECCDFAD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09B23A-F1C0-CD82-E31B-040F94C63F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5401FE2B-E294-ABFF-EBCA-B9979275A8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51763" y="1342763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CDE94ECF-CB23-8A1E-CC03-C2456F9EB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1763" y="3774319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17595030-E6E6-D379-9DD9-75865050AB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7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96290F45-689E-D74E-9654-F4507F44CF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1590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6B255C99-D7B8-1EA6-D659-455570773A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417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4985439F-C9B6-F7B0-93AC-556424837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1590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44056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4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41033" y="1128430"/>
            <a:ext cx="7503323" cy="5007653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F12CF09F-E78F-88A7-CF5A-070E664AB95A}"/>
              </a:ext>
            </a:extLst>
          </p:cNvPr>
          <p:cNvSpPr/>
          <p:nvPr userDrawn="1"/>
        </p:nvSpPr>
        <p:spPr>
          <a:xfrm>
            <a:off x="8218714" y="0"/>
            <a:ext cx="3973286" cy="859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8DEC089-E96F-8A8E-F24F-C36946795638}"/>
              </a:ext>
            </a:extLst>
          </p:cNvPr>
          <p:cNvSpPr/>
          <p:nvPr userDrawn="1"/>
        </p:nvSpPr>
        <p:spPr>
          <a:xfrm>
            <a:off x="6503988" y="0"/>
            <a:ext cx="5687505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3A40CA4-9395-2103-A20F-C2D4272A5BA2}"/>
              </a:ext>
            </a:extLst>
          </p:cNvPr>
          <p:cNvSpPr/>
          <p:nvPr userDrawn="1"/>
        </p:nvSpPr>
        <p:spPr>
          <a:xfrm>
            <a:off x="0" y="0"/>
            <a:ext cx="3279389" cy="3429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исунок 17">
            <a:extLst>
              <a:ext uri="{FF2B5EF4-FFF2-40B4-BE49-F238E27FC236}">
                <a16:creationId xmlns:a16="http://schemas.microsoft.com/office/drawing/2014/main" xmlns="" id="{CE19234B-FA4B-C3D3-02E7-556918FC99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243263" y="0"/>
            <a:ext cx="3260725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19" name="Рисунок 17">
            <a:extLst>
              <a:ext uri="{FF2B5EF4-FFF2-40B4-BE49-F238E27FC236}">
                <a16:creationId xmlns:a16="http://schemas.microsoft.com/office/drawing/2014/main" xmlns="" id="{0E1E5978-6901-ECDD-6236-EAD03F93F2C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" y="3429000"/>
            <a:ext cx="3260725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9A80CDBF-C3D1-BAC7-7F57-4142D1D01B9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620713"/>
            <a:ext cx="2328862" cy="24812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FB2BAB21-5EA6-7E67-9F86-ABDF2E47F938}"/>
              </a:ext>
            </a:extLst>
          </p:cNvPr>
          <p:cNvSpPr/>
          <p:nvPr userDrawn="1"/>
        </p:nvSpPr>
        <p:spPr>
          <a:xfrm>
            <a:off x="3261420" y="3423920"/>
            <a:ext cx="3242821" cy="343408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xmlns="" id="{72023954-5FFF-E209-C124-FDE03BD04F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704333" y="4044633"/>
            <a:ext cx="2328862" cy="2481262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27">
            <a:extLst>
              <a:ext uri="{FF2B5EF4-FFF2-40B4-BE49-F238E27FC236}">
                <a16:creationId xmlns:a16="http://schemas.microsoft.com/office/drawing/2014/main" xmlns="" id="{00A1E55E-2087-91D1-BA36-B84B7127CF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9761" y="2286001"/>
            <a:ext cx="4769168" cy="395128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1" name="Текст 27">
            <a:extLst>
              <a:ext uri="{FF2B5EF4-FFF2-40B4-BE49-F238E27FC236}">
                <a16:creationId xmlns:a16="http://schemas.microsoft.com/office/drawing/2014/main" xmlns="" id="{E2E4E86B-EC1B-C51E-C468-54F4B9555B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69761" y="620713"/>
            <a:ext cx="4769168" cy="1431371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7223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, блок текста белый, 3 блока  текста сини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439C2A-1142-588C-DD08-EFAE562F7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5662514" cy="1115490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BFCE7186-4399-3A87-9879-AD1E95EA5996}"/>
              </a:ext>
            </a:extLst>
          </p:cNvPr>
          <p:cNvSpPr/>
          <p:nvPr userDrawn="1"/>
        </p:nvSpPr>
        <p:spPr>
          <a:xfrm>
            <a:off x="0" y="3599727"/>
            <a:ext cx="12192000" cy="32582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6E7A6B18-925F-5E55-2464-3B90AA7FED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57950" y="706438"/>
            <a:ext cx="5291138" cy="272256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68107781-B287-4019-7A4B-D2280B7BEE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2913" y="1990725"/>
            <a:ext cx="5653087" cy="14382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9924D5FD-89AB-C29D-ADB6-767CC5E0CD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3388" y="3900488"/>
            <a:ext cx="3721923" cy="233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C284EAD6-615B-8872-BDC3-189BD807F4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30276" y="3900488"/>
            <a:ext cx="3721923" cy="233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0">
            <a:extLst>
              <a:ext uri="{FF2B5EF4-FFF2-40B4-BE49-F238E27FC236}">
                <a16:creationId xmlns:a16="http://schemas.microsoft.com/office/drawing/2014/main" xmlns="" id="{D821E3DB-B360-276F-2142-25DDF82279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7165" y="3900488"/>
            <a:ext cx="3721923" cy="23368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0447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7800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726558AE-DB6D-0A75-9BF7-4CE1CB7B8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3905807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4438" y="1447800"/>
            <a:ext cx="5454650" cy="462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22648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большие текстовые блоки, два рисун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CA0C4C-4424-4715-DDF3-7BF6DDE553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77280" y="620713"/>
            <a:ext cx="5571808" cy="1238567"/>
          </a:xfrm>
        </p:spPr>
        <p:txBody>
          <a:bodyPr/>
          <a:lstStyle>
            <a:lvl1pPr>
              <a:defRPr/>
            </a:lvl1pPr>
          </a:lstStyle>
          <a:p>
            <a:r>
              <a:rPr lang="ru-RU" dirty="0"/>
              <a:t>Образец заголовка</a:t>
            </a:r>
            <a:br>
              <a:rPr lang="ru-RU" dirty="0"/>
            </a:br>
            <a:r>
              <a:rPr lang="ru-RU" dirty="0"/>
              <a:t>в две строки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FB5E98E-9E41-DC76-69CC-1C363F80E2E1}"/>
              </a:ext>
            </a:extLst>
          </p:cNvPr>
          <p:cNvSpPr/>
          <p:nvPr userDrawn="1"/>
        </p:nvSpPr>
        <p:spPr>
          <a:xfrm>
            <a:off x="4490720" y="3599727"/>
            <a:ext cx="4531360" cy="325827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51D962EC-ACC1-636B-A41E-6137038177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15038" cy="3599727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6EBB5933-01F7-652F-51C5-E90CBDECC9F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021763" y="3600450"/>
            <a:ext cx="3170237" cy="3257550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9AB65B27-F1B0-4531-7EDB-7B0FCF23768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76963" y="2022475"/>
            <a:ext cx="5572125" cy="1406525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36DBA1E0-E81A-590D-759A-85F0C12B7E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3891280"/>
            <a:ext cx="3895725" cy="9956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CA076534-BBC6-D47F-A01A-677E5B4BA3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5241608"/>
            <a:ext cx="3895725" cy="99568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xmlns="" id="{200AE996-EAD6-D6E5-BCC0-2C97F342AB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08537" y="4246879"/>
            <a:ext cx="3895725" cy="199040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2891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рупный рисунок и 2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82F059-A800-B25A-7917-D8B6471A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20713"/>
            <a:ext cx="5653088" cy="54808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AD5E36D-12D3-51BF-46FF-5ACB7B8A84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6134672-3014-01AF-F117-E38671B92CB8}"/>
              </a:ext>
            </a:extLst>
          </p:cNvPr>
          <p:cNvSpPr/>
          <p:nvPr userDrawn="1"/>
        </p:nvSpPr>
        <p:spPr>
          <a:xfrm rot="10800000">
            <a:off x="0" y="0"/>
            <a:ext cx="149352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94D4FFA8-E316-F664-A3E0-F66C3BA431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0"/>
            <a:ext cx="5437187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AD968689-AA30-8F3A-C93B-46D2304967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96000" y="2078742"/>
            <a:ext cx="5653088" cy="19002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dirty="0"/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xmlns="" id="{C25ACB01-9E94-96F0-4A68-D33BC5EB25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4157010"/>
            <a:ext cx="5653088" cy="19002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5" hasCustomPrompt="1"/>
          </p:nvPr>
        </p:nvSpPr>
        <p:spPr>
          <a:xfrm flipH="1">
            <a:off x="6096000" y="1244007"/>
            <a:ext cx="5653088" cy="630745"/>
          </a:xfrm>
        </p:spPr>
        <p:txBody>
          <a:bodyPr lIns="0">
            <a:normAutofit/>
          </a:bodyPr>
          <a:lstStyle>
            <a:lvl1pPr marL="0" indent="0">
              <a:buNone/>
              <a:defRPr sz="2000">
                <a:latin typeface="Tilda Sans Black" panose="020B060402020202020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74462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7" y="620713"/>
            <a:ext cx="5167214" cy="105568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5943600" y="620713"/>
            <a:ext cx="5805488" cy="56197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33387" y="1962151"/>
            <a:ext cx="5167301" cy="42783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03149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A581FA-EA9D-4DD0-2720-BDE48DC6A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552382"/>
            <a:ext cx="11306175" cy="1290274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30B877C-8F6B-CB80-5B10-272FB8B27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876A58A-6056-4C77-0398-CCC95C35DC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3929743"/>
            <a:ext cx="11306175" cy="1374412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FA6775B1-47DE-54F0-CFB4-BB7B061DB8CB}"/>
              </a:ext>
            </a:extLst>
          </p:cNvPr>
          <p:cNvCxnSpPr/>
          <p:nvPr userDrawn="1"/>
        </p:nvCxnSpPr>
        <p:spPr>
          <a:xfrm>
            <a:off x="417512" y="2438974"/>
            <a:ext cx="113061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002060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23852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FC28-B058-4D27-8C04-83B919920FB1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4550026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текс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487" y="620713"/>
            <a:ext cx="5167214" cy="1055687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/>
          <p:cNvSpPr>
            <a:spLocks noGrp="1"/>
          </p:cNvSpPr>
          <p:nvPr>
            <p:ph type="pic" sz="quarter" idx="12"/>
          </p:nvPr>
        </p:nvSpPr>
        <p:spPr>
          <a:xfrm>
            <a:off x="5943600" y="620713"/>
            <a:ext cx="5805488" cy="561975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/>
          </p:nvPr>
        </p:nvSpPr>
        <p:spPr>
          <a:xfrm>
            <a:off x="433387" y="1962151"/>
            <a:ext cx="5167301" cy="4278312"/>
          </a:xfrm>
        </p:spPr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36579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нф. слайды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112569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подзаголов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ADCC9DD-5AFE-BEF2-04FF-2866D3E72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06B9610-205F-55F7-9EF2-B0511109DF1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B135C5-31CF-CCD6-55C8-883FF36286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7EE9615-BEC9-EB6F-F165-B81DB74CBD7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33486" y="1168796"/>
            <a:ext cx="11306175" cy="471805"/>
          </a:xfrm>
          <a:prstGeom prst="rect">
            <a:avLst/>
          </a:prstGeom>
        </p:spPr>
        <p:txBody>
          <a:bodyPr lIns="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3868403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ата и объек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7800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726558AE-DB6D-0A75-9BF7-4CE1CB7B89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3905807"/>
            <a:ext cx="5653087" cy="2163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94438" y="1447800"/>
            <a:ext cx="5454650" cy="46212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057908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ата и объект вариант 2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913" y="3580681"/>
            <a:ext cx="11306175" cy="2361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F22DFB77-D02F-7FFD-5D28-9146DA4CA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2680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500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блока текста и объект вариан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5DB78D-F490-DCC7-FA15-5FFFDBD25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9F5BDE-78C3-5829-A07E-598AC36588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20DF98F-4DD9-F752-A4C1-91B2A6A76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3C7D089E-0EAD-B4D1-DB6D-CF534B8B36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Объект 8">
            <a:extLst>
              <a:ext uri="{FF2B5EF4-FFF2-40B4-BE49-F238E27FC236}">
                <a16:creationId xmlns:a16="http://schemas.microsoft.com/office/drawing/2014/main" xmlns="" id="{78491151-3291-6E0A-58E4-F0BAD597234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2913" y="3580681"/>
            <a:ext cx="11306175" cy="23610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F22DFB77-D02F-7FFD-5D28-9146DA4CA3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2680" y="1447801"/>
            <a:ext cx="5546408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0896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4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66594A-2126-0E4F-B92B-95BC9411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D5D26CF-DA7D-23F5-2A5B-9950BEBE9B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B5C5C03-3330-3739-4E57-1A05D46EEA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F6AAB613-95B4-C765-C24A-3BDEAEB824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59880" y="1435005"/>
            <a:ext cx="5089208" cy="45387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53DA466-D5A0-4905-5895-F9E5B8E90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2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xmlns="" id="{5CFDA2CF-2562-B355-A5B3-6A8AC75556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2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xmlns="" id="{1F9DB7DA-16A5-EEC8-C43C-CEF08B98A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67893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xmlns="" id="{5629E6E2-DE04-9571-9FBB-AAEC32D137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67893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64395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и три блока текста нестандар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1CDD65-2FC5-1618-B152-172CF5A0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7963754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026FB7C-591E-5510-27FF-6E88FA4140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18DF2A5-15F2-B1D0-F480-30E142A99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9908EAB5-CBDF-65A0-EDC6-F7514B9849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5840" y="620713"/>
            <a:ext cx="3123248" cy="40427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xmlns="" id="{99258F0A-B507-D90C-1259-607A780394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486" y="1432560"/>
            <a:ext cx="3123248" cy="32308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8B865EB2-9C44-AC5A-00EB-3CE23AB74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86" y="4927204"/>
            <a:ext cx="4610954" cy="109259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3ED49B4B-50E5-DF28-9FBA-111328D2B8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195" y="1431924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717D6650-EE84-3DF1-3E63-3A1E1E860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5195" y="3169285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EE03D184-256A-32ED-CE3B-F8F89D7724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1599" y="4927205"/>
            <a:ext cx="6567487" cy="1092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BABE7D41-D988-9A47-056D-0B0717C86BF6}"/>
              </a:ext>
            </a:extLst>
          </p:cNvPr>
          <p:cNvCxnSpPr>
            <a:cxnSpLocks/>
          </p:cNvCxnSpPr>
          <p:nvPr userDrawn="1"/>
        </p:nvCxnSpPr>
        <p:spPr>
          <a:xfrm>
            <a:off x="3796239" y="1422497"/>
            <a:ext cx="0" cy="3250939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09384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931">
          <p15:clr>
            <a:srgbClr val="FBAE40"/>
          </p15:clr>
        </p15:guide>
        <p15:guide id="2" orient="horz" pos="89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наименованиями, общ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A50C81-DBE5-3816-BA85-0FD2913D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11315602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59A9D6A-E2CD-35D5-CCC5-10BEBE1B7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1B1EF4C-88A8-09D1-C684-C367A0C5E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E0F72EAE-2632-166C-FF58-3F092959A4BC}"/>
              </a:ext>
            </a:extLst>
          </p:cNvPr>
          <p:cNvCxnSpPr>
            <a:cxnSpLocks/>
          </p:cNvCxnSpPr>
          <p:nvPr userDrawn="1"/>
        </p:nvCxnSpPr>
        <p:spPr>
          <a:xfrm>
            <a:off x="442913" y="1353052"/>
            <a:ext cx="0" cy="1471173"/>
          </a:xfrm>
          <a:prstGeom prst="line">
            <a:avLst/>
          </a:prstGeom>
          <a:ln w="476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316F4E7A-7E3C-4D05-1166-EDFFDB3C44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475" y="1353053"/>
            <a:ext cx="11123613" cy="14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2A61110A-DF47-DA0C-2AB4-E838EAEE6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8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xmlns="" id="{EBE4D05E-3B34-A368-12A5-8E7A672B4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7085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xmlns="" id="{1C3F44A3-0271-A82F-D8C6-8B6D5C8A8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0781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E05CB14E-A714-4349-26C0-D5396B529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xmlns="" id="{A4CC7AE8-DD61-7B7A-891D-634577DEC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0945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xmlns="" id="{D80393DD-EBF5-E0BE-BB3E-30777B6979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76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78695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наименованием и описаснием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093439-1039-881E-59BD-93066349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0CFE8EC-B8E2-A673-DA48-4CC48047FE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4A4C523-1661-358F-189E-471CA6C2D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356630E-CD6E-BFB8-A367-BAB8C9A4C4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4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xmlns="" id="{DF649312-8D1A-C3C5-B18C-47DC3A1D17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4738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9A1DC2FC-7A8E-FE32-ECF7-4CC65E53BA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xmlns="" id="{EE233C25-496D-31A6-A533-815A6DD716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38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xmlns="" id="{E71CCE98-92FF-EA0E-0E4D-BF1568A564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xmlns="" id="{435541B6-8857-6184-8B56-0177DFCFE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4738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6285290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979613"/>
            <a:ext cx="3596652" cy="41195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309593"/>
            <a:ext cx="3596652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2284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шесть блоков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5BBE226-B9E6-37A3-C28C-52948C23B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4AE5BFC-AF40-BCB0-F84D-E4F02D55AD5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40230F2-F6EA-D9FB-0337-8B88EF0A82B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3AD047A-9EA8-AAF6-1681-C79BA5291A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ABA6504F-F541-0491-887A-3D4CBB1897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08B97854-A001-D59C-C614-FA86F739F20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2072213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3FA2CE54-7341-9C8C-94BD-D720DA974EA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545771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E931AEDA-9175-4D48-B89E-3C23C3A500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2961" y="1545771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997582AC-E0E4-94C6-6F5D-2D312BA87B7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3009" y="1545771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439B3E1D-F288-21D4-8B80-E9E0D64A8AB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4C65F6FB-26C7-82BB-EC9E-8EF1A9926EC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92961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xmlns="" id="{C68344FE-CA92-54DD-CD18-35174613AA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43009" y="4502212"/>
            <a:ext cx="3596652" cy="15744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9F57177C-1DB5-00EE-076F-CD39D2A692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3" y="3975770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xmlns="" id="{D3414FE8-DC9D-E534-26AC-00498C1A4A0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292961" y="3975770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77A505AC-F70B-51D7-63C2-12FFDEF055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43009" y="3975770"/>
            <a:ext cx="3596652" cy="464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260781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диаграммы с текстовыми блока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F769442-81B4-DAC3-9BC0-A1113E9C1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A178723-27A5-EC17-0FDF-0F39FC2D45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C0D4867-AFFF-4407-CF1D-3285A31D3E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8D561AE3-5A24-08DA-443E-F51FE28C77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2E261AB3-0EF4-17D1-38B0-B722C01B4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2961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EC654382-3219-91EA-71BB-0D31E65B9E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43009" y="1446835"/>
            <a:ext cx="3596652" cy="19821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Диаграмма 8">
            <a:extLst>
              <a:ext uri="{FF2B5EF4-FFF2-40B4-BE49-F238E27FC236}">
                <a16:creationId xmlns:a16="http://schemas.microsoft.com/office/drawing/2014/main" xmlns="" id="{52D369A9-D926-A00F-90D0-480459178E27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4429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Диаграмма 8">
            <a:extLst>
              <a:ext uri="{FF2B5EF4-FFF2-40B4-BE49-F238E27FC236}">
                <a16:creationId xmlns:a16="http://schemas.microsoft.com/office/drawing/2014/main" xmlns="" id="{EB3B1CDE-83C9-8999-2BA7-28F14AA2E868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4297362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Диаграмма 8">
            <a:extLst>
              <a:ext uri="{FF2B5EF4-FFF2-40B4-BE49-F238E27FC236}">
                <a16:creationId xmlns:a16="http://schemas.microsoft.com/office/drawing/2014/main" xmlns="" id="{D60ED8DE-F0D0-DAC0-4980-61C7DA0DC924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8151813" y="3541713"/>
            <a:ext cx="3597275" cy="2524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87474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A09F49-3597-4D9F-BBF3-230C6B937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AA3B4A7-6BAA-610F-9189-4F7A85FDC2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DD5B9B7-A658-2854-EAAA-A6A7C504FE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Текст 5">
            <a:extLst>
              <a:ext uri="{FF2B5EF4-FFF2-40B4-BE49-F238E27FC236}">
                <a16:creationId xmlns:a16="http://schemas.microsoft.com/office/drawing/2014/main" xmlns="" id="{FC0D78BF-407B-FA4E-0D50-01D2BB8849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2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61D00BEF-1EE0-2987-4A0A-B132C686DF7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2" y="1379043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2E6CAC9F-7ADB-CD50-17D3-77FBE5305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2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xmlns="" id="{33DB53E8-FC6D-F2D3-EF82-F9F75FBC56A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42912" y="3797467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9A5CE6A3-5F94-E0A5-6A82-2F41949A8D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84741" y="2049063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88BB8AF8-DC0A-373A-AC1D-9DF7E46151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4741" y="1379043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xmlns="" id="{7596E770-4439-4B4D-D76A-3AA89C2886F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184741" y="4467487"/>
            <a:ext cx="5564349" cy="16316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Текст 5">
            <a:extLst>
              <a:ext uri="{FF2B5EF4-FFF2-40B4-BE49-F238E27FC236}">
                <a16:creationId xmlns:a16="http://schemas.microsoft.com/office/drawing/2014/main" xmlns="" id="{E7D594DB-4B4D-1633-6C5F-B6D8BB0D2A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84741" y="3797467"/>
            <a:ext cx="5564349" cy="608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640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 текстовых блоков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AD4AA5-3E7E-D530-9A8B-92E452E2A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F0FA24F-B89A-49C4-DA85-F83752254B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FBB63B0-FFB3-493B-1CA3-BB37C82138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4BB2C9EE-E546-DCE1-2D98-9F3CF43D943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4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7" name="Текст 5">
            <a:extLst>
              <a:ext uri="{FF2B5EF4-FFF2-40B4-BE49-F238E27FC236}">
                <a16:creationId xmlns:a16="http://schemas.microsoft.com/office/drawing/2014/main" xmlns="" id="{686E4BF7-8831-C652-7824-950530A0D3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02121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5">
            <a:extLst>
              <a:ext uri="{FF2B5EF4-FFF2-40B4-BE49-F238E27FC236}">
                <a16:creationId xmlns:a16="http://schemas.microsoft.com/office/drawing/2014/main" xmlns="" id="{697EF059-27BA-5C58-6B79-522245A9582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020536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9" name="Текст 5">
            <a:extLst>
              <a:ext uri="{FF2B5EF4-FFF2-40B4-BE49-F238E27FC236}">
                <a16:creationId xmlns:a16="http://schemas.microsoft.com/office/drawing/2014/main" xmlns="" id="{62C3E4D3-D0ED-6936-9123-81F3ABA7D18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61328" y="188975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348EA431-5706-692B-A8E4-7665F3D1E65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3486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4" name="Текст 20">
            <a:extLst>
              <a:ext uri="{FF2B5EF4-FFF2-40B4-BE49-F238E27FC236}">
                <a16:creationId xmlns:a16="http://schemas.microsoft.com/office/drawing/2014/main" xmlns="" id="{36FFF998-1472-A03E-E3D8-D1980BDB095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292332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Текст 20">
            <a:extLst>
              <a:ext uri="{FF2B5EF4-FFF2-40B4-BE49-F238E27FC236}">
                <a16:creationId xmlns:a16="http://schemas.microsoft.com/office/drawing/2014/main" xmlns="" id="{EB2CB242-B542-6F38-240E-CD9FF299BD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51539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20">
            <a:extLst>
              <a:ext uri="{FF2B5EF4-FFF2-40B4-BE49-F238E27FC236}">
                <a16:creationId xmlns:a16="http://schemas.microsoft.com/office/drawing/2014/main" xmlns="" id="{F469CAC3-DE8F-6B34-C7D6-3AACA402851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10747" y="141986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5">
            <a:extLst>
              <a:ext uri="{FF2B5EF4-FFF2-40B4-BE49-F238E27FC236}">
                <a16:creationId xmlns:a16="http://schemas.microsoft.com/office/drawing/2014/main" xmlns="" id="{8173E228-A742-7E72-E68A-AFFE3735D6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42914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1" name="Текст 5">
            <a:extLst>
              <a:ext uri="{FF2B5EF4-FFF2-40B4-BE49-F238E27FC236}">
                <a16:creationId xmlns:a16="http://schemas.microsoft.com/office/drawing/2014/main" xmlns="" id="{DBEB48CA-C7DF-7DEC-8505-BF31E5F5C76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302121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2" name="Текст 5">
            <a:extLst>
              <a:ext uri="{FF2B5EF4-FFF2-40B4-BE49-F238E27FC236}">
                <a16:creationId xmlns:a16="http://schemas.microsoft.com/office/drawing/2014/main" xmlns="" id="{3324CE15-7055-189F-DE00-9AEFE1B121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20536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3" name="Текст 5">
            <a:extLst>
              <a:ext uri="{FF2B5EF4-FFF2-40B4-BE49-F238E27FC236}">
                <a16:creationId xmlns:a16="http://schemas.microsoft.com/office/drawing/2014/main" xmlns="" id="{84F9B43A-42AF-DFB5-2E98-68E278932BF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161328" y="4229989"/>
            <a:ext cx="2728550" cy="1747777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34" name="Текст 20">
            <a:extLst>
              <a:ext uri="{FF2B5EF4-FFF2-40B4-BE49-F238E27FC236}">
                <a16:creationId xmlns:a16="http://schemas.microsoft.com/office/drawing/2014/main" xmlns="" id="{95EB9E4C-41D3-04A5-5244-DEFA07B379D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33486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6" name="Текст 20">
            <a:extLst>
              <a:ext uri="{FF2B5EF4-FFF2-40B4-BE49-F238E27FC236}">
                <a16:creationId xmlns:a16="http://schemas.microsoft.com/office/drawing/2014/main" xmlns="" id="{17770849-E863-BAC4-4A06-F40659BE39C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292332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8" name="Текст 20">
            <a:extLst>
              <a:ext uri="{FF2B5EF4-FFF2-40B4-BE49-F238E27FC236}">
                <a16:creationId xmlns:a16="http://schemas.microsoft.com/office/drawing/2014/main" xmlns="" id="{D672C378-09FF-70F8-9037-1984A3B8088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51539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40" name="Текст 20">
            <a:extLst>
              <a:ext uri="{FF2B5EF4-FFF2-40B4-BE49-F238E27FC236}">
                <a16:creationId xmlns:a16="http://schemas.microsoft.com/office/drawing/2014/main" xmlns="" id="{C235F9AE-DA8A-0F70-DD8F-EE3609E233E1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9010747" y="3760090"/>
            <a:ext cx="2738339" cy="365125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980504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мунка с текстовыми бло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D92414-6232-5F26-DAA4-B5C75902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14B411A-0053-5012-4045-BB7738930D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F4BC7F1-7D05-2C3B-CAC1-5BE821C0D7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2BB59172-8B87-D2FB-A08A-324DA72E1BF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57203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38A2B1DB-EF04-D605-9634-7E7609590B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2641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Рисунок 5">
            <a:extLst>
              <a:ext uri="{FF2B5EF4-FFF2-40B4-BE49-F238E27FC236}">
                <a16:creationId xmlns:a16="http://schemas.microsoft.com/office/drawing/2014/main" xmlns="" id="{B37806C9-AC05-B6E2-0E35-E1DD3F4AE356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48401" y="1473518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0141932A-DA23-B884-FCDE-863C0BAA91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33839" y="1473518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6" name="Рисунок 5">
            <a:extLst>
              <a:ext uri="{FF2B5EF4-FFF2-40B4-BE49-F238E27FC236}">
                <a16:creationId xmlns:a16="http://schemas.microsoft.com/office/drawing/2014/main" xmlns="" id="{F2C737F7-B0DA-8AFB-3F15-89DA4323B87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57203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7" name="Текст 10">
            <a:extLst>
              <a:ext uri="{FF2B5EF4-FFF2-40B4-BE49-F238E27FC236}">
                <a16:creationId xmlns:a16="http://schemas.microsoft.com/office/drawing/2014/main" xmlns="" id="{873810F2-D12A-51FB-F76F-53D971A3719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42641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8" name="Рисунок 5">
            <a:extLst>
              <a:ext uri="{FF2B5EF4-FFF2-40B4-BE49-F238E27FC236}">
                <a16:creationId xmlns:a16="http://schemas.microsoft.com/office/drawing/2014/main" xmlns="" id="{4818B274-A58D-E326-4472-943FAFD136D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48401" y="3791340"/>
            <a:ext cx="2733038" cy="2154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ru-RU" dirty="0"/>
          </a:p>
        </p:txBody>
      </p:sp>
      <p:sp>
        <p:nvSpPr>
          <p:cNvPr id="19" name="Текст 10">
            <a:extLst>
              <a:ext uri="{FF2B5EF4-FFF2-40B4-BE49-F238E27FC236}">
                <a16:creationId xmlns:a16="http://schemas.microsoft.com/office/drawing/2014/main" xmlns="" id="{D7A5CB20-A80D-8516-6BCF-A3FAE54107C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133839" y="3791340"/>
            <a:ext cx="2615248" cy="215423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978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и 4 блока текс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66594A-2126-0E4F-B92B-95BC94118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D5D26CF-DA7D-23F5-2A5B-9950BEBE9B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B5C5C03-3330-3739-4E57-1A05D46EEA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xmlns="" id="{F6AAB613-95B4-C765-C24A-3BDEAEB8246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659880" y="1435005"/>
            <a:ext cx="5089208" cy="4538758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653DA466-D5A0-4905-5895-F9E5B8E90F5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2912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8" name="Текст 15">
            <a:extLst>
              <a:ext uri="{FF2B5EF4-FFF2-40B4-BE49-F238E27FC236}">
                <a16:creationId xmlns:a16="http://schemas.microsoft.com/office/drawing/2014/main" xmlns="" id="{5CFDA2CF-2562-B355-A5B3-6A8AC755563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2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xmlns="" id="{1F9DB7DA-16A5-EEC8-C43C-CEF08B98A6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67893" y="1435100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xmlns="" id="{5629E6E2-DE04-9571-9FBB-AAEC32D1379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67893" y="3797205"/>
            <a:ext cx="2772727" cy="21764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1221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естандарт рисунок и текстовые блок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615E6E5D-DCE4-F4B1-BE10-12F90CE464E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1286" y="0"/>
            <a:ext cx="6100714" cy="6858000"/>
          </a:xfrm>
          <a:custGeom>
            <a:avLst/>
            <a:gdLst>
              <a:gd name="connsiteX0" fmla="*/ 2695795 w 6100714"/>
              <a:gd name="connsiteY0" fmla="*/ 4495801 h 6858000"/>
              <a:gd name="connsiteX1" fmla="*/ 6094315 w 6100714"/>
              <a:gd name="connsiteY1" fmla="*/ 4495801 h 6858000"/>
              <a:gd name="connsiteX2" fmla="*/ 6094315 w 6100714"/>
              <a:gd name="connsiteY2" fmla="*/ 6858000 h 6858000"/>
              <a:gd name="connsiteX3" fmla="*/ 2695795 w 6100714"/>
              <a:gd name="connsiteY3" fmla="*/ 6858000 h 6858000"/>
              <a:gd name="connsiteX4" fmla="*/ 2702194 w 6100714"/>
              <a:gd name="connsiteY4" fmla="*/ 0 h 6858000"/>
              <a:gd name="connsiteX5" fmla="*/ 6100714 w 6100714"/>
              <a:gd name="connsiteY5" fmla="*/ 0 h 6858000"/>
              <a:gd name="connsiteX6" fmla="*/ 6100714 w 6100714"/>
              <a:gd name="connsiteY6" fmla="*/ 4297680 h 6858000"/>
              <a:gd name="connsiteX7" fmla="*/ 2702194 w 6100714"/>
              <a:gd name="connsiteY7" fmla="*/ 4297680 h 6858000"/>
              <a:gd name="connsiteX8" fmla="*/ 0 w 6100714"/>
              <a:gd name="connsiteY8" fmla="*/ 0 h 6858000"/>
              <a:gd name="connsiteX9" fmla="*/ 2504073 w 6100714"/>
              <a:gd name="connsiteY9" fmla="*/ 0 h 6858000"/>
              <a:gd name="connsiteX10" fmla="*/ 2504073 w 6100714"/>
              <a:gd name="connsiteY10" fmla="*/ 6858000 h 6858000"/>
              <a:gd name="connsiteX11" fmla="*/ 0 w 6100714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00714" h="6858000">
                <a:moveTo>
                  <a:pt x="2695795" y="4495801"/>
                </a:moveTo>
                <a:lnTo>
                  <a:pt x="6094315" y="4495801"/>
                </a:lnTo>
                <a:lnTo>
                  <a:pt x="6094315" y="6858000"/>
                </a:lnTo>
                <a:lnTo>
                  <a:pt x="2695795" y="6858000"/>
                </a:lnTo>
                <a:close/>
                <a:moveTo>
                  <a:pt x="2702194" y="0"/>
                </a:moveTo>
                <a:lnTo>
                  <a:pt x="6100714" y="0"/>
                </a:lnTo>
                <a:lnTo>
                  <a:pt x="6100714" y="4297680"/>
                </a:lnTo>
                <a:lnTo>
                  <a:pt x="2702194" y="4297680"/>
                </a:lnTo>
                <a:close/>
                <a:moveTo>
                  <a:pt x="0" y="0"/>
                </a:moveTo>
                <a:lnTo>
                  <a:pt x="2504073" y="0"/>
                </a:lnTo>
                <a:lnTo>
                  <a:pt x="2504073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0CCCB2-1D04-4D90-74A0-6320E71FB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5553657" cy="608269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56CE7AC7-62A2-5A97-CB64-E8BEEEBF9E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432560"/>
            <a:ext cx="5272087" cy="2179319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6" name="Текст 14">
            <a:extLst>
              <a:ext uri="{FF2B5EF4-FFF2-40B4-BE49-F238E27FC236}">
                <a16:creationId xmlns:a16="http://schemas.microsoft.com/office/drawing/2014/main" xmlns="" id="{FD1DC704-32A6-F6B7-A428-C70BD89A2C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3977640"/>
            <a:ext cx="5272087" cy="67056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4">
            <a:extLst>
              <a:ext uri="{FF2B5EF4-FFF2-40B4-BE49-F238E27FC236}">
                <a16:creationId xmlns:a16="http://schemas.microsoft.com/office/drawing/2014/main" xmlns="" id="{8A02E790-C18C-A225-8C3F-BAA87C4CB3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4770120"/>
            <a:ext cx="5272087" cy="146716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11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и 2 блока текста по диагонал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FD7768-CC24-85F8-1273-06692A482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131" y="621884"/>
            <a:ext cx="5421029" cy="1161196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54722F95-A3C3-38D8-5589-E0D85B00D92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3BA02D0-7B01-925F-9778-5DC84B4F29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2BCCC00E-8451-565E-8C06-6D4D69BBA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8356" y="620713"/>
            <a:ext cx="5653087" cy="280828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Рисунок 5">
            <a:extLst>
              <a:ext uri="{FF2B5EF4-FFF2-40B4-BE49-F238E27FC236}">
                <a16:creationId xmlns:a16="http://schemas.microsoft.com/office/drawing/2014/main" xmlns="" id="{9DE4EEAD-7479-2C7B-B039-55EDC2C474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5268" y="3429000"/>
            <a:ext cx="5650732" cy="248964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341293CB-E607-7EC9-68C8-A8A1C8111A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978343"/>
            <a:ext cx="5408612" cy="125539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5EBCC97A-0BBC-38CB-B8D1-B9B95EE48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40476" y="3627120"/>
            <a:ext cx="5408612" cy="230486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3270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, 4 рисунка с наименования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10C3B96-23D4-B8DA-F370-41A76364B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2B58050-6938-8A88-B615-6FB04A751E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1C92F5-016B-BB2D-58A1-32AADD52EDD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D7DAE1D5-B795-2A8C-58E2-42C7CD62505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3" y="1260475"/>
            <a:ext cx="5653087" cy="4876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56505211-BD2B-0D8A-FB89-387466D4F6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8874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xmlns="" id="{5F765ECF-AB6C-3FFF-FF2C-63D3779F11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7482" y="1260475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Рисунок 7">
            <a:extLst>
              <a:ext uri="{FF2B5EF4-FFF2-40B4-BE49-F238E27FC236}">
                <a16:creationId xmlns:a16="http://schemas.microsoft.com/office/drawing/2014/main" xmlns="" id="{8EA033EC-DDEC-77B1-F367-104ADA95FEA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28714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xmlns="" id="{8A6B4E11-476C-C7AD-B23B-F616921BE3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7482" y="3789593"/>
            <a:ext cx="2681605" cy="1990725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9359D7B4-3CA5-B120-BC4B-FC51CBE4C5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39191" y="3341371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3">
            <a:extLst>
              <a:ext uri="{FF2B5EF4-FFF2-40B4-BE49-F238E27FC236}">
                <a16:creationId xmlns:a16="http://schemas.microsoft.com/office/drawing/2014/main" xmlns="" id="{29BCF07C-93B5-EDCC-091F-68D30EC8264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064938" y="3342879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3">
            <a:extLst>
              <a:ext uri="{FF2B5EF4-FFF2-40B4-BE49-F238E27FC236}">
                <a16:creationId xmlns:a16="http://schemas.microsoft.com/office/drawing/2014/main" xmlns="" id="{B9A30029-5DE0-1498-D4AA-70F87CFB069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39825" y="5887590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3">
            <a:extLst>
              <a:ext uri="{FF2B5EF4-FFF2-40B4-BE49-F238E27FC236}">
                <a16:creationId xmlns:a16="http://schemas.microsoft.com/office/drawing/2014/main" xmlns="" id="{00348BA1-3140-A389-147E-883F6F0CE40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064938" y="5882158"/>
            <a:ext cx="2681288" cy="254000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337749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388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2 диаграммы с текстовыми блока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A3D06E-3559-D729-68D4-F47E05F08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57F5702-4C8F-81E0-6C43-AAA16EFE54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6F72F3AE-CB54-635A-8EB8-EFB38E0EDE7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Диаграмма 5">
            <a:extLst>
              <a:ext uri="{FF2B5EF4-FFF2-40B4-BE49-F238E27FC236}">
                <a16:creationId xmlns:a16="http://schemas.microsoft.com/office/drawing/2014/main" xmlns="" id="{C5059F0F-FD22-DECC-D049-94C58DBF41E0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42913" y="1405153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Диаграмма 5">
            <a:extLst>
              <a:ext uri="{FF2B5EF4-FFF2-40B4-BE49-F238E27FC236}">
                <a16:creationId xmlns:a16="http://schemas.microsoft.com/office/drawing/2014/main" xmlns="" id="{0C91D37E-7321-393B-5D70-2148050C7071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42913" y="3827838"/>
            <a:ext cx="5653087" cy="2155825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69680DD0-C8F5-6C02-7294-08F65A5CF41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1404938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D84DBC2F-0B99-A327-5493-A3836F1F37D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0" y="3827837"/>
            <a:ext cx="5419725" cy="21558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068454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объекта+текст-пояснение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6CE5D3FB-865E-1E54-C78D-16D0FA5D703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741683" y="1329541"/>
            <a:ext cx="7007406" cy="2309207"/>
          </a:xfrm>
        </p:spPr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xmlns="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1683" y="3775202"/>
            <a:ext cx="7007406" cy="230920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0325"/>
            <a:ext cx="4176712" cy="450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936738"/>
            <a:ext cx="4176712" cy="4147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6669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блока объекта+текст-пояснение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77747FA-1DE1-EC78-CD8A-8ED782C88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22D20E3-B626-3D0D-A06E-2DB7407D27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F1B6E38F-B587-A5C9-E4CE-766B33656B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7" name="Объект 5">
            <a:extLst>
              <a:ext uri="{FF2B5EF4-FFF2-40B4-BE49-F238E27FC236}">
                <a16:creationId xmlns:a16="http://schemas.microsoft.com/office/drawing/2014/main" xmlns="" id="{FFB63690-B944-1FCB-1E08-CDAD88DA539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45039" y="1324360"/>
            <a:ext cx="3440783" cy="47600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43EB6E94-98FC-F568-FA76-DF764AAE3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330325"/>
            <a:ext cx="4176712" cy="45085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 </a:t>
            </a:r>
          </a:p>
        </p:txBody>
      </p:sp>
      <p:sp>
        <p:nvSpPr>
          <p:cNvPr id="10" name="Текст 8">
            <a:extLst>
              <a:ext uri="{FF2B5EF4-FFF2-40B4-BE49-F238E27FC236}">
                <a16:creationId xmlns:a16="http://schemas.microsoft.com/office/drawing/2014/main" xmlns="" id="{DC82FBA0-A12A-AB33-6032-4EC7FB4DDD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936738"/>
            <a:ext cx="4176712" cy="414767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xmlns="" id="{B79F8F21-9095-0C61-F83E-BA40FB5FADE6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8311235" y="1324360"/>
            <a:ext cx="3440783" cy="476004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9740418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е и 4 доп. рисунка (команда)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ED0912-F87A-F020-7174-87BE36024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8A17F4F-ED1A-D354-DE8D-53096A8A12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4EB65750-D0C8-777E-A9CD-941D269144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8894D439-B6F7-D2EC-CD4A-BC22BBB27E2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06770" y="1435261"/>
            <a:ext cx="4178460" cy="41384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xmlns="" id="{4A4A191A-68AB-A034-9ECF-E5AA529FFD9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1963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xmlns="" id="{012A4166-540D-0DEF-F0C6-0F8265EEF8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2438" y="32618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xmlns="" id="{E0B7B751-702B-2185-E3A4-5CD31E136D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2438" y="35194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0" name="Рисунок 9">
            <a:extLst>
              <a:ext uri="{FF2B5EF4-FFF2-40B4-BE49-F238E27FC236}">
                <a16:creationId xmlns:a16="http://schemas.microsoft.com/office/drawing/2014/main" xmlns="" id="{ACFB40F7-BAAD-DBAD-D2A5-4557656C8B5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52438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1" name="Текст 12">
            <a:extLst>
              <a:ext uri="{FF2B5EF4-FFF2-40B4-BE49-F238E27FC236}">
                <a16:creationId xmlns:a16="http://schemas.microsoft.com/office/drawing/2014/main" xmlns="" id="{0577780A-5F1B-CDAB-C1ED-EB38EE2C135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56872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2" name="Текст 12">
            <a:extLst>
              <a:ext uri="{FF2B5EF4-FFF2-40B4-BE49-F238E27FC236}">
                <a16:creationId xmlns:a16="http://schemas.microsoft.com/office/drawing/2014/main" xmlns="" id="{49285A11-9A82-19BE-95AF-0869421782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2913" y="59448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3" name="Рисунок 9">
            <a:extLst>
              <a:ext uri="{FF2B5EF4-FFF2-40B4-BE49-F238E27FC236}">
                <a16:creationId xmlns:a16="http://schemas.microsoft.com/office/drawing/2014/main" xmlns="" id="{4957C002-6386-98DF-29E6-338C9F1FB36D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343900" y="1435260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Текст 12">
            <a:extLst>
              <a:ext uri="{FF2B5EF4-FFF2-40B4-BE49-F238E27FC236}">
                <a16:creationId xmlns:a16="http://schemas.microsoft.com/office/drawing/2014/main" xmlns="" id="{25741F00-C167-7D50-FD35-FD2F9F82576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34375" y="3261869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5" name="Текст 12">
            <a:extLst>
              <a:ext uri="{FF2B5EF4-FFF2-40B4-BE49-F238E27FC236}">
                <a16:creationId xmlns:a16="http://schemas.microsoft.com/office/drawing/2014/main" xmlns="" id="{20D8C855-77C4-48A4-91ED-0DF494B57F1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334375" y="3519404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6" name="Рисунок 9">
            <a:extLst>
              <a:ext uri="{FF2B5EF4-FFF2-40B4-BE49-F238E27FC236}">
                <a16:creationId xmlns:a16="http://schemas.microsoft.com/office/drawing/2014/main" xmlns="" id="{EF1B6074-2700-5873-1D5E-BAFB85EF098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334375" y="3860658"/>
            <a:ext cx="3386137" cy="1713054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Текст 12">
            <a:extLst>
              <a:ext uri="{FF2B5EF4-FFF2-40B4-BE49-F238E27FC236}">
                <a16:creationId xmlns:a16="http://schemas.microsoft.com/office/drawing/2014/main" xmlns="" id="{4C596905-9C28-9DF0-7135-179BE4BD1F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324850" y="5687267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8" name="Текст 12">
            <a:extLst>
              <a:ext uri="{FF2B5EF4-FFF2-40B4-BE49-F238E27FC236}">
                <a16:creationId xmlns:a16="http://schemas.microsoft.com/office/drawing/2014/main" xmlns="" id="{EFD97A91-4690-2931-E270-422D4CBC8DC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324850" y="5944802"/>
            <a:ext cx="3395662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29" name="Текст 12">
            <a:extLst>
              <a:ext uri="{FF2B5EF4-FFF2-40B4-BE49-F238E27FC236}">
                <a16:creationId xmlns:a16="http://schemas.microsoft.com/office/drawing/2014/main" xmlns="" id="{25916AE8-A2C3-2A4C-6D54-30483FE9B1A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006770" y="5687267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30" name="Текст 12">
            <a:extLst>
              <a:ext uri="{FF2B5EF4-FFF2-40B4-BE49-F238E27FC236}">
                <a16:creationId xmlns:a16="http://schemas.microsoft.com/office/drawing/2014/main" xmlns="" id="{53EFA6BF-0CAA-6784-6132-D34478E4296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006770" y="5944802"/>
            <a:ext cx="4178460" cy="167129"/>
          </a:xfrm>
        </p:spPr>
        <p:txBody>
          <a:bodyPr>
            <a:noAutofit/>
          </a:bodyPr>
          <a:lstStyle>
            <a:lvl1pPr marL="0" indent="0">
              <a:buNone/>
              <a:defRPr sz="1600" i="1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82593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блока текста и рисун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6B4C0A-309E-5049-B512-B5D2F37AD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5070DD5-9C69-396C-62B5-F01C5ECDB5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0D76AF-0EAD-BA9C-F74A-984BAE53DC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AAF6AD25-F7E3-210D-5B3A-2C4F5132FDA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7" name="Текст 5">
            <a:extLst>
              <a:ext uri="{FF2B5EF4-FFF2-40B4-BE49-F238E27FC236}">
                <a16:creationId xmlns:a16="http://schemas.microsoft.com/office/drawing/2014/main" xmlns="" id="{71E80348-845E-576B-9CE7-930785D021C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88075" y="1371600"/>
            <a:ext cx="5561012" cy="18288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894E6226-706C-F430-340F-1B2FFE74C4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388" y="3352800"/>
            <a:ext cx="11315700" cy="2671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0981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блока текста с наименованиями и рисун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7FEBBA-A26F-6FA1-50AF-1733497A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5227789-E642-3418-3B23-91EF01BFCE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135AB39-80FE-585D-66E8-1F3B1CCDF1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A7D89D24-9258-D5F8-D158-0131C54AC9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2913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9" name="Текст 5">
            <a:extLst>
              <a:ext uri="{FF2B5EF4-FFF2-40B4-BE49-F238E27FC236}">
                <a16:creationId xmlns:a16="http://schemas.microsoft.com/office/drawing/2014/main" xmlns="" id="{F71CA0DD-D913-C8BB-5C2A-26B0AD9F9F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07760" y="1798320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0" name="Текст 5">
            <a:extLst>
              <a:ext uri="{FF2B5EF4-FFF2-40B4-BE49-F238E27FC236}">
                <a16:creationId xmlns:a16="http://schemas.microsoft.com/office/drawing/2014/main" xmlns="" id="{8BC2D885-1D8C-162D-EF98-FC15C336647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2913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1" name="Текст 5">
            <a:extLst>
              <a:ext uri="{FF2B5EF4-FFF2-40B4-BE49-F238E27FC236}">
                <a16:creationId xmlns:a16="http://schemas.microsoft.com/office/drawing/2014/main" xmlns="" id="{798DBB6B-ED8A-B39F-6CE0-CF4AFCDC9E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7760" y="1381760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2" name="Текст 5">
            <a:extLst>
              <a:ext uri="{FF2B5EF4-FFF2-40B4-BE49-F238E27FC236}">
                <a16:creationId xmlns:a16="http://schemas.microsoft.com/office/drawing/2014/main" xmlns="" id="{C5E8E78D-8C74-F781-CFAB-8613FD32FE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5">
            <a:extLst>
              <a:ext uri="{FF2B5EF4-FFF2-40B4-BE49-F238E27FC236}">
                <a16:creationId xmlns:a16="http://schemas.microsoft.com/office/drawing/2014/main" xmlns="" id="{206201FE-1D33-A0B2-9F93-2AD20CE7CC2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07760" y="3375462"/>
            <a:ext cx="5541327" cy="102381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4" name="Текст 5">
            <a:extLst>
              <a:ext uri="{FF2B5EF4-FFF2-40B4-BE49-F238E27FC236}">
                <a16:creationId xmlns:a16="http://schemas.microsoft.com/office/drawing/2014/main" xmlns="" id="{B25EDA5C-6426-D487-B415-A77DFBDAF5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5">
            <a:extLst>
              <a:ext uri="{FF2B5EF4-FFF2-40B4-BE49-F238E27FC236}">
                <a16:creationId xmlns:a16="http://schemas.microsoft.com/office/drawing/2014/main" xmlns="" id="{2CF248DD-5A35-60A1-09C3-2A7442E20DF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7760" y="2958902"/>
            <a:ext cx="5541327" cy="31027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Рисунок 16">
            <a:extLst>
              <a:ext uri="{FF2B5EF4-FFF2-40B4-BE49-F238E27FC236}">
                <a16:creationId xmlns:a16="http://schemas.microsoft.com/office/drawing/2014/main" xmlns="" id="{E9C6D4FD-259C-9286-A433-98B7371A4A9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42913" y="4505564"/>
            <a:ext cx="11306175" cy="1650761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89753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, три блока текста с наименованиям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FA2DF3-BDF6-4A30-53D5-575CBF49F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E1C0DA2-B9EC-7A86-025E-A5C82DE9E95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9C115D2-5FD5-C010-3143-6EF798219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6D3B5427-BB9C-15FC-7A0B-E3E1C42C6A9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42913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DD8BB7BA-62D2-05AA-07A1-5CB1D62414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49896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xmlns="" id="{E570094C-F30B-5A59-BE2E-C05870973FC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56880" y="1292449"/>
            <a:ext cx="3692207" cy="2136552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50AEF06A-34C0-9669-4F4A-2CA6A4BB87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BF350222-2199-4D43-1180-A84F6BB856C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45024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xmlns="" id="{CEB9D39D-C54C-B2DE-2996-4828C2D66BB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56880" y="3556000"/>
            <a:ext cx="3692525" cy="365125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xmlns="" id="{DEF2D405-1B74-0C61-2894-AAEBCF78F9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2913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1">
            <a:extLst>
              <a:ext uri="{FF2B5EF4-FFF2-40B4-BE49-F238E27FC236}">
                <a16:creationId xmlns:a16="http://schemas.microsoft.com/office/drawing/2014/main" xmlns="" id="{FA532B45-E61C-E583-0400-D81AEDD8038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45024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7" name="Текст 11">
            <a:extLst>
              <a:ext uri="{FF2B5EF4-FFF2-40B4-BE49-F238E27FC236}">
                <a16:creationId xmlns:a16="http://schemas.microsoft.com/office/drawing/2014/main" xmlns="" id="{04E016B5-6889-7411-5F70-9EDEB7FCA6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56880" y="4048125"/>
            <a:ext cx="3692525" cy="2068195"/>
          </a:xfrm>
        </p:spPr>
        <p:txBody>
          <a:bodyPr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2672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и три блока текста нестанда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41CDD65-2FC5-1618-B152-172CF5A05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7963754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026FB7C-591E-5510-27FF-6E88FA4140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718DF2A5-15F2-B1D0-F480-30E142A99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9908EAB5-CBDF-65A0-EDC6-F7514B98497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625840" y="620713"/>
            <a:ext cx="3123248" cy="404272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Рисунок 5">
            <a:extLst>
              <a:ext uri="{FF2B5EF4-FFF2-40B4-BE49-F238E27FC236}">
                <a16:creationId xmlns:a16="http://schemas.microsoft.com/office/drawing/2014/main" xmlns="" id="{99258F0A-B507-D90C-1259-607A7803941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486" y="1432560"/>
            <a:ext cx="3123248" cy="323088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8B865EB2-9C44-AC5A-00EB-3CE23AB744E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3486" y="4927204"/>
            <a:ext cx="4610954" cy="1092596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3ED49B4B-50E5-DF28-9FBA-111328D2B88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05195" y="1431924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2" name="Текст 10">
            <a:extLst>
              <a:ext uri="{FF2B5EF4-FFF2-40B4-BE49-F238E27FC236}">
                <a16:creationId xmlns:a16="http://schemas.microsoft.com/office/drawing/2014/main" xmlns="" id="{717D6650-EE84-3DF1-3E63-3A1E1E860A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05195" y="3169285"/>
            <a:ext cx="4500617" cy="149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EE03D184-256A-32ED-CE3B-F8F89D77247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81599" y="4927205"/>
            <a:ext cx="6567487" cy="10925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xmlns="" id="{BABE7D41-D988-9A47-056D-0B0717C86BF6}"/>
              </a:ext>
            </a:extLst>
          </p:cNvPr>
          <p:cNvCxnSpPr>
            <a:cxnSpLocks/>
          </p:cNvCxnSpPr>
          <p:nvPr userDrawn="1"/>
        </p:nvCxnSpPr>
        <p:spPr>
          <a:xfrm>
            <a:off x="3796239" y="1422497"/>
            <a:ext cx="0" cy="3250939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9770427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931" userDrawn="1">
          <p15:clr>
            <a:srgbClr val="FBAE40"/>
          </p15:clr>
        </p15:guide>
        <p15:guide id="2" orient="horz" pos="890" userDrawn="1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98EB8547-C784-35E0-279B-BB5793497D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8404393-14FE-872E-E8FF-27C139915FD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79591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рисунка нестандарт,  2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7CB8AD-5881-3BBD-EA26-D227CFF1CC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0" y="620713"/>
            <a:ext cx="5653088" cy="151288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 на две строки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BBBB799-1C10-BA82-1DB9-6CB7AB1875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6A69AAB2-4448-E787-A3F8-30E421D049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8B10B8EA-25A7-1E9C-0480-817E101C8B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421259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xmlns="" id="{9E44B48A-477F-1AE1-888C-50DCE8A8817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976880" y="2540"/>
            <a:ext cx="2835275" cy="26416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5">
            <a:extLst>
              <a:ext uri="{FF2B5EF4-FFF2-40B4-BE49-F238E27FC236}">
                <a16:creationId xmlns:a16="http://schemas.microsoft.com/office/drawing/2014/main" xmlns="" id="{1D47F3B7-9C1E-FD79-9A6B-DD0081980F9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976879" y="2759710"/>
            <a:ext cx="2835275" cy="4094163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6E0C49A8-4D43-3539-E32C-F17B60D4D7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232655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3" name="Текст 11">
            <a:extLst>
              <a:ext uri="{FF2B5EF4-FFF2-40B4-BE49-F238E27FC236}">
                <a16:creationId xmlns:a16="http://schemas.microsoft.com/office/drawing/2014/main" xmlns="" id="{BD1F1461-2473-4BAE-475C-A8BD222EC9E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276469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xmlns="" id="{5D7B9008-6CB3-2C61-99A8-FAB5B29AE46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6000" y="4314630"/>
            <a:ext cx="5653088" cy="374650"/>
          </a:xfrm>
        </p:spPr>
        <p:txBody>
          <a:bodyPr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5" name="Текст 11">
            <a:extLst>
              <a:ext uri="{FF2B5EF4-FFF2-40B4-BE49-F238E27FC236}">
                <a16:creationId xmlns:a16="http://schemas.microsoft.com/office/drawing/2014/main" xmlns="" id="{D3A3F6B8-2492-23DC-B6AF-78AD471BF34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6000" y="4752779"/>
            <a:ext cx="5653088" cy="1370231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67701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три блока текст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AC483A-031A-FCCA-4ADA-7024BD62A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F355A87-4517-0A8C-E0A4-778D41B7D41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70754CA-8D03-C5F6-35C9-3484BF606D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Диаграмма 5">
            <a:extLst>
              <a:ext uri="{FF2B5EF4-FFF2-40B4-BE49-F238E27FC236}">
                <a16:creationId xmlns:a16="http://schemas.microsoft.com/office/drawing/2014/main" xmlns="" id="{186C6CEB-028C-E516-9EED-B4479E3725BC}"/>
              </a:ext>
            </a:extLst>
          </p:cNvPr>
          <p:cNvSpPr>
            <a:spLocks noGrp="1"/>
          </p:cNvSpPr>
          <p:nvPr>
            <p:ph type="chart" sz="quarter" idx="12"/>
          </p:nvPr>
        </p:nvSpPr>
        <p:spPr>
          <a:xfrm>
            <a:off x="433388" y="1249363"/>
            <a:ext cx="7318375" cy="4884737"/>
          </a:xfrm>
        </p:spPr>
        <p:txBody>
          <a:bodyPr/>
          <a:lstStyle/>
          <a:p>
            <a:endParaRPr lang="ru-RU"/>
          </a:p>
        </p:txBody>
      </p:sp>
      <p:sp>
        <p:nvSpPr>
          <p:cNvPr id="7" name="Текст 7">
            <a:extLst>
              <a:ext uri="{FF2B5EF4-FFF2-40B4-BE49-F238E27FC236}">
                <a16:creationId xmlns:a16="http://schemas.microsoft.com/office/drawing/2014/main" xmlns="" id="{4EFA9C30-D09D-D802-18C1-483ED9D5B6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882358" y="1249363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530E7303-0384-B471-C553-B226CC4D15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82359" y="2864142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9" name="Текст 7">
            <a:extLst>
              <a:ext uri="{FF2B5EF4-FFF2-40B4-BE49-F238E27FC236}">
                <a16:creationId xmlns:a16="http://schemas.microsoft.com/office/drawing/2014/main" xmlns="" id="{D882644A-333F-8CBC-938D-2ADF5D89B56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359" y="4478921"/>
            <a:ext cx="3866729" cy="165518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692367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, 2 рисунка, текст - ключевые показатели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33FBA0A-12FB-EEE8-884A-6F5B79D1A1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F1A0F59E-AE1C-CB46-8FC6-9CB63D0AB22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7640AE7-B4D5-A49E-1934-ECF96BC1DA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>
            <a:extLst>
              <a:ext uri="{FF2B5EF4-FFF2-40B4-BE49-F238E27FC236}">
                <a16:creationId xmlns:a16="http://schemas.microsoft.com/office/drawing/2014/main" xmlns="" id="{75794E95-90E9-91E0-A886-07B33ADE7CDF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4919663" y="1365250"/>
            <a:ext cx="6829425" cy="23495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4E871446-5BB8-9E84-AD77-ED3339E79A5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19663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2" name="Рисунок 7">
            <a:extLst>
              <a:ext uri="{FF2B5EF4-FFF2-40B4-BE49-F238E27FC236}">
                <a16:creationId xmlns:a16="http://schemas.microsoft.com/office/drawing/2014/main" xmlns="" id="{8D94F474-40C2-8209-E1EE-723D9D9BAAD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01152" y="3841754"/>
            <a:ext cx="3333086" cy="2187971"/>
          </a:xfrm>
        </p:spPr>
        <p:txBody>
          <a:bodyPr/>
          <a:lstStyle/>
          <a:p>
            <a:endParaRPr lang="ru-RU"/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8311F873-77D1-79D3-17A3-E56344524E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2913" y="1365250"/>
            <a:ext cx="4383087" cy="1574720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endParaRPr lang="ru-RU" dirty="0"/>
          </a:p>
        </p:txBody>
      </p:sp>
      <p:sp>
        <p:nvSpPr>
          <p:cNvPr id="16" name="Текст 15">
            <a:extLst>
              <a:ext uri="{FF2B5EF4-FFF2-40B4-BE49-F238E27FC236}">
                <a16:creationId xmlns:a16="http://schemas.microsoft.com/office/drawing/2014/main" xmlns="" id="{52D2A937-FC4B-A137-DCD1-6B0356B9163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3183000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19" name="Текст 15">
            <a:extLst>
              <a:ext uri="{FF2B5EF4-FFF2-40B4-BE49-F238E27FC236}">
                <a16:creationId xmlns:a16="http://schemas.microsoft.com/office/drawing/2014/main" xmlns="" id="{5145B018-0695-B8DC-32CB-9464CCB934D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42913" y="4710376"/>
            <a:ext cx="4383087" cy="612775"/>
          </a:xfrm>
        </p:spPr>
        <p:txBody>
          <a:bodyPr>
            <a:noAutofit/>
          </a:bodyPr>
          <a:lstStyle>
            <a:lvl1pPr marL="0" indent="0">
              <a:buNone/>
              <a:defRPr sz="4400">
                <a:solidFill>
                  <a:schemeClr val="bg1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ХХХ</a:t>
            </a:r>
          </a:p>
        </p:txBody>
      </p:sp>
      <p:sp>
        <p:nvSpPr>
          <p:cNvPr id="20" name="Текст 15">
            <a:extLst>
              <a:ext uri="{FF2B5EF4-FFF2-40B4-BE49-F238E27FC236}">
                <a16:creationId xmlns:a16="http://schemas.microsoft.com/office/drawing/2014/main" xmlns="" id="{051103EC-1492-F88C-6E48-E47300B7486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2913" y="3881193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  <p:sp>
        <p:nvSpPr>
          <p:cNvPr id="21" name="Текст 15">
            <a:extLst>
              <a:ext uri="{FF2B5EF4-FFF2-40B4-BE49-F238E27FC236}">
                <a16:creationId xmlns:a16="http://schemas.microsoft.com/office/drawing/2014/main" xmlns="" id="{873F4120-8AD6-FBCD-8394-D7A42340D6F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2913" y="5404857"/>
            <a:ext cx="4383087" cy="61277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" panose="020B0502020204020303" pitchFamily="34" charset="0"/>
              </a:defRPr>
            </a:lvl1pPr>
          </a:lstStyle>
          <a:p>
            <a:pPr lvl="0"/>
            <a:r>
              <a:rPr lang="ru-RU" dirty="0"/>
              <a:t>Ключевой показатель</a:t>
            </a:r>
          </a:p>
        </p:txBody>
      </p:sp>
    </p:spTree>
    <p:extLst>
      <p:ext uri="{BB962C8B-B14F-4D97-AF65-F5344CB8AC3E}">
        <p14:creationId xmlns:p14="http://schemas.microsoft.com/office/powerpoint/2010/main" val="32079839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рисунка и 4 текстовых блок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8CDE6C-7BC9-B423-3F9D-9541C0EF7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65CCED5-4357-7432-6912-99ECCDFADE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E09B23A-F1C0-CD82-E31B-040F94C63F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5401FE2B-E294-ABFF-EBCA-B9979275A8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751763" y="1342763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5">
            <a:extLst>
              <a:ext uri="{FF2B5EF4-FFF2-40B4-BE49-F238E27FC236}">
                <a16:creationId xmlns:a16="http://schemas.microsoft.com/office/drawing/2014/main" xmlns="" id="{CDE94ECF-CB23-8A1E-CC03-C2456F9EB50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51763" y="3774319"/>
            <a:ext cx="3997325" cy="2291686"/>
          </a:xfrm>
        </p:spPr>
        <p:txBody>
          <a:bodyPr/>
          <a:lstStyle/>
          <a:p>
            <a:endParaRPr lang="ru-RU"/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17595030-E6E6-D379-9DD9-75865050AB8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1417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3" name="Текст 10">
            <a:extLst>
              <a:ext uri="{FF2B5EF4-FFF2-40B4-BE49-F238E27FC236}">
                <a16:creationId xmlns:a16="http://schemas.microsoft.com/office/drawing/2014/main" xmlns="" id="{96290F45-689E-D74E-9654-F4507F44CF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01590" y="1342763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4" name="Текст 10">
            <a:extLst>
              <a:ext uri="{FF2B5EF4-FFF2-40B4-BE49-F238E27FC236}">
                <a16:creationId xmlns:a16="http://schemas.microsoft.com/office/drawing/2014/main" xmlns="" id="{6B255C99-D7B8-1EA6-D659-455570773A1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1417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5" name="Текст 10">
            <a:extLst>
              <a:ext uri="{FF2B5EF4-FFF2-40B4-BE49-F238E27FC236}">
                <a16:creationId xmlns:a16="http://schemas.microsoft.com/office/drawing/2014/main" xmlns="" id="{4985439F-C9B6-F7B0-93AC-5564248374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101590" y="3774319"/>
            <a:ext cx="3495233" cy="229168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0429638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ультимеди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Мультимедиа 5"/>
          <p:cNvSpPr>
            <a:spLocks noGrp="1"/>
          </p:cNvSpPr>
          <p:nvPr>
            <p:ph type="media" sz="quarter" idx="12"/>
          </p:nvPr>
        </p:nvSpPr>
        <p:spPr>
          <a:xfrm>
            <a:off x="5521325" y="1331913"/>
            <a:ext cx="6227763" cy="47498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3" hasCustomPrompt="1"/>
          </p:nvPr>
        </p:nvSpPr>
        <p:spPr>
          <a:xfrm>
            <a:off x="442913" y="1327055"/>
            <a:ext cx="4927600" cy="559092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latin typeface="Tilda Sans Black" panose="020B0604020202020204" charset="0"/>
              </a:defRPr>
            </a:lvl1pPr>
          </a:lstStyle>
          <a:p>
            <a:pPr lvl="0"/>
            <a:r>
              <a:rPr lang="ru-RU" dirty="0" smtClean="0"/>
              <a:t>подзаголовок</a:t>
            </a:r>
            <a:endParaRPr lang="ru-RU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4" hasCustomPrompt="1"/>
          </p:nvPr>
        </p:nvSpPr>
        <p:spPr>
          <a:xfrm>
            <a:off x="433388" y="2014538"/>
            <a:ext cx="4937125" cy="406717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 smtClean="0"/>
              <a:t>текст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34283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заголовок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22709A-F441-1AFB-8F80-4CA3FEE2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5626367-FC3A-BCFC-EA4C-9C465B0F03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A5782F2-C4FE-9F31-1D53-811FA24F4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599B60F0-9A2D-57BA-4DB9-180C79C28F2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1" y="3432493"/>
            <a:ext cx="11306175" cy="671513"/>
          </a:xfrm>
        </p:spPr>
        <p:txBody>
          <a:bodyPr lIns="0">
            <a:normAutofit/>
          </a:bodyPr>
          <a:lstStyle>
            <a:lvl1pPr marL="0" indent="0">
              <a:buNone/>
              <a:defRPr sz="3200">
                <a:solidFill>
                  <a:srgbClr val="002060"/>
                </a:solidFill>
                <a:latin typeface="Tilda Sans Semibold" panose="020B0602020204020303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56307797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о центру две стро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1077D5-ED85-0B7F-03ED-66988761A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448243"/>
            <a:ext cx="11306175" cy="19615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две строки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A0E6ED9-B5FB-CB46-8EF0-1BBB947273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3FF90B7-85C7-D4BF-8C96-81E6927D8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246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горизонт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254885"/>
            <a:ext cx="11306175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9690"/>
            <a:ext cx="12192000" cy="298831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7E29F16C-0502-A4E6-008F-9531CDF8A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768475"/>
            <a:ext cx="11306175" cy="319088"/>
          </a:xfrm>
        </p:spPr>
        <p:txBody>
          <a:bodyPr lIns="0">
            <a:noAutofit/>
          </a:bodyPr>
          <a:lstStyle>
            <a:lvl1pPr marL="0" indent="0"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092053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ве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99281"/>
            <a:ext cx="6781391" cy="1050608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3467649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tx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042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наименованиями, общ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A50C81-DBE5-3816-BA85-0FD2913D1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7066909" cy="60826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59A9D6A-E2CD-35D5-CCC5-10BEBE1B7E0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1B1EF4C-88A8-09D1-C684-C367A0C5E4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xmlns="" id="{E0F72EAE-2632-166C-FF58-3F092959A4BC}"/>
              </a:ext>
            </a:extLst>
          </p:cNvPr>
          <p:cNvCxnSpPr>
            <a:cxnSpLocks/>
          </p:cNvCxnSpPr>
          <p:nvPr userDrawn="1"/>
        </p:nvCxnSpPr>
        <p:spPr>
          <a:xfrm>
            <a:off x="442913" y="1353052"/>
            <a:ext cx="0" cy="1471173"/>
          </a:xfrm>
          <a:prstGeom prst="line">
            <a:avLst/>
          </a:prstGeom>
          <a:ln w="47625">
            <a:gradFill flip="none" rotWithShape="1">
              <a:gsLst>
                <a:gs pos="0">
                  <a:srgbClr val="049EEE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316F4E7A-7E3C-4D05-1166-EDFFDB3C44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25475" y="1353053"/>
            <a:ext cx="11123613" cy="14716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ru-RU" dirty="0"/>
          </a:p>
        </p:txBody>
      </p:sp>
      <p:sp>
        <p:nvSpPr>
          <p:cNvPr id="11" name="Рисунок 10">
            <a:extLst>
              <a:ext uri="{FF2B5EF4-FFF2-40B4-BE49-F238E27FC236}">
                <a16:creationId xmlns:a16="http://schemas.microsoft.com/office/drawing/2014/main" xmlns="" id="{2A61110A-DF47-DA0C-2AB4-E838EAEE6A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3388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4" name="Рисунок 10">
            <a:extLst>
              <a:ext uri="{FF2B5EF4-FFF2-40B4-BE49-F238E27FC236}">
                <a16:creationId xmlns:a16="http://schemas.microsoft.com/office/drawing/2014/main" xmlns="" id="{EBE4D05E-3B34-A368-12A5-8E7A672B4BE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317085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5" name="Рисунок 10">
            <a:extLst>
              <a:ext uri="{FF2B5EF4-FFF2-40B4-BE49-F238E27FC236}">
                <a16:creationId xmlns:a16="http://schemas.microsoft.com/office/drawing/2014/main" xmlns="" id="{1C3F44A3-0271-A82F-D8C6-8B6D5C8A8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00781" y="3044364"/>
            <a:ext cx="3548302" cy="2418889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1" name="Текст 20">
            <a:extLst>
              <a:ext uri="{FF2B5EF4-FFF2-40B4-BE49-F238E27FC236}">
                <a16:creationId xmlns:a16="http://schemas.microsoft.com/office/drawing/2014/main" xmlns="" id="{E05CB14E-A714-4349-26C0-D5396B529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2913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2" name="Текст 20">
            <a:extLst>
              <a:ext uri="{FF2B5EF4-FFF2-40B4-BE49-F238E27FC236}">
                <a16:creationId xmlns:a16="http://schemas.microsoft.com/office/drawing/2014/main" xmlns="" id="{A4CC7AE8-DD61-7B7A-891D-634577DEC68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20945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  <p:sp>
        <p:nvSpPr>
          <p:cNvPr id="23" name="Текст 20">
            <a:extLst>
              <a:ext uri="{FF2B5EF4-FFF2-40B4-BE49-F238E27FC236}">
                <a16:creationId xmlns:a16="http://schemas.microsoft.com/office/drawing/2014/main" xmlns="" id="{D80393DD-EBF5-E0BE-BB3E-30777B6979C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98976" y="5556250"/>
            <a:ext cx="3538537" cy="520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989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рисунком наиско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6C39805F-906A-FF90-5864-8797EEC1FD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23760" y="0"/>
            <a:ext cx="6781391" cy="6858000"/>
          </a:xfrm>
          <a:custGeom>
            <a:avLst/>
            <a:gdLst>
              <a:gd name="connsiteX0" fmla="*/ 1009546 w 6781391"/>
              <a:gd name="connsiteY0" fmla="*/ 0 h 7696200"/>
              <a:gd name="connsiteX1" fmla="*/ 6781391 w 6781391"/>
              <a:gd name="connsiteY1" fmla="*/ 0 h 7696200"/>
              <a:gd name="connsiteX2" fmla="*/ 5771845 w 6781391"/>
              <a:gd name="connsiteY2" fmla="*/ 7696200 h 7696200"/>
              <a:gd name="connsiteX3" fmla="*/ 0 w 6781391"/>
              <a:gd name="connsiteY3" fmla="*/ 7696200 h 76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391" h="7696200">
                <a:moveTo>
                  <a:pt x="1009546" y="0"/>
                </a:moveTo>
                <a:lnTo>
                  <a:pt x="6781391" y="0"/>
                </a:lnTo>
                <a:lnTo>
                  <a:pt x="5771845" y="7696200"/>
                </a:lnTo>
                <a:lnTo>
                  <a:pt x="0" y="769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262433"/>
            <a:ext cx="6781391" cy="1166567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567588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4532618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3 рисунками ве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139885"/>
            <a:ext cx="6781391" cy="1317396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2" y="3585633"/>
            <a:ext cx="6780847" cy="10506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tx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7428A7EC-D852-7F32-6797-A3926822CC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59040" y="3535680"/>
            <a:ext cx="2255520" cy="332232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xmlns="" id="{438A707A-58F1-EE0B-DEE7-7EE300F580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1875" y="3535680"/>
            <a:ext cx="2255520" cy="33223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4387563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 flipH="1">
            <a:off x="-2" y="0"/>
            <a:ext cx="4752753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C1977F-CC36-88E1-10D3-26D1D5DD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63445"/>
            <a:ext cx="5653087" cy="1325563"/>
          </a:xfrm>
        </p:spPr>
        <p:txBody>
          <a:bodyPr/>
          <a:lstStyle>
            <a:lvl1pPr>
              <a:lnSpc>
                <a:spcPct val="80000"/>
              </a:lnSpc>
              <a:defRPr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DCCAC6D-C11E-CE04-392C-00E4FD4DCD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xmlns="" id="{0C3F5C1F-3509-668D-862D-7A14EB338F2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21771" y="620712"/>
            <a:ext cx="5630093" cy="5616575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xmlns="" id="{288F8A53-369D-146D-C9D0-537DF15FE91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6000" y="3719195"/>
            <a:ext cx="5653087" cy="1050608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2060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9B14E11-73A1-CE13-197B-AA1C14EFDFF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36" y="89206"/>
            <a:ext cx="471597" cy="47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C651E82-78F3-B0D5-EE12-99F44A61177C}"/>
              </a:ext>
            </a:extLst>
          </p:cNvPr>
          <p:cNvSpPr txBox="1"/>
          <p:nvPr userDrawn="1"/>
        </p:nvSpPr>
        <p:spPr>
          <a:xfrm>
            <a:off x="9333033" y="108197"/>
            <a:ext cx="2543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lda Sans Semibold" panose="020B0602020204020303" pitchFamily="34" charset="0"/>
              </a:rPr>
              <a:t>ФГБОУ ВО СГМУ (</a:t>
            </a:r>
            <a:r>
              <a:rPr lang="ru-RU" sz="1200" dirty="0" err="1">
                <a:latin typeface="Tilda Sans Semibold" panose="020B0602020204020303" pitchFamily="34" charset="0"/>
              </a:rPr>
              <a:t>г.Архангельск</a:t>
            </a:r>
            <a:r>
              <a:rPr lang="ru-RU" sz="1200" dirty="0"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latin typeface="Tilda Sans Semibold" panose="020B0602020204020303" pitchFamily="34" charset="0"/>
              </a:rPr>
              <a:t>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20388983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 фоновым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54554F10-3F01-74BF-D963-57C645BC30D4}"/>
              </a:ext>
            </a:extLst>
          </p:cNvPr>
          <p:cNvSpPr/>
          <p:nvPr userDrawn="1"/>
        </p:nvSpPr>
        <p:spPr>
          <a:xfrm>
            <a:off x="0" y="0"/>
            <a:ext cx="3984171" cy="7837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13C73E9C-151B-E041-BBA7-C9753E088EC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1" y="0"/>
            <a:ext cx="12192000" cy="6858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F908D3-A730-30DF-3CB0-8CDF78C9D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774371"/>
            <a:ext cx="11306175" cy="1882277"/>
          </a:xfrm>
        </p:spPr>
        <p:txBody>
          <a:bodyPr>
            <a:normAutofit/>
          </a:bodyPr>
          <a:lstStyle>
            <a:lvl1pPr algn="ctr">
              <a:defRPr sz="8000">
                <a:solidFill>
                  <a:srgbClr val="002060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Текст 4">
            <a:extLst>
              <a:ext uri="{FF2B5EF4-FFF2-40B4-BE49-F238E27FC236}">
                <a16:creationId xmlns:a16="http://schemas.microsoft.com/office/drawing/2014/main" xmlns="" id="{688374A7-8C60-8288-8B96-1E0C5B43C1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703320"/>
            <a:ext cx="11306175" cy="105060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2060"/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9000071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A581FA-EA9D-4DD0-2720-BDE48DC6A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552382"/>
            <a:ext cx="11306175" cy="1290274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30B877C-8F6B-CB80-5B10-272FB8B27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876A58A-6056-4C77-0398-CCC95C35DC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3929743"/>
            <a:ext cx="11306175" cy="1374412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FA6775B1-47DE-54F0-CFB4-BB7B061DB8CB}"/>
              </a:ext>
            </a:extLst>
          </p:cNvPr>
          <p:cNvCxnSpPr/>
          <p:nvPr userDrawn="1"/>
        </p:nvCxnSpPr>
        <p:spPr>
          <a:xfrm>
            <a:off x="417512" y="2438974"/>
            <a:ext cx="11306175" cy="0"/>
          </a:xfrm>
          <a:prstGeom prst="line">
            <a:avLst/>
          </a:prstGeom>
          <a:ln w="28575">
            <a:gradFill flip="none" rotWithShape="1">
              <a:gsLst>
                <a:gs pos="0">
                  <a:srgbClr val="002060"/>
                </a:gs>
                <a:gs pos="87000">
                  <a:srgbClr val="002060">
                    <a:alpha val="28000"/>
                  </a:srgbClr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27278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2 строки_рисун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3C64A3B-2649-9007-BFA8-CD0F44B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572037D-8C89-0E5E-B6D5-0572594B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447166"/>
            <a:ext cx="6735127" cy="1745932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две строки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28177FA-5139-1DAA-C56F-B5A51D9D61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3306763"/>
            <a:ext cx="6735127" cy="1890712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4618B7D2-F3DC-519A-A630-A37FF4B9CF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438" y="0"/>
            <a:ext cx="4754562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84533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C1FC28-B058-4D27-8C04-83B919920FB1}" type="datetime1">
              <a:rPr lang="en-US" smtClean="0"/>
              <a:t>4/11/2025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6484224"/>
      </p:ext>
    </p:extLst>
  </p:cSld>
  <p:clrMapOvr>
    <a:masterClrMapping/>
  </p:clrMapOvr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 заголовок слева темная тема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22709A-F441-1AFB-8F80-4CA3FEE23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65626367-FC3A-BCFC-EA4C-9C465B0F03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A5782F2-C4FE-9F31-1D53-811FA24F48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Текст 6">
            <a:extLst>
              <a:ext uri="{FF2B5EF4-FFF2-40B4-BE49-F238E27FC236}">
                <a16:creationId xmlns:a16="http://schemas.microsoft.com/office/drawing/2014/main" xmlns="" id="{23D47958-51EA-046B-87C0-49CB19B1A3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1" y="3432493"/>
            <a:ext cx="11306175" cy="671513"/>
          </a:xfrm>
        </p:spPr>
        <p:txBody>
          <a:bodyPr lIns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  <a:latin typeface="Tilda Sans Semibold" panose="020B0602020204020303" pitchFamily="34" charset="0"/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89549255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по центру две строки темная тема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1077D5-ED85-0B7F-03ED-66988761A4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448243"/>
            <a:ext cx="11306175" cy="196151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dirty="0"/>
              <a:t>Образец заголовка </a:t>
            </a:r>
            <a:br>
              <a:rPr lang="ru-RU" dirty="0"/>
            </a:br>
            <a:r>
              <a:rPr lang="ru-RU" dirty="0"/>
              <a:t>две строки 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A0E6ED9-B5FB-CB46-8EF0-1BBB947273D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3FF90B7-85C7-D4BF-8C96-81E6927D85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067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горизонт.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254885"/>
            <a:ext cx="11306175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69690"/>
            <a:ext cx="12192000" cy="298831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7E29F16C-0502-A4E6-008F-9531CDF8A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913" y="1768475"/>
            <a:ext cx="11306175" cy="319088"/>
          </a:xfrm>
        </p:spPr>
        <p:txBody>
          <a:bodyPr lIns="0">
            <a:no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73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 наименованием и описас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093439-1039-881E-59BD-93066349D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40CFE8EC-B8E2-A673-DA48-4CC48047FE9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E4A4C523-1661-358F-189E-471CA6C2D5F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356630E-CD6E-BFB8-A367-BAB8C9A4C467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42914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8" name="Объект 5">
            <a:extLst>
              <a:ext uri="{FF2B5EF4-FFF2-40B4-BE49-F238E27FC236}">
                <a16:creationId xmlns:a16="http://schemas.microsoft.com/office/drawing/2014/main" xmlns="" id="{DF649312-8D1A-C3C5-B18C-47DC3A1D176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84738" y="3067050"/>
            <a:ext cx="5564348" cy="29511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 dirty="0"/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9A1DC2FC-7A8E-FE32-ECF7-4CC65E53BAB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1" name="Текст 9">
            <a:extLst>
              <a:ext uri="{FF2B5EF4-FFF2-40B4-BE49-F238E27FC236}">
                <a16:creationId xmlns:a16="http://schemas.microsoft.com/office/drawing/2014/main" xmlns="" id="{EE233C25-496D-31A6-A533-815A6DD716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38" y="1964860"/>
            <a:ext cx="5564187" cy="9678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ru-RU" dirty="0"/>
              <a:t>Описание объекта</a:t>
            </a:r>
          </a:p>
        </p:txBody>
      </p:sp>
      <p:sp>
        <p:nvSpPr>
          <p:cNvPr id="12" name="Текст 9">
            <a:extLst>
              <a:ext uri="{FF2B5EF4-FFF2-40B4-BE49-F238E27FC236}">
                <a16:creationId xmlns:a16="http://schemas.microsoft.com/office/drawing/2014/main" xmlns="" id="{E71CCE98-92FF-EA0E-0E4D-BF1568A564E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2913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  <p:sp>
        <p:nvSpPr>
          <p:cNvPr id="13" name="Текст 9">
            <a:extLst>
              <a:ext uri="{FF2B5EF4-FFF2-40B4-BE49-F238E27FC236}">
                <a16:creationId xmlns:a16="http://schemas.microsoft.com/office/drawing/2014/main" xmlns="" id="{435541B6-8857-6184-8B56-0177DFCFE6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84738" y="1346596"/>
            <a:ext cx="5564187" cy="4839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Tilda Sans Black" panose="020B0902020204020303" pitchFamily="34" charset="0"/>
              </a:defRPr>
            </a:lvl1pPr>
          </a:lstStyle>
          <a:p>
            <a:pPr lvl="0"/>
            <a:r>
              <a:rPr lang="ru-RU" dirty="0"/>
              <a:t>Наименование объекта</a:t>
            </a:r>
          </a:p>
        </p:txBody>
      </p:sp>
    </p:spTree>
    <p:extLst>
      <p:ext uri="{BB962C8B-B14F-4D97-AF65-F5344CB8AC3E}">
        <p14:creationId xmlns:p14="http://schemas.microsoft.com/office/powerpoint/2010/main" val="39138677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. слайд с рисунком вер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844041"/>
            <a:ext cx="6781391" cy="1584959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703320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bg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00188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рисунком наиско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xmlns="" id="{6C39805F-906A-FF90-5864-8797EEC1FD2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23760" y="0"/>
            <a:ext cx="6781391" cy="6858000"/>
          </a:xfrm>
          <a:custGeom>
            <a:avLst/>
            <a:gdLst>
              <a:gd name="connsiteX0" fmla="*/ 1009546 w 6781391"/>
              <a:gd name="connsiteY0" fmla="*/ 0 h 7696200"/>
              <a:gd name="connsiteX1" fmla="*/ 6781391 w 6781391"/>
              <a:gd name="connsiteY1" fmla="*/ 0 h 7696200"/>
              <a:gd name="connsiteX2" fmla="*/ 5771845 w 6781391"/>
              <a:gd name="connsiteY2" fmla="*/ 7696200 h 7696200"/>
              <a:gd name="connsiteX3" fmla="*/ 0 w 6781391"/>
              <a:gd name="connsiteY3" fmla="*/ 7696200 h 769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391" h="7696200">
                <a:moveTo>
                  <a:pt x="1009546" y="0"/>
                </a:moveTo>
                <a:lnTo>
                  <a:pt x="6781391" y="0"/>
                </a:lnTo>
                <a:lnTo>
                  <a:pt x="5771845" y="7696200"/>
                </a:lnTo>
                <a:lnTo>
                  <a:pt x="0" y="76962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844041"/>
            <a:ext cx="6781391" cy="1584959"/>
          </a:xfrm>
        </p:spPr>
        <p:txBody>
          <a:bodyPr anchor="t" anchorCtr="0">
            <a:noAutofit/>
          </a:bodyPr>
          <a:lstStyle>
            <a:lvl1pPr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703320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256924194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. слайд с 3 рисунками верт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7045A29-4595-2C55-9DDA-E740DA01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2223770"/>
            <a:ext cx="6781391" cy="1205230"/>
          </a:xfrm>
        </p:spPr>
        <p:txBody>
          <a:bodyPr anchor="t" anchorCtr="0">
            <a:noAutofit/>
          </a:bodyPr>
          <a:lstStyle>
            <a:lvl1pPr>
              <a:lnSpc>
                <a:spcPct val="80000"/>
              </a:lnSpc>
              <a:defRPr sz="44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6" name="Рисунок 5">
            <a:extLst>
              <a:ext uri="{FF2B5EF4-FFF2-40B4-BE49-F238E27FC236}">
                <a16:creationId xmlns:a16="http://schemas.microsoft.com/office/drawing/2014/main" xmlns="" id="{B3A3743E-F411-C252-B109-6EB4415F59C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59040" y="0"/>
            <a:ext cx="463296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7139BED-C7E7-41B1-B95A-DA22A2924C0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2913" y="3616234"/>
            <a:ext cx="6780847" cy="1050608"/>
          </a:xfrm>
        </p:spPr>
        <p:txBody>
          <a:bodyPr lIns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6BECF4ED-345A-D6A9-3EEE-D9670BDF6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6780847" cy="3349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bg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4" name="Рисунок 3">
            <a:extLst>
              <a:ext uri="{FF2B5EF4-FFF2-40B4-BE49-F238E27FC236}">
                <a16:creationId xmlns:a16="http://schemas.microsoft.com/office/drawing/2014/main" xmlns="" id="{7428A7EC-D852-7F32-6797-A3926822CC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59040" y="3535680"/>
            <a:ext cx="2255520" cy="332232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3">
            <a:extLst>
              <a:ext uri="{FF2B5EF4-FFF2-40B4-BE49-F238E27FC236}">
                <a16:creationId xmlns:a16="http://schemas.microsoft.com/office/drawing/2014/main" xmlns="" id="{438A707A-58F1-EE0B-DEE7-7EE300F580F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921875" y="3535680"/>
            <a:ext cx="2255520" cy="332232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21450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лайд раздела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A581FA-EA9D-4DD0-2720-BDE48DC6A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2552382"/>
            <a:ext cx="11306175" cy="1410018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30B877C-8F6B-CB80-5B10-272FB8B279E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0876A58A-6056-4C77-0398-CCC95C35DC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4060371"/>
            <a:ext cx="11306175" cy="1243784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xmlns="" id="{FA6775B1-47DE-54F0-CFB4-BB7B061DB8CB}"/>
              </a:ext>
            </a:extLst>
          </p:cNvPr>
          <p:cNvCxnSpPr/>
          <p:nvPr userDrawn="1"/>
        </p:nvCxnSpPr>
        <p:spPr>
          <a:xfrm>
            <a:off x="417512" y="2438974"/>
            <a:ext cx="113061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08752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дел 2 строки+рисунок темная те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9CFF722-69D0-73C7-5A78-31D636744A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2913" y="6233478"/>
            <a:ext cx="6735127" cy="38481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53C64A3B-2649-9007-BFA8-CD0F44B1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xmlns="" id="{3572037D-8C89-0E5E-B6D5-0572594B01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913" y="1447166"/>
            <a:ext cx="6735127" cy="1745932"/>
          </a:xfrm>
        </p:spPr>
        <p:txBody>
          <a:bodyPr anchor="t" anchorCtr="0">
            <a:normAutofit/>
          </a:bodyPr>
          <a:lstStyle>
            <a:lvl1pPr>
              <a:defRPr sz="4400"/>
            </a:lvl1pPr>
          </a:lstStyle>
          <a:p>
            <a:r>
              <a:rPr lang="ru-RU" dirty="0"/>
              <a:t>Наименование раздела две строки </a:t>
            </a: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528177FA-5139-1DAA-C56F-B5A51D9D61D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2913" y="3306763"/>
            <a:ext cx="6735127" cy="1890712"/>
          </a:xfrm>
        </p:spPr>
        <p:txBody>
          <a:bodyPr lIns="0"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ru-RU" dirty="0"/>
              <a:t>аннотация раздела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4618B7D2-F3DC-519A-A630-A37FF4B9CF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7438" y="0"/>
            <a:ext cx="4754562" cy="68580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5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image" Target="../media/image7.jp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91.xml"/><Relationship Id="rId10" Type="http://schemas.openxmlformats.org/officeDocument/2006/relationships/image" Target="../media/image7.jpg"/><Relationship Id="rId4" Type="http://schemas.openxmlformats.org/officeDocument/2006/relationships/slideLayout" Target="../slideLayouts/slideLayout90.xml"/><Relationship Id="rId9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914AC-EB8F-524D-41B0-28240D7D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620713"/>
            <a:ext cx="11315602" cy="548083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97E3C3-7F36-F801-18C4-895FE0F7FC65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36" y="89206"/>
            <a:ext cx="471597" cy="47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D12A86-9854-4D40-CC4B-7C66BFB0D6FC}"/>
              </a:ext>
            </a:extLst>
          </p:cNvPr>
          <p:cNvSpPr txBox="1"/>
          <p:nvPr userDrawn="1"/>
        </p:nvSpPr>
        <p:spPr>
          <a:xfrm>
            <a:off x="933303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latin typeface="Tilda Sans Semibold" panose="020B0602020204020303" pitchFamily="34" charset="0"/>
              </a:rPr>
              <a:t>Минздрава России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xmlns="" id="{ADF875F2-3786-E40B-2CB2-F04507C8A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9972"/>
            <a:ext cx="7296388" cy="365125"/>
          </a:xfrm>
          <a:prstGeom prst="rect">
            <a:avLst/>
          </a:prstGeom>
        </p:spPr>
        <p:txBody>
          <a:bodyPr lIns="0"/>
          <a:lstStyle>
            <a:lvl1pPr>
              <a:defRPr sz="1200">
                <a:latin typeface="Tilda Sans Light" panose="020B03020202040203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759909B7-4172-2B3A-7B28-EF9A2E2CB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5787" y="6239972"/>
            <a:ext cx="2273301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latin typeface="Tilda Sans Light" panose="020B0302020204020303" pitchFamily="34" charset="0"/>
              </a:defRPr>
            </a:lvl1pPr>
          </a:lstStyle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xmlns="" id="{4D1254C0-25E2-9508-B8C6-6E0DE50B1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1825625"/>
            <a:ext cx="11306175" cy="21062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91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27" r:id="rId2"/>
    <p:sldLayoutId id="2147483799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48" r:id="rId23"/>
    <p:sldLayoutId id="2147483749" r:id="rId24"/>
    <p:sldLayoutId id="2147483793" r:id="rId25"/>
    <p:sldLayoutId id="2147483750" r:id="rId26"/>
    <p:sldLayoutId id="2147483751" r:id="rId27"/>
    <p:sldLayoutId id="2147483752" r:id="rId28"/>
    <p:sldLayoutId id="2147483753" r:id="rId29"/>
    <p:sldLayoutId id="2147483754" r:id="rId30"/>
    <p:sldLayoutId id="2147483755" r:id="rId31"/>
    <p:sldLayoutId id="2147483756" r:id="rId32"/>
    <p:sldLayoutId id="2147483757" r:id="rId33"/>
    <p:sldLayoutId id="2147483758" r:id="rId34"/>
    <p:sldLayoutId id="2147483795" r:id="rId35"/>
    <p:sldLayoutId id="2147483797" r:id="rId36"/>
    <p:sldLayoutId id="2147483759" r:id="rId37"/>
    <p:sldLayoutId id="2147483760" r:id="rId38"/>
    <p:sldLayoutId id="2147483761" r:id="rId39"/>
    <p:sldLayoutId id="2147483762" r:id="rId40"/>
    <p:sldLayoutId id="2147483763" r:id="rId41"/>
    <p:sldLayoutId id="2147483800" r:id="rId42"/>
    <p:sldLayoutId id="2147483804" r:id="rId43"/>
    <p:sldLayoutId id="2147483805" r:id="rId4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02060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929" userDrawn="1">
          <p15:clr>
            <a:srgbClr val="F26B43"/>
          </p15:clr>
        </p15:guide>
        <p15:guide id="2" pos="279">
          <p15:clr>
            <a:srgbClr val="F26B43"/>
          </p15:clr>
        </p15:guide>
        <p15:guide id="3" orient="horz" pos="391" userDrawn="1">
          <p15:clr>
            <a:srgbClr val="F26B43"/>
          </p15:clr>
        </p15:guide>
        <p15:guide id="4" pos="740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F7914AC-EB8F-524D-41B0-28240D7D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486" y="560527"/>
            <a:ext cx="11315602" cy="608269"/>
          </a:xfrm>
          <a:prstGeom prst="rect">
            <a:avLst/>
          </a:prstGeom>
        </p:spPr>
        <p:txBody>
          <a:bodyPr vert="horz" lIns="0" tIns="0" rIns="91440" bIns="45720" rtlCol="0" anchor="t" anchorCtr="0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E97E3C3-7F36-F801-18C4-895FE0F7FC65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436" y="89206"/>
            <a:ext cx="471597" cy="4713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FD12A86-9854-4D40-CC4B-7C66BFB0D6FC}"/>
              </a:ext>
            </a:extLst>
          </p:cNvPr>
          <p:cNvSpPr txBox="1"/>
          <p:nvPr userDrawn="1"/>
        </p:nvSpPr>
        <p:spPr>
          <a:xfrm>
            <a:off x="933303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solidFill>
                  <a:schemeClr val="bg1"/>
                </a:solidFill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Минздрава России</a:t>
            </a:r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xmlns="" id="{ADF875F2-3786-E40B-2CB2-F04507C8A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9972"/>
            <a:ext cx="7296388" cy="365125"/>
          </a:xfrm>
          <a:prstGeom prst="rect">
            <a:avLst/>
          </a:prstGeom>
        </p:spPr>
        <p:txBody>
          <a:bodyPr lIns="0"/>
          <a:lstStyle>
            <a:lvl1pPr>
              <a:defRPr sz="1200">
                <a:solidFill>
                  <a:schemeClr val="bg1"/>
                </a:solidFill>
                <a:latin typeface="Tilda Sans Light" panose="020B0302020204020303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xmlns="" id="{759909B7-4172-2B3A-7B28-EF9A2E2CB6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75787" y="6239972"/>
            <a:ext cx="2273301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solidFill>
                  <a:schemeClr val="bg1"/>
                </a:solidFill>
                <a:latin typeface="Tilda Sans Light" panose="020B0302020204020303" pitchFamily="34" charset="0"/>
              </a:defRPr>
            </a:lvl1pPr>
          </a:lstStyle>
          <a:p>
            <a:fld id="{192AC049-6798-41A8-A0BD-CA68192034D3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9" name="Текст 2">
            <a:extLst>
              <a:ext uri="{FF2B5EF4-FFF2-40B4-BE49-F238E27FC236}">
                <a16:creationId xmlns:a16="http://schemas.microsoft.com/office/drawing/2014/main" xmlns="" id="{7A954E74-D523-3306-FCEA-5772BF86C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111984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71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  <p:sldLayoutId id="2147483779" r:id="rId17"/>
    <p:sldLayoutId id="2147483780" r:id="rId18"/>
    <p:sldLayoutId id="2147483781" r:id="rId19"/>
    <p:sldLayoutId id="2147483782" r:id="rId20"/>
    <p:sldLayoutId id="2147483783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6" r:id="rId3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929">
          <p15:clr>
            <a:srgbClr val="F26B43"/>
          </p15:clr>
        </p15:guide>
        <p15:guide id="2" pos="279">
          <p15:clr>
            <a:srgbClr val="F26B43"/>
          </p15:clr>
        </p15:guide>
        <p15:guide id="3" orient="horz" pos="391">
          <p15:clr>
            <a:srgbClr val="F26B43"/>
          </p15:clr>
        </p15:guide>
        <p15:guide id="4" pos="740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4D2D93-6114-470E-A3BE-7C86C75F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346325"/>
            <a:ext cx="11306175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ACA434-DFAC-AFF6-6A13-DDEC3E803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3753802"/>
            <a:ext cx="11306174" cy="197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8AAEE1-A2F2-B0ED-1ACC-80ABC654C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730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tx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C82B60-1F83-119E-3442-1DBD29009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5887" y="6253163"/>
            <a:ext cx="2743200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latin typeface="Tilda Sans Light" panose="020B0302020204020303" pitchFamily="34" charset="0"/>
              </a:defRPr>
            </a:lvl1pPr>
          </a:lstStyle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F6EBDD-669A-42B6-F1B2-0DB0C27DC8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6" y="89206"/>
            <a:ext cx="471597" cy="4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322E32-4EB4-5616-EB60-593259423D23}"/>
              </a:ext>
            </a:extLst>
          </p:cNvPr>
          <p:cNvSpPr txBox="1"/>
          <p:nvPr userDrawn="1"/>
        </p:nvSpPr>
        <p:spPr>
          <a:xfrm>
            <a:off x="91039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latin typeface="Tilda Sans Semibold" panose="020B0602020204020303" pitchFamily="34" charset="0"/>
              </a:rPr>
              <a:t>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21572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6" r:id="rId5"/>
    <p:sldLayoutId id="2147483715" r:id="rId6"/>
    <p:sldLayoutId id="2147483717" r:id="rId7"/>
    <p:sldLayoutId id="2147483718" r:id="rId8"/>
    <p:sldLayoutId id="2147483723" r:id="rId9"/>
    <p:sldLayoutId id="2147483725" r:id="rId10"/>
    <p:sldLayoutId id="2147483803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rgbClr val="002060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lda Sans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91" userDrawn="1">
          <p15:clr>
            <a:srgbClr val="F26B43"/>
          </p15:clr>
        </p15:guide>
        <p15:guide id="2" pos="279" userDrawn="1">
          <p15:clr>
            <a:srgbClr val="F26B43"/>
          </p15:clr>
        </p15:guide>
        <p15:guide id="3" pos="7401" userDrawn="1">
          <p15:clr>
            <a:srgbClr val="F26B43"/>
          </p15:clr>
        </p15:guide>
        <p15:guide id="4" orient="horz" pos="3929" userDrawn="1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4D2D93-6114-470E-A3BE-7C86C75FC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2346325"/>
            <a:ext cx="11306175" cy="1325563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8ACA434-DFAC-AFF6-6A13-DDEC3E803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2913" y="3753802"/>
            <a:ext cx="11306174" cy="19764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98AAEE1-A2F2-B0ED-1ACC-80ABC654C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42913" y="6233478"/>
            <a:ext cx="730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ru-RU" sz="1200" kern="1200" dirty="0">
                <a:solidFill>
                  <a:schemeClr val="bg1"/>
                </a:solidFill>
                <a:latin typeface="Tilda Sans Light" panose="020B0302020204020303" pitchFamily="34" charset="0"/>
                <a:ea typeface="+mn-ea"/>
                <a:cs typeface="+mn-cs"/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EC82B60-1F83-119E-3442-1DBD29009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05887" y="6253163"/>
            <a:ext cx="2743200" cy="365125"/>
          </a:xfrm>
          <a:prstGeom prst="rect">
            <a:avLst/>
          </a:prstGeom>
        </p:spPr>
        <p:txBody>
          <a:bodyPr lIns="0"/>
          <a:lstStyle>
            <a:lvl1pPr algn="r">
              <a:defRPr lang="ru-RU" sz="1200" smtClean="0">
                <a:solidFill>
                  <a:schemeClr val="bg1"/>
                </a:solidFill>
                <a:latin typeface="Tilda Sans Light" panose="020B0302020204020303" pitchFamily="34" charset="0"/>
              </a:defRPr>
            </a:lvl1pPr>
          </a:lstStyle>
          <a:p>
            <a:fld id="{533AB004-3A64-4209-82F3-5E03AE042946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AF6EBDD-669A-42B6-F1B2-0DB0C27DC877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96" y="89206"/>
            <a:ext cx="471597" cy="4713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E322E32-4EB4-5616-EB60-593259423D23}"/>
              </a:ext>
            </a:extLst>
          </p:cNvPr>
          <p:cNvSpPr txBox="1"/>
          <p:nvPr userDrawn="1"/>
        </p:nvSpPr>
        <p:spPr>
          <a:xfrm>
            <a:off x="910393" y="108197"/>
            <a:ext cx="2582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ФГБОУ ВО СГМУ (г</a:t>
            </a:r>
            <a:r>
              <a:rPr lang="ru-RU" sz="1200" dirty="0" smtClean="0">
                <a:solidFill>
                  <a:schemeClr val="bg1"/>
                </a:solidFill>
                <a:latin typeface="Tilda Sans Semibold" panose="020B0602020204020303" pitchFamily="34" charset="0"/>
              </a:rPr>
              <a:t>. Архангельск</a:t>
            </a:r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) </a:t>
            </a:r>
          </a:p>
          <a:p>
            <a:r>
              <a:rPr lang="ru-RU" sz="1200" dirty="0">
                <a:solidFill>
                  <a:schemeClr val="bg1"/>
                </a:solidFill>
                <a:latin typeface="Tilda Sans Semibold" panose="020B0602020204020303" pitchFamily="34" charset="0"/>
              </a:rPr>
              <a:t>Минздрава России</a:t>
            </a:r>
          </a:p>
        </p:txBody>
      </p:sp>
    </p:spTree>
    <p:extLst>
      <p:ext uri="{BB962C8B-B14F-4D97-AF65-F5344CB8AC3E}">
        <p14:creationId xmlns:p14="http://schemas.microsoft.com/office/powerpoint/2010/main" val="3189665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9" r:id="rId3"/>
    <p:sldLayoutId id="2147483720" r:id="rId4"/>
    <p:sldLayoutId id="2147483721" r:id="rId5"/>
    <p:sldLayoutId id="2147483722" r:id="rId6"/>
    <p:sldLayoutId id="2147483724" r:id="rId7"/>
    <p:sldLayoutId id="2147483726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bg1"/>
          </a:solidFill>
          <a:latin typeface="Tilda Sans Black" panose="020B09020202040203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ilda Sans" panose="020B05020202040203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391">
          <p15:clr>
            <a:srgbClr val="F26B43"/>
          </p15:clr>
        </p15:guide>
        <p15:guide id="2" pos="279">
          <p15:clr>
            <a:srgbClr val="F26B43"/>
          </p15:clr>
        </p15:guide>
        <p15:guide id="3" pos="7401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pos="3840" userDrawn="1">
          <p15:clr>
            <a:srgbClr val="F26B43"/>
          </p15:clr>
        </p15:guide>
        <p15:guide id="6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8.xml"/><Relationship Id="rId3" Type="http://schemas.openxmlformats.org/officeDocument/2006/relationships/chart" Target="../charts/chart3.xml"/><Relationship Id="rId7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Relationship Id="rId6" Type="http://schemas.openxmlformats.org/officeDocument/2006/relationships/chart" Target="../charts/char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314BF42-E93B-BC91-C777-0688A9BD95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9" r="17069"/>
          <a:stretch>
            <a:fillRect/>
          </a:stretch>
        </p:blipFill>
        <p:spPr/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C69B0F55-3394-256D-4FB9-3C5D1457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3" y="1677799"/>
            <a:ext cx="6781391" cy="1751202"/>
          </a:xfrm>
        </p:spPr>
        <p:txBody>
          <a:bodyPr/>
          <a:lstStyle/>
          <a:p>
            <a:pPr algn="ctr"/>
            <a:r>
              <a:rPr lang="ru-RU" sz="2400" b="1" dirty="0" smtClean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/>
            </a:r>
            <a:br>
              <a:rPr lang="ru-RU" sz="2400" b="1" dirty="0" smtClean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sz="2400" b="1" dirty="0" smtClean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О</a:t>
            </a:r>
            <a:r>
              <a:rPr lang="ru-RU" sz="2000" b="1" dirty="0" smtClean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ТЧЕТ </a:t>
            </a:r>
            <a:r>
              <a:rPr lang="ru-RU" sz="2000" b="1" dirty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/>
            </a:r>
            <a:br>
              <a:rPr lang="ru-RU" sz="2000" b="1" dirty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sz="2000" b="1" dirty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проректора по  развитию регионального здравоохранения и дополнительному профессиональному образованию</a:t>
            </a:r>
            <a:r>
              <a:rPr lang="en-US" sz="2000" b="1" dirty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/>
            </a:r>
            <a:br>
              <a:rPr lang="en-US" sz="2000" b="1" dirty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</a:br>
            <a:r>
              <a:rPr lang="ru-RU" sz="2000" b="1" dirty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 </a:t>
            </a:r>
            <a:r>
              <a:rPr lang="ru-RU" sz="2000" b="1" dirty="0" smtClean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за 2024 </a:t>
            </a:r>
            <a:r>
              <a:rPr lang="ru-RU" sz="2000" b="1" dirty="0">
                <a:ln w="1905"/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itchFamily="18" charset="0"/>
              </a:rPr>
              <a:t>год </a:t>
            </a:r>
            <a:endParaRPr lang="ru-RU" sz="2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79FCD02-7AE0-1599-C5D7-941E67CC1D5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2245" y="5195052"/>
            <a:ext cx="6780847" cy="1050608"/>
          </a:xfrm>
        </p:spPr>
        <p:txBody>
          <a:bodyPr>
            <a:normAutofit lnSpcReduction="10000"/>
          </a:bodyPr>
          <a:lstStyle/>
          <a:p>
            <a:pPr marL="34290">
              <a:spcBef>
                <a:spcPts val="100"/>
              </a:spcBef>
            </a:pPr>
            <a:r>
              <a:rPr lang="ru-RU" sz="1600" b="1" spc="50" dirty="0">
                <a:solidFill>
                  <a:schemeClr val="tx1"/>
                </a:solidFill>
                <a:latin typeface="Verdana"/>
                <a:cs typeface="Verdana"/>
              </a:rPr>
              <a:t>Докладчик:</a:t>
            </a:r>
            <a:r>
              <a:rPr lang="ru-RU" sz="1600" b="1" spc="105" dirty="0">
                <a:solidFill>
                  <a:schemeClr val="tx1"/>
                </a:solidFill>
                <a:latin typeface="Verdana"/>
                <a:cs typeface="Verdana"/>
              </a:rPr>
              <a:t> Дьячкова М.Г.</a:t>
            </a:r>
            <a:r>
              <a:rPr lang="ru-RU" sz="1600" dirty="0">
                <a:solidFill>
                  <a:schemeClr val="tx1"/>
                </a:solidFill>
              </a:rPr>
              <a:t>.</a:t>
            </a:r>
          </a:p>
          <a:p>
            <a:pPr marL="34290">
              <a:lnSpc>
                <a:spcPct val="100000"/>
              </a:lnSpc>
              <a:spcBef>
                <a:spcPts val="100"/>
              </a:spcBef>
            </a:pPr>
            <a:r>
              <a:rPr lang="ru-RU" sz="1600" b="1" spc="45" dirty="0" err="1" smtClean="0">
                <a:solidFill>
                  <a:schemeClr val="tx1"/>
                </a:solidFill>
                <a:latin typeface="Verdana"/>
                <a:cs typeface="Verdana"/>
              </a:rPr>
              <a:t>и.о</a:t>
            </a:r>
            <a:r>
              <a:rPr lang="ru-RU" sz="1600" b="1" spc="45" dirty="0" smtClean="0">
                <a:solidFill>
                  <a:schemeClr val="tx1"/>
                </a:solidFill>
                <a:latin typeface="Verdana"/>
                <a:cs typeface="Verdana"/>
              </a:rPr>
              <a:t>.</a:t>
            </a:r>
            <a:r>
              <a:rPr lang="en-US" sz="1600" b="1" spc="45" dirty="0" smtClean="0">
                <a:solidFill>
                  <a:schemeClr val="tx1"/>
                </a:solidFill>
                <a:latin typeface="Verdana"/>
                <a:cs typeface="Verdana"/>
              </a:rPr>
              <a:t> </a:t>
            </a:r>
            <a:r>
              <a:rPr lang="ru-RU" sz="1600" b="1" spc="45" dirty="0" smtClean="0">
                <a:solidFill>
                  <a:schemeClr val="tx1"/>
                </a:solidFill>
                <a:latin typeface="Verdana"/>
                <a:cs typeface="Verdana"/>
              </a:rPr>
              <a:t>проректора, </a:t>
            </a:r>
            <a:r>
              <a:rPr lang="ru-RU" sz="1600" b="1" spc="45" dirty="0">
                <a:solidFill>
                  <a:schemeClr val="tx1"/>
                </a:solidFill>
                <a:latin typeface="Verdana"/>
                <a:cs typeface="Verdana"/>
              </a:rPr>
              <a:t>к.м.н., </a:t>
            </a:r>
            <a:r>
              <a:rPr lang="ru-RU" sz="1600" b="1" spc="45" dirty="0" smtClean="0">
                <a:solidFill>
                  <a:schemeClr val="tx1"/>
                </a:solidFill>
                <a:latin typeface="Verdana"/>
                <a:cs typeface="Verdana"/>
              </a:rPr>
              <a:t>доцент</a:t>
            </a:r>
          </a:p>
          <a:p>
            <a:pPr marL="34290">
              <a:lnSpc>
                <a:spcPct val="100000"/>
              </a:lnSpc>
              <a:spcBef>
                <a:spcPts val="100"/>
              </a:spcBef>
            </a:pPr>
            <a:endParaRPr lang="ru-RU" sz="1600" b="1" spc="50" dirty="0" smtClean="0">
              <a:solidFill>
                <a:schemeClr val="tx1"/>
              </a:solidFill>
              <a:latin typeface="Verdana"/>
              <a:cs typeface="Verdana"/>
            </a:endParaRPr>
          </a:p>
          <a:p>
            <a:pPr marL="34290">
              <a:lnSpc>
                <a:spcPct val="100000"/>
              </a:lnSpc>
              <a:spcBef>
                <a:spcPts val="100"/>
              </a:spcBef>
            </a:pPr>
            <a:r>
              <a:rPr lang="en-US" sz="1600" b="1" spc="50" dirty="0" smtClean="0">
                <a:solidFill>
                  <a:schemeClr val="tx1"/>
                </a:solidFill>
                <a:latin typeface="Verdana"/>
                <a:cs typeface="Verdana"/>
              </a:rPr>
              <a:t>23</a:t>
            </a:r>
            <a:r>
              <a:rPr lang="ru-RU" sz="1600" b="1" spc="50" dirty="0" smtClean="0">
                <a:solidFill>
                  <a:schemeClr val="tx1"/>
                </a:solidFill>
                <a:latin typeface="Verdana"/>
                <a:cs typeface="Verdana"/>
              </a:rPr>
              <a:t> апреля 2025 </a:t>
            </a:r>
            <a:r>
              <a:rPr lang="ru-RU" sz="1600" b="1" spc="50" dirty="0">
                <a:solidFill>
                  <a:schemeClr val="tx1"/>
                </a:solidFill>
                <a:latin typeface="Verdana"/>
                <a:cs typeface="Verdana"/>
              </a:rPr>
              <a:t>год</a:t>
            </a:r>
            <a:endParaRPr lang="ru-RU" sz="1600" dirty="0">
              <a:solidFill>
                <a:schemeClr val="tx1"/>
              </a:solidFill>
              <a:latin typeface="Verdana"/>
              <a:cs typeface="Verdana"/>
            </a:endParaRPr>
          </a:p>
          <a:p>
            <a:pPr marL="34290">
              <a:lnSpc>
                <a:spcPct val="100000"/>
              </a:lnSpc>
              <a:spcBef>
                <a:spcPts val="100"/>
              </a:spcBef>
            </a:pPr>
            <a:endParaRPr lang="ru-RU" sz="1600" b="1" spc="45" dirty="0">
              <a:solidFill>
                <a:schemeClr val="tx1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991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72ACAD-3C70-B4F8-75AB-67ACB1F38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Медицинская деятельность</a:t>
            </a: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57CD687-CED0-2987-E476-A53B21E40C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34523" y="5548517"/>
            <a:ext cx="3634137" cy="516723"/>
          </a:xfrm>
        </p:spPr>
        <p:txBody>
          <a:bodyPr/>
          <a:lstStyle/>
          <a:p>
            <a:pPr>
              <a:defRPr/>
            </a:pPr>
            <a:r>
              <a:rPr lang="ru-RU" sz="1400" dirty="0" smtClean="0">
                <a:latin typeface="Verdana" pitchFamily="34" charset="0"/>
                <a:ea typeface="Verdana" pitchFamily="34" charset="0"/>
              </a:rPr>
              <a:t>Докторов 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медицинских наук- 41</a:t>
            </a:r>
          </a:p>
          <a:p>
            <a:pPr>
              <a:defRPr/>
            </a:pPr>
            <a:r>
              <a:rPr lang="ru-RU" sz="1400" dirty="0">
                <a:latin typeface="Verdana" pitchFamily="34" charset="0"/>
                <a:ea typeface="Verdana" pitchFamily="34" charset="0"/>
              </a:rPr>
              <a:t>Кандидатов медицинских наук 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- 121 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  <a:p>
            <a:pPr algn="r"/>
            <a:endParaRPr lang="ru-RU" dirty="0">
              <a:latin typeface="Tilda Sans" panose="020B0502020204020303" pitchFamily="34" charset="0"/>
            </a:endParaRPr>
          </a:p>
          <a:p>
            <a:r>
              <a:rPr lang="ru-RU" dirty="0" err="1" smtClean="0"/>
              <a:t>ия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05BBC29-C791-2DA1-116C-11CFB0DC2B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560010" y="6136148"/>
            <a:ext cx="2273301" cy="365125"/>
          </a:xfrm>
        </p:spPr>
        <p:txBody>
          <a:bodyPr/>
          <a:lstStyle/>
          <a:p>
            <a:fld id="{192AC049-6798-41A8-A0BD-CA68192034D3}" type="slidenum">
              <a:rPr lang="ru-RU" smtClean="0"/>
              <a:pPr/>
              <a:t>10</a:t>
            </a:fld>
            <a:endParaRPr lang="ru-RU" dirty="0"/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xmlns="" id="{D91956F7-13F2-E1BD-6088-F12163F2FAE4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2422622762"/>
              </p:ext>
            </p:extLst>
          </p:nvPr>
        </p:nvGraphicFramePr>
        <p:xfrm>
          <a:off x="442913" y="1342238"/>
          <a:ext cx="5653086" cy="3914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015">
                  <a:extLst>
                    <a:ext uri="{9D8B030D-6E8A-4147-A177-3AD203B41FA5}">
                      <a16:colId xmlns:a16="http://schemas.microsoft.com/office/drawing/2014/main" xmlns="" val="2661453501"/>
                    </a:ext>
                  </a:extLst>
                </a:gridCol>
                <a:gridCol w="1149292">
                  <a:extLst>
                    <a:ext uri="{9D8B030D-6E8A-4147-A177-3AD203B41FA5}">
                      <a16:colId xmlns:a16="http://schemas.microsoft.com/office/drawing/2014/main" xmlns="" val="2195452121"/>
                    </a:ext>
                  </a:extLst>
                </a:gridCol>
                <a:gridCol w="1691779">
                  <a:extLst>
                    <a:ext uri="{9D8B030D-6E8A-4147-A177-3AD203B41FA5}">
                      <a16:colId xmlns:a16="http://schemas.microsoft.com/office/drawing/2014/main" xmlns="" val="4081877375"/>
                    </a:ext>
                  </a:extLst>
                </a:gridCol>
              </a:tblGrid>
              <a:tr h="405803"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04040"/>
                          </a:solidFill>
                          <a:latin typeface="Tilda Sans Black" panose="020B0902020204020303" pitchFamily="34" charset="0"/>
                        </a:rPr>
                        <a:t>Параметр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штатных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Внешних</a:t>
                      </a:r>
                    </a:p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совместителей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30835931"/>
                  </a:ext>
                </a:extLst>
              </a:tr>
              <a:tr h="4875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itchFamily="34" charset="0"/>
                          <a:ea typeface="Verdana" pitchFamily="34" charset="0"/>
                        </a:rPr>
                        <a:t>Отличников здравоохранения</a:t>
                      </a:r>
                      <a:endParaRPr lang="ru-RU" sz="1400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16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13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660243427"/>
                  </a:ext>
                </a:extLst>
              </a:tr>
              <a:tr h="48756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Главных специалистов Министерства здравоохранения Архангельской области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12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14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21289218"/>
                  </a:ext>
                </a:extLst>
              </a:tr>
              <a:tr h="4875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itchFamily="34" charset="0"/>
                          <a:ea typeface="Verdana" pitchFamily="34" charset="0"/>
                        </a:rPr>
                        <a:t>Чл.-корр. РАМН</a:t>
                      </a:r>
                      <a:endParaRPr lang="ru-RU" sz="1400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2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0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98686407"/>
                  </a:ext>
                </a:extLst>
              </a:tr>
              <a:tr h="4875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itchFamily="34" charset="0"/>
                          <a:ea typeface="Verdana" pitchFamily="34" charset="0"/>
                        </a:rPr>
                        <a:t>Заслуженных врачей РФ</a:t>
                      </a:r>
                      <a:endParaRPr lang="ru-RU" sz="1400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30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15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89804704"/>
                  </a:ext>
                </a:extLst>
              </a:tr>
              <a:tr h="48756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itchFamily="34" charset="0"/>
                          <a:ea typeface="Verdana" pitchFamily="34" charset="0"/>
                        </a:rPr>
                        <a:t>Врачей высшей категории</a:t>
                      </a:r>
                      <a:endParaRPr lang="ru-RU" sz="1400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67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42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088580041"/>
                  </a:ext>
                </a:extLst>
              </a:tr>
              <a:tr h="634470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Verdana" pitchFamily="34" charset="0"/>
                          <a:ea typeface="Verdana" pitchFamily="34" charset="0"/>
                        </a:rPr>
                        <a:t>Врачей 1-ой категории…</a:t>
                      </a:r>
                      <a:endParaRPr lang="ru-RU" sz="1400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19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Verdana" pitchFamily="34" charset="0"/>
                          <a:ea typeface="Verdana" pitchFamily="34" charset="0"/>
                        </a:rPr>
                        <a:t>9</a:t>
                      </a:r>
                      <a:endParaRPr lang="ru-RU" b="1" dirty="0">
                        <a:latin typeface="Verdana" pitchFamily="34" charset="0"/>
                        <a:ea typeface="Verdana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5423326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316908" y="3902280"/>
            <a:ext cx="2518095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17 преподавателей клинических кафедр работают в КДП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316909" y="1308682"/>
            <a:ext cx="2518095" cy="1887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27 медицинских организации города являются клиническими базами университета</a:t>
            </a:r>
            <a:endParaRPr lang="ru-RU" b="1" dirty="0"/>
          </a:p>
        </p:txBody>
      </p:sp>
      <p:sp>
        <p:nvSpPr>
          <p:cNvPr id="14" name="Рисунок 13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15" name="Прямоугольник 14"/>
          <p:cNvSpPr/>
          <p:nvPr/>
        </p:nvSpPr>
        <p:spPr>
          <a:xfrm>
            <a:off x="9185945" y="1308683"/>
            <a:ext cx="2642532" cy="18875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latin typeface="Verdana" pitchFamily="34" charset="0"/>
                <a:ea typeface="Verdana" pitchFamily="34" charset="0"/>
              </a:rPr>
              <a:t>203 </a:t>
            </a:r>
            <a:r>
              <a:rPr lang="ru-RU" sz="1200" b="1" dirty="0">
                <a:latin typeface="Verdana" pitchFamily="34" charset="0"/>
                <a:ea typeface="Verdana" pitchFamily="34" charset="0"/>
              </a:rPr>
              <a:t>мероприятия</a:t>
            </a:r>
          </a:p>
          <a:p>
            <a:pPr algn="ctr"/>
            <a:r>
              <a:rPr lang="ru-RU" sz="1200" b="1" dirty="0" smtClean="0">
                <a:latin typeface="Verdana" pitchFamily="34" charset="0"/>
                <a:ea typeface="Verdana" pitchFamily="34" charset="0"/>
              </a:rPr>
              <a:t>по </a:t>
            </a:r>
            <a:r>
              <a:rPr lang="ru-RU" sz="1200" b="1" dirty="0">
                <a:latin typeface="Verdana" pitchFamily="34" charset="0"/>
                <a:ea typeface="Verdana" pitchFamily="34" charset="0"/>
              </a:rPr>
              <a:t>пропаганде медицинских и научных </a:t>
            </a:r>
            <a:r>
              <a:rPr lang="ru-RU" sz="1200" b="1" dirty="0" smtClean="0">
                <a:latin typeface="Verdana" pitchFamily="34" charset="0"/>
                <a:ea typeface="Verdana" pitchFamily="34" charset="0"/>
              </a:rPr>
              <a:t>знаний (лекции для населения, выступления в СМИ и т.д.) с участием ППС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 </a:t>
            </a:r>
            <a:endParaRPr lang="ru-RU" sz="1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9" name="Рисунок 18"/>
          <p:cNvSpPr>
            <a:spLocks noGrp="1"/>
          </p:cNvSpPr>
          <p:nvPr>
            <p:ph type="pic" sz="quarter" idx="16"/>
          </p:nvPr>
        </p:nvSpPr>
        <p:spPr/>
      </p:sp>
      <p:sp>
        <p:nvSpPr>
          <p:cNvPr id="21" name="Прямоугольник 20"/>
          <p:cNvSpPr/>
          <p:nvPr/>
        </p:nvSpPr>
        <p:spPr>
          <a:xfrm>
            <a:off x="9185945" y="3902280"/>
            <a:ext cx="2642532" cy="182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5 </a:t>
            </a:r>
            <a:r>
              <a:rPr lang="ru-RU" dirty="0" smtClean="0">
                <a:solidFill>
                  <a:prstClr val="black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врачи-стажеры </a:t>
            </a:r>
            <a:r>
              <a:rPr lang="ru-RU" sz="14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постоянно работают </a:t>
            </a:r>
            <a:r>
              <a:rPr lang="ru-RU" sz="14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</a:rPr>
              <a:t>в КДП СГМУ</a:t>
            </a:r>
            <a:endParaRPr lang="ru-RU" sz="1400" b="1" dirty="0">
              <a:solidFill>
                <a:schemeClr val="bg1"/>
              </a:solidFill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0158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4B5D7F-C5C8-36CF-CE2D-65B2CE283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Перспективы </a:t>
            </a:r>
            <a:r>
              <a:rPr lang="ru-RU" b="1" dirty="0" smtClean="0"/>
              <a:t>развития консультативно-диагностической поликлиники 2025- 2030</a:t>
            </a: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A60D32-5783-E777-55E6-2A625E4C3C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11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A6D56644-79B2-5A19-4CE9-7A6B03908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863" y="2083862"/>
            <a:ext cx="2644236" cy="1782763"/>
          </a:xfrm>
        </p:spPr>
        <p:txBody>
          <a:bodyPr/>
          <a:lstStyle/>
          <a:p>
            <a:pPr lvl="0"/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Получение лицензии по профилю сердечно-сосудистая хирургия; диетология</a:t>
            </a:r>
          </a:p>
          <a:p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6DCA02F-9C6C-A07B-BEEA-3FF6CFD422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60441" y="2421612"/>
            <a:ext cx="2772727" cy="1206259"/>
          </a:xfrm>
        </p:spPr>
        <p:txBody>
          <a:bodyPr/>
          <a:lstStyle/>
          <a:p>
            <a:r>
              <a:rPr lang="ru-RU" dirty="0" smtClean="0">
                <a:latin typeface="Verdana" pitchFamily="34" charset="0"/>
                <a:ea typeface="Verdana" pitchFamily="34" charset="0"/>
              </a:rPr>
              <a:t>Увеличение количества ППС, работающих на консультативных приемах поликлиники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DDB4B78F-6476-17D0-F8A1-BDB83477AF4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14888" y="2111927"/>
            <a:ext cx="2772727" cy="1765985"/>
          </a:xfrm>
        </p:spPr>
        <p:txBody>
          <a:bodyPr/>
          <a:lstStyle/>
          <a:p>
            <a:pPr lvl="0"/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lvl="0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Прикрепление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</a:rPr>
              <a:t>к поликлинике студентов, проживающих в общежитиях СГМУ;</a:t>
            </a:r>
          </a:p>
          <a:p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90B4146D-C0CA-91B2-2D3D-2C33661C8A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89134" y="4362275"/>
            <a:ext cx="2772727" cy="1863063"/>
          </a:xfrm>
        </p:spPr>
        <p:txBody>
          <a:bodyPr/>
          <a:lstStyle/>
          <a:p>
            <a:r>
              <a:rPr lang="ru-RU" dirty="0" smtClean="0">
                <a:latin typeface="Verdana" pitchFamily="34" charset="0"/>
                <a:ea typeface="Verdana" pitchFamily="34" charset="0"/>
              </a:rPr>
              <a:t>Переход на 100% электронный документооборот, встраивание в региональную шину цифровых технологий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3" name="AutoShape 2" descr="C:\Users\djachkovamg\Downloads\%D0%9A%D0%94%D0%9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r="7949"/>
          <a:stretch>
            <a:fillRect/>
          </a:stretch>
        </p:blipFill>
        <p:spPr bwMode="auto">
          <a:xfrm>
            <a:off x="8373554" y="2234177"/>
            <a:ext cx="3818446" cy="3405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6C15F9-E85D-415A-BFAF-A0F416455486}"/>
              </a:ext>
            </a:extLst>
          </p:cNvPr>
          <p:cNvSpPr/>
          <p:nvPr/>
        </p:nvSpPr>
        <p:spPr>
          <a:xfrm>
            <a:off x="528446" y="1873173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01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4D26C7-8C58-45CF-9E2E-7BB03180E4BB}"/>
              </a:ext>
            </a:extLst>
          </p:cNvPr>
          <p:cNvSpPr/>
          <p:nvPr/>
        </p:nvSpPr>
        <p:spPr>
          <a:xfrm>
            <a:off x="3456204" y="1873172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0</a:t>
            </a:r>
            <a:r>
              <a:rPr lang="en-US" sz="2000" b="1" dirty="0">
                <a:latin typeface="Arial Narrow" panose="020B0606020202030204" pitchFamily="34" charset="0"/>
              </a:rPr>
              <a:t>2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6C15F9-E85D-415A-BFAF-A0F416455486}"/>
              </a:ext>
            </a:extLst>
          </p:cNvPr>
          <p:cNvSpPr/>
          <p:nvPr/>
        </p:nvSpPr>
        <p:spPr>
          <a:xfrm>
            <a:off x="5855455" y="1867946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03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4D26C7-8C58-45CF-9E2E-7BB03180E4BB}"/>
              </a:ext>
            </a:extLst>
          </p:cNvPr>
          <p:cNvSpPr/>
          <p:nvPr/>
        </p:nvSpPr>
        <p:spPr>
          <a:xfrm>
            <a:off x="528445" y="3654136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04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90B4146D-C0CA-91B2-2D3D-2C33661C8AC9}"/>
              </a:ext>
            </a:extLst>
          </p:cNvPr>
          <p:cNvSpPr txBox="1">
            <a:spLocks/>
          </p:cNvSpPr>
          <p:nvPr/>
        </p:nvSpPr>
        <p:spPr>
          <a:xfrm>
            <a:off x="3082728" y="4303687"/>
            <a:ext cx="2479174" cy="186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Verdana" pitchFamily="34" charset="0"/>
                <a:ea typeface="Verdana" pitchFamily="34" charset="0"/>
              </a:rPr>
              <a:t>Улучшение материально-технической базы КДП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2" name="Текст 8">
            <a:extLst>
              <a:ext uri="{FF2B5EF4-FFF2-40B4-BE49-F238E27FC236}">
                <a16:creationId xmlns:a16="http://schemas.microsoft.com/office/drawing/2014/main" xmlns="" id="{90B4146D-C0CA-91B2-2D3D-2C33661C8AC9}"/>
              </a:ext>
            </a:extLst>
          </p:cNvPr>
          <p:cNvSpPr txBox="1">
            <a:spLocks/>
          </p:cNvSpPr>
          <p:nvPr/>
        </p:nvSpPr>
        <p:spPr>
          <a:xfrm>
            <a:off x="5855455" y="4303687"/>
            <a:ext cx="2479174" cy="186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 smtClean="0">
                <a:latin typeface="Verdana" pitchFamily="34" charset="0"/>
                <a:ea typeface="Verdana" pitchFamily="34" charset="0"/>
              </a:rPr>
              <a:t>Начало работы кабинета психологического консультирования для студентов и граждан г. Архангельска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4D26C7-8C58-45CF-9E2E-7BB03180E4BB}"/>
              </a:ext>
            </a:extLst>
          </p:cNvPr>
          <p:cNvSpPr/>
          <p:nvPr/>
        </p:nvSpPr>
        <p:spPr>
          <a:xfrm>
            <a:off x="3411462" y="3654135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05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4D26C7-8C58-45CF-9E2E-7BB03180E4BB}"/>
              </a:ext>
            </a:extLst>
          </p:cNvPr>
          <p:cNvSpPr/>
          <p:nvPr/>
        </p:nvSpPr>
        <p:spPr>
          <a:xfrm>
            <a:off x="5863903" y="3654134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06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089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2F6054-0317-53E8-FAE1-E14367C09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Verdana" pitchFamily="34" charset="0"/>
                <a:ea typeface="Verdana" pitchFamily="34" charset="0"/>
              </a:rPr>
              <a:t>Раздел </a:t>
            </a:r>
            <a:r>
              <a:rPr lang="ru-RU" sz="3600" b="1" dirty="0" smtClean="0">
                <a:latin typeface="Verdana" pitchFamily="34" charset="0"/>
                <a:ea typeface="Verdana" pitchFamily="34" charset="0"/>
              </a:rPr>
              <a:t>3. </a:t>
            </a:r>
            <a:r>
              <a:rPr lang="ru-RU" sz="3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Руководство проектным </a:t>
            </a:r>
            <a:r>
              <a:rPr lang="ru-RU" sz="36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офисом </a:t>
            </a:r>
            <a:r>
              <a:rPr lang="ru-RU" sz="3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программы  Вуз </a:t>
            </a:r>
            <a:r>
              <a:rPr lang="ru-RU" sz="3600" b="1" dirty="0" smtClean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–Регион.</a:t>
            </a:r>
            <a:r>
              <a:rPr lang="ru-RU" sz="3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Руководство программой  развития университета</a:t>
            </a:r>
            <a:r>
              <a:rPr lang="ru-R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6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600" b="1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B699CD-4E01-3443-1D79-508807A46F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141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ject 2"/>
          <p:cNvPicPr/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tretch>
            <a:fillRect/>
          </a:stretch>
        </p:blipFill>
        <p:spPr>
          <a:xfrm>
            <a:off x="0" y="3068960"/>
            <a:ext cx="11582400" cy="3138675"/>
          </a:xfrm>
          <a:prstGeom prst="rect">
            <a:avLst/>
          </a:prstGeom>
        </p:spPr>
      </p:pic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C00791D7-B03A-46DA-B2EE-9066152C8193}"/>
              </a:ext>
            </a:extLst>
          </p:cNvPr>
          <p:cNvSpPr/>
          <p:nvPr/>
        </p:nvSpPr>
        <p:spPr>
          <a:xfrm>
            <a:off x="103819" y="2008711"/>
            <a:ext cx="12088181" cy="47456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algn="ctr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4" tIns="60943" rIns="121884" bIns="60943" rtlCol="0" anchor="ctr"/>
          <a:lstStyle/>
          <a:p>
            <a:pPr algn="ctr"/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BA21A61-757F-42E7-A9EE-A0F3C366A291}"/>
              </a:ext>
            </a:extLst>
          </p:cNvPr>
          <p:cNvSpPr txBox="1"/>
          <p:nvPr/>
        </p:nvSpPr>
        <p:spPr>
          <a:xfrm>
            <a:off x="241044" y="82833"/>
            <a:ext cx="8609342" cy="430853"/>
          </a:xfrm>
          <a:prstGeom prst="rect">
            <a:avLst/>
          </a:prstGeom>
          <a:noFill/>
        </p:spPr>
        <p:txBody>
          <a:bodyPr wrap="square" lIns="121884" tIns="60943" rIns="121884" bIns="60943" rtlCol="0">
            <a:spAutoFit/>
          </a:bodyPr>
          <a:lstStyle/>
          <a:p>
            <a:pPr defTabSz="1218835">
              <a:defRPr/>
            </a:pPr>
            <a:r>
              <a:rPr lang="ru-RU" sz="2000" b="1" dirty="0" smtClean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Участие в развитии регионального здравоохранения</a:t>
            </a:r>
            <a:endParaRPr lang="ru-RU" sz="2000" b="1" dirty="0">
              <a:solidFill>
                <a:srgbClr val="041A72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xmlns="" id="{05CC8F41-BD32-4073-B214-BE5BD7EA17FF}"/>
              </a:ext>
            </a:extLst>
          </p:cNvPr>
          <p:cNvCxnSpPr>
            <a:cxnSpLocks/>
          </p:cNvCxnSpPr>
          <p:nvPr/>
        </p:nvCxnSpPr>
        <p:spPr>
          <a:xfrm>
            <a:off x="1" y="620689"/>
            <a:ext cx="5588000" cy="8959"/>
          </a:xfrm>
          <a:prstGeom prst="line">
            <a:avLst/>
          </a:prstGeom>
          <a:ln w="12700">
            <a:solidFill>
              <a:srgbClr val="041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949568" y="3542836"/>
            <a:ext cx="5916476" cy="492408"/>
          </a:xfrm>
          <a:prstGeom prst="rect">
            <a:avLst/>
          </a:prstGeom>
          <a:noFill/>
          <a:ln>
            <a:noFill/>
          </a:ln>
        </p:spPr>
        <p:txBody>
          <a:bodyPr wrap="square" lIns="121884" tIns="60943" rIns="121884" bIns="60943" rtlCol="0">
            <a:spAutoFit/>
          </a:bodyPr>
          <a:lstStyle/>
          <a:p>
            <a:pPr lvl="0">
              <a:defRPr/>
            </a:pPr>
            <a:r>
              <a:rPr lang="ru-RU" sz="1200" b="1" dirty="0">
                <a:solidFill>
                  <a:srgbClr val="041A72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itchFamily="34" charset="0"/>
              </a:rPr>
              <a:t>Совершенствование совместной работы с практическим здравоохранением через проектный офис СГМУ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35567" y="717536"/>
            <a:ext cx="4733533" cy="677074"/>
          </a:xfrm>
          <a:prstGeom prst="rect">
            <a:avLst/>
          </a:prstGeom>
          <a:noFill/>
          <a:ln>
            <a:noFill/>
          </a:ln>
        </p:spPr>
        <p:txBody>
          <a:bodyPr wrap="square" lIns="121884" tIns="60943" rIns="121884" bIns="60943" rtlCol="0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Информация о количестве </a:t>
            </a:r>
            <a:r>
              <a:rPr lang="ru-RU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слушателей </a:t>
            </a:r>
            <a:r>
              <a:rPr lang="ru-RU" sz="1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по ДПП </a:t>
            </a:r>
            <a:r>
              <a:rPr lang="ru-RU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под заказ здравоохранения регионов </a:t>
            </a:r>
            <a:r>
              <a:rPr lang="ru-RU" sz="1200" b="1" dirty="0" err="1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пристутсвтия</a:t>
            </a:r>
            <a:r>
              <a:rPr lang="ru-RU" sz="12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 в </a:t>
            </a:r>
            <a:r>
              <a:rPr lang="ru-RU" sz="12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рамках проекта вуз-регион:</a:t>
            </a:r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05CC8F41-BD32-4073-B214-BE5BD7EA17FF}"/>
              </a:ext>
            </a:extLst>
          </p:cNvPr>
          <p:cNvCxnSpPr>
            <a:cxnSpLocks/>
          </p:cNvCxnSpPr>
          <p:nvPr/>
        </p:nvCxnSpPr>
        <p:spPr>
          <a:xfrm flipH="1">
            <a:off x="4929746" y="729856"/>
            <a:ext cx="6988" cy="2699144"/>
          </a:xfrm>
          <a:prstGeom prst="line">
            <a:avLst/>
          </a:prstGeom>
          <a:ln w="12700">
            <a:solidFill>
              <a:srgbClr val="041A72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34770" y="729856"/>
            <a:ext cx="7057703" cy="83098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r>
              <a:rPr lang="ru-RU" sz="1200" b="1" dirty="0" smtClean="0">
                <a:solidFill>
                  <a:schemeClr val="accent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</a:rPr>
              <a:t>В рамках исполнения поручения Минздрава России о развитии регионального здравоохранения в 2018 г. на базе СГМУ создан Проектный офис Вуз –региона. 2024 год начата работа по проекту Вуз –колледж-регион</a:t>
            </a:r>
            <a:endParaRPr lang="ru-RU" sz="1200" b="1" dirty="0">
              <a:solidFill>
                <a:schemeClr val="accent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B7496D9-E6C2-4700-BDE9-092BC69B5AFB}"/>
              </a:ext>
            </a:extLst>
          </p:cNvPr>
          <p:cNvSpPr txBox="1"/>
          <p:nvPr/>
        </p:nvSpPr>
        <p:spPr>
          <a:xfrm>
            <a:off x="151545" y="1680939"/>
            <a:ext cx="3617795" cy="32777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spc="-169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Проектный офис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9B7496D9-E6C2-4700-BDE9-092BC69B5AFB}"/>
              </a:ext>
            </a:extLst>
          </p:cNvPr>
          <p:cNvSpPr txBox="1"/>
          <p:nvPr/>
        </p:nvSpPr>
        <p:spPr>
          <a:xfrm>
            <a:off x="134770" y="3731573"/>
            <a:ext cx="3617795" cy="327772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85000"/>
              </a:lnSpc>
            </a:pPr>
            <a:r>
              <a:rPr lang="ru-RU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Arial" panose="020B0604020202020204" pitchFamily="34" charset="0"/>
              </a:rPr>
              <a:t>Результаты 2024</a:t>
            </a:r>
            <a:endParaRPr lang="ru-RU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6" r="2285" b="2390"/>
          <a:stretch/>
        </p:blipFill>
        <p:spPr>
          <a:xfrm>
            <a:off x="3696447" y="1647389"/>
            <a:ext cx="3392139" cy="176416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51545" y="1950641"/>
            <a:ext cx="4572878" cy="172353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85722" indent="-285722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endParaRPr lang="ru-RU" sz="2300" baseline="30000" dirty="0" smtClean="0">
              <a:solidFill>
                <a:srgbClr val="000000"/>
              </a:solidFill>
              <a:latin typeface="Arial Narrow" pitchFamily="34" charset="0"/>
            </a:endParaRPr>
          </a:p>
          <a:p>
            <a:pPr marL="285722" indent="-285722" algn="just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Оказание </a:t>
            </a:r>
            <a:r>
              <a:rPr lang="ru-RU" sz="16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помощи практическому здравоохранению через создание экосистемы образовательной среды, </a:t>
            </a:r>
          </a:p>
          <a:p>
            <a:pPr marL="285722" indent="-285722" algn="just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Оказание </a:t>
            </a:r>
            <a:r>
              <a:rPr lang="ru-RU" sz="16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научно-методической и экспертно-консультативной помощи при анализе показателей </a:t>
            </a:r>
            <a:r>
              <a:rPr lang="ru-RU" sz="160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общественного здоровья</a:t>
            </a:r>
            <a:r>
              <a:rPr lang="ru-RU" sz="16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 </a:t>
            </a:r>
            <a:r>
              <a:rPr lang="ru-RU" sz="160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деятельности </a:t>
            </a:r>
            <a:r>
              <a:rPr lang="ru-RU" sz="16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системы здравоохранения</a:t>
            </a:r>
          </a:p>
          <a:p>
            <a:pPr marL="285722" indent="-285722" algn="just">
              <a:buClr>
                <a:srgbClr val="C00000"/>
              </a:buClr>
              <a:buSzPct val="150000"/>
              <a:buFont typeface="Wingdings" panose="05000000000000000000" pitchFamily="2" charset="2"/>
              <a:buChar char="§"/>
            </a:pPr>
            <a:r>
              <a:rPr lang="ru-RU" sz="160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Разработка </a:t>
            </a:r>
            <a:r>
              <a:rPr lang="ru-RU" sz="1600" baseline="30000" dirty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новых технологий работы </a:t>
            </a:r>
            <a:r>
              <a:rPr lang="ru-RU" sz="1600" baseline="30000" dirty="0" smtClean="0">
                <a:solidFill>
                  <a:srgbClr val="000000"/>
                </a:solidFill>
                <a:latin typeface="Verdana" pitchFamily="34" charset="0"/>
                <a:ea typeface="Verdana" pitchFamily="34" charset="0"/>
              </a:rPr>
              <a:t>  с кадрами</a:t>
            </a:r>
          </a:p>
          <a:p>
            <a:pPr marL="285722" indent="-285722" algn="just">
              <a:buClr>
                <a:srgbClr val="C00000"/>
              </a:buClr>
              <a:buSzPct val="150000"/>
            </a:pPr>
            <a:endParaRPr lang="ru-RU" sz="1600" baseline="30000" dirty="0">
              <a:solidFill>
                <a:srgbClr val="000000"/>
              </a:solidFill>
              <a:latin typeface="Verdana" pitchFamily="34" charset="0"/>
              <a:ea typeface="Verdana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803725"/>
              </p:ext>
            </p:extLst>
          </p:nvPr>
        </p:nvGraphicFramePr>
        <p:xfrm>
          <a:off x="7192473" y="1615124"/>
          <a:ext cx="4613521" cy="18138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516425"/>
                <a:gridCol w="1171019"/>
                <a:gridCol w="1196235"/>
                <a:gridCol w="729842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Регион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Количество </a:t>
                      </a:r>
                      <a:r>
                        <a:rPr lang="ru-RU" sz="1000" b="1" dirty="0" smtClean="0">
                          <a:effectLst/>
                          <a:latin typeface="Verdana" pitchFamily="34" charset="0"/>
                          <a:ea typeface="Verdana" pitchFamily="34" charset="0"/>
                        </a:rPr>
                        <a:t>по ПП</a:t>
                      </a: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, чел.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Количество </a:t>
                      </a:r>
                      <a:r>
                        <a:rPr lang="ru-RU" sz="1000" b="1" dirty="0" smtClean="0">
                          <a:effectLst/>
                          <a:latin typeface="Verdana" pitchFamily="34" charset="0"/>
                          <a:ea typeface="Verdana" pitchFamily="34" charset="0"/>
                        </a:rPr>
                        <a:t>ПК</a:t>
                      </a: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, чел.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Verdana" pitchFamily="34" charset="0"/>
                          <a:ea typeface="Verdana" pitchFamily="34" charset="0"/>
                        </a:rPr>
                        <a:t>Итого, чел.</a:t>
                      </a:r>
                    </a:p>
                  </a:txBody>
                  <a:tcPr marL="52841" marR="52841" marT="0" marB="0"/>
                </a:tc>
              </a:tr>
              <a:tr h="346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Архангельская область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161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1356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1517</a:t>
                      </a:r>
                    </a:p>
                  </a:txBody>
                  <a:tcPr marL="52841" marR="52841" marT="0" marB="0"/>
                </a:tc>
              </a:tr>
              <a:tr h="3049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Республика Коми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37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592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629</a:t>
                      </a:r>
                    </a:p>
                  </a:txBody>
                  <a:tcPr marL="52841" marR="52841" marT="0" marB="0"/>
                </a:tc>
              </a:tr>
              <a:tr h="3466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Verdana" pitchFamily="34" charset="0"/>
                          <a:ea typeface="Verdana" pitchFamily="34" charset="0"/>
                        </a:rPr>
                        <a:t>Мурманская область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5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49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54</a:t>
                      </a:r>
                    </a:p>
                  </a:txBody>
                  <a:tcPr marL="52841" marR="52841" marT="0" marB="0"/>
                </a:tc>
              </a:tr>
              <a:tr h="4573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>
                          <a:effectLst/>
                          <a:latin typeface="Verdana" pitchFamily="34" charset="0"/>
                          <a:ea typeface="Verdana" pitchFamily="34" charset="0"/>
                        </a:rPr>
                        <a:t>Ненецкий автономный округ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1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6</a:t>
                      </a:r>
                    </a:p>
                  </a:txBody>
                  <a:tcPr marL="52841" marR="5284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effectLst/>
                          <a:latin typeface="Verdana" pitchFamily="34" charset="0"/>
                          <a:ea typeface="Verdana" pitchFamily="34" charset="0"/>
                        </a:rPr>
                        <a:t>7</a:t>
                      </a:r>
                    </a:p>
                  </a:txBody>
                  <a:tcPr marL="52841" marR="52841" marT="0" marB="0"/>
                </a:tc>
              </a:tr>
            </a:tbl>
          </a:graphicData>
        </a:graphic>
      </p:graphicFrame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0C6C15F9-E85D-415A-BFAF-A0F416455486}"/>
              </a:ext>
            </a:extLst>
          </p:cNvPr>
          <p:cNvSpPr/>
          <p:nvPr/>
        </p:nvSpPr>
        <p:spPr>
          <a:xfrm>
            <a:off x="241044" y="4457595"/>
            <a:ext cx="432000" cy="432000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01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grpSp>
        <p:nvGrpSpPr>
          <p:cNvPr id="32" name="object 9"/>
          <p:cNvGrpSpPr/>
          <p:nvPr/>
        </p:nvGrpSpPr>
        <p:grpSpPr>
          <a:xfrm>
            <a:off x="853298" y="4362751"/>
            <a:ext cx="4465322" cy="1021895"/>
            <a:chOff x="572223" y="2579446"/>
            <a:chExt cx="3154680" cy="1184275"/>
          </a:xfrm>
        </p:grpSpPr>
        <p:sp>
          <p:nvSpPr>
            <p:cNvPr id="33" name="object 10"/>
            <p:cNvSpPr/>
            <p:nvPr/>
          </p:nvSpPr>
          <p:spPr>
            <a:xfrm>
              <a:off x="572223" y="2579446"/>
              <a:ext cx="3154680" cy="1184275"/>
            </a:xfrm>
            <a:custGeom>
              <a:avLst/>
              <a:gdLst/>
              <a:ahLst/>
              <a:cxnLst/>
              <a:rect l="l" t="t" r="r" b="b"/>
              <a:pathLst>
                <a:path w="3154679" h="1184275">
                  <a:moveTo>
                    <a:pt x="3154679" y="0"/>
                  </a:moveTo>
                  <a:lnTo>
                    <a:pt x="0" y="0"/>
                  </a:lnTo>
                  <a:lnTo>
                    <a:pt x="0" y="1184148"/>
                  </a:lnTo>
                  <a:lnTo>
                    <a:pt x="3154679" y="1184148"/>
                  </a:lnTo>
                  <a:lnTo>
                    <a:pt x="3154679" y="0"/>
                  </a:lnTo>
                  <a:close/>
                </a:path>
              </a:pathLst>
            </a:custGeom>
            <a:solidFill>
              <a:srgbClr val="231F20">
                <a:alpha val="29998"/>
              </a:srgbClr>
            </a:solidFill>
            <a:ln>
              <a:solidFill>
                <a:srgbClr val="E349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11"/>
            <p:cNvSpPr/>
            <p:nvPr/>
          </p:nvSpPr>
          <p:spPr>
            <a:xfrm>
              <a:off x="611999" y="2601212"/>
              <a:ext cx="3078480" cy="1104900"/>
            </a:xfrm>
            <a:custGeom>
              <a:avLst/>
              <a:gdLst/>
              <a:ahLst/>
              <a:cxnLst/>
              <a:rect l="l" t="t" r="r" b="b"/>
              <a:pathLst>
                <a:path w="3078479" h="1104900">
                  <a:moveTo>
                    <a:pt x="2969996" y="0"/>
                  </a:moveTo>
                  <a:lnTo>
                    <a:pt x="108000" y="0"/>
                  </a:lnTo>
                  <a:lnTo>
                    <a:pt x="45562" y="1687"/>
                  </a:lnTo>
                  <a:lnTo>
                    <a:pt x="13500" y="13500"/>
                  </a:lnTo>
                  <a:lnTo>
                    <a:pt x="1687" y="45562"/>
                  </a:lnTo>
                  <a:lnTo>
                    <a:pt x="0" y="108000"/>
                  </a:lnTo>
                  <a:lnTo>
                    <a:pt x="0" y="996302"/>
                  </a:lnTo>
                  <a:lnTo>
                    <a:pt x="1687" y="1058740"/>
                  </a:lnTo>
                  <a:lnTo>
                    <a:pt x="13500" y="1090803"/>
                  </a:lnTo>
                  <a:lnTo>
                    <a:pt x="45562" y="1102615"/>
                  </a:lnTo>
                  <a:lnTo>
                    <a:pt x="108000" y="1104303"/>
                  </a:lnTo>
                  <a:lnTo>
                    <a:pt x="2969996" y="1104303"/>
                  </a:lnTo>
                  <a:lnTo>
                    <a:pt x="3032434" y="1102615"/>
                  </a:lnTo>
                  <a:lnTo>
                    <a:pt x="3064497" y="1090803"/>
                  </a:lnTo>
                  <a:lnTo>
                    <a:pt x="3076309" y="1058740"/>
                  </a:lnTo>
                  <a:lnTo>
                    <a:pt x="3077997" y="996302"/>
                  </a:lnTo>
                  <a:lnTo>
                    <a:pt x="3077997" y="108000"/>
                  </a:lnTo>
                  <a:lnTo>
                    <a:pt x="3076309" y="45562"/>
                  </a:lnTo>
                  <a:lnTo>
                    <a:pt x="3064497" y="13500"/>
                  </a:lnTo>
                  <a:lnTo>
                    <a:pt x="3032434" y="1687"/>
                  </a:lnTo>
                  <a:lnTo>
                    <a:pt x="2969996" y="0"/>
                  </a:lnTo>
                  <a:close/>
                </a:path>
              </a:pathLst>
            </a:custGeom>
            <a:solidFill>
              <a:srgbClr val="F5F6F6"/>
            </a:solidFill>
            <a:ln>
              <a:solidFill>
                <a:srgbClr val="E349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2"/>
            <p:cNvSpPr/>
            <p:nvPr/>
          </p:nvSpPr>
          <p:spPr>
            <a:xfrm>
              <a:off x="719999" y="2704722"/>
              <a:ext cx="180340" cy="896619"/>
            </a:xfrm>
            <a:custGeom>
              <a:avLst/>
              <a:gdLst/>
              <a:ahLst/>
              <a:cxnLst/>
              <a:rect l="l" t="t" r="r" b="b"/>
              <a:pathLst>
                <a:path w="180340" h="896620">
                  <a:moveTo>
                    <a:pt x="179997" y="0"/>
                  </a:moveTo>
                  <a:lnTo>
                    <a:pt x="76200" y="0"/>
                  </a:lnTo>
                  <a:lnTo>
                    <a:pt x="32146" y="1190"/>
                  </a:lnTo>
                  <a:lnTo>
                    <a:pt x="9525" y="9525"/>
                  </a:lnTo>
                  <a:lnTo>
                    <a:pt x="1190" y="32146"/>
                  </a:lnTo>
                  <a:lnTo>
                    <a:pt x="0" y="76200"/>
                  </a:lnTo>
                  <a:lnTo>
                    <a:pt x="0" y="820407"/>
                  </a:lnTo>
                  <a:lnTo>
                    <a:pt x="1190" y="864460"/>
                  </a:lnTo>
                  <a:lnTo>
                    <a:pt x="9525" y="887082"/>
                  </a:lnTo>
                  <a:lnTo>
                    <a:pt x="32146" y="895416"/>
                  </a:lnTo>
                  <a:lnTo>
                    <a:pt x="76200" y="896607"/>
                  </a:lnTo>
                  <a:lnTo>
                    <a:pt x="179997" y="896607"/>
                  </a:lnTo>
                  <a:lnTo>
                    <a:pt x="179997" y="0"/>
                  </a:lnTo>
                  <a:close/>
                </a:path>
              </a:pathLst>
            </a:custGeom>
            <a:solidFill>
              <a:srgbClr val="E34945"/>
            </a:solidFill>
            <a:ln>
              <a:solidFill>
                <a:srgbClr val="E3494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352107" y="4499402"/>
            <a:ext cx="359161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>
              <a:lnSpc>
                <a:spcPts val="1400"/>
              </a:lnSpc>
              <a:spcBef>
                <a:spcPts val="380"/>
              </a:spcBef>
            </a:pPr>
            <a:r>
              <a:rPr lang="ru-RU" sz="1200" b="1" spc="-55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Центр</a:t>
            </a:r>
            <a:r>
              <a:rPr lang="ru-RU" sz="1200" b="1" spc="-11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200" b="1" spc="-8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аналитическо-  </a:t>
            </a:r>
            <a:r>
              <a:rPr lang="ru-RU" sz="1200" b="1" spc="-95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методического</a:t>
            </a:r>
            <a:r>
              <a:rPr lang="ru-RU" sz="1200" b="1" spc="-11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200" b="1" spc="-8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обеспечения  </a:t>
            </a:r>
            <a:r>
              <a:rPr lang="ru-RU" sz="1200" b="1" spc="-9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развития</a:t>
            </a:r>
            <a:r>
              <a:rPr lang="ru-RU" sz="1200" b="1" spc="-11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р</a:t>
            </a:r>
            <a:r>
              <a:rPr lang="ru-RU" sz="1200" b="1" spc="-75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егионального  </a:t>
            </a:r>
            <a:r>
              <a:rPr lang="ru-RU" sz="1200" b="1" spc="-8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здравоохранения</a:t>
            </a:r>
            <a:r>
              <a:rPr lang="ru-RU" sz="1200" b="1" spc="-11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ru-RU" sz="1200" b="1" spc="-70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Проектного  </a:t>
            </a:r>
            <a:r>
              <a:rPr lang="ru-RU" sz="1200" b="1" spc="-95" dirty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офиса</a:t>
            </a:r>
            <a:endParaRPr lang="ru-RU" sz="1200" dirty="0">
              <a:solidFill>
                <a:srgbClr val="041A72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6" name="object 7"/>
          <p:cNvSpPr txBox="1"/>
          <p:nvPr/>
        </p:nvSpPr>
        <p:spPr>
          <a:xfrm>
            <a:off x="6096000" y="4059345"/>
            <a:ext cx="5304638" cy="657937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R="5080" algn="just"/>
            <a:r>
              <a:rPr lang="ru-RU" sz="105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Оценка динамики кадровой обеспеченности медицинских организаций врачебным и средним медицинским персоналом – подготовка аналитических справок</a:t>
            </a:r>
          </a:p>
          <a:p>
            <a:pPr marL="12700" marR="5080" indent="251460" algn="just">
              <a:lnSpc>
                <a:spcPct val="104200"/>
              </a:lnSpc>
              <a:spcBef>
                <a:spcPts val="40"/>
              </a:spcBef>
            </a:pPr>
            <a:endParaRPr sz="1050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7" name="object 7"/>
          <p:cNvSpPr txBox="1"/>
          <p:nvPr/>
        </p:nvSpPr>
        <p:spPr>
          <a:xfrm>
            <a:off x="6096000" y="4558392"/>
            <a:ext cx="5304638" cy="489878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R="5080" algn="just"/>
            <a:r>
              <a:rPr lang="ru-RU" sz="105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Работа с НМИЦ. участие в научно-практическом он-</a:t>
            </a:r>
            <a:r>
              <a:rPr lang="ru-RU" sz="1050" dirty="0" err="1" smtClean="0">
                <a:latin typeface="Verdana" pitchFamily="34" charset="0"/>
                <a:ea typeface="Verdana" pitchFamily="34" charset="0"/>
                <a:cs typeface="Arial" pitchFamily="34" charset="0"/>
              </a:rPr>
              <a:t>лайн</a:t>
            </a:r>
            <a:r>
              <a:rPr lang="ru-RU" sz="105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 мероприятии «Образовательная среда терапевтов – от истоков к современности».</a:t>
            </a:r>
          </a:p>
          <a:p>
            <a:pPr marR="5080" algn="just"/>
            <a:r>
              <a:rPr lang="ru-RU" sz="105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Получен статус сотрудничающего центра с ЦНИОЗ Минздрава РФ</a:t>
            </a:r>
            <a:endParaRPr sz="1050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8" name="object 7"/>
          <p:cNvSpPr txBox="1"/>
          <p:nvPr/>
        </p:nvSpPr>
        <p:spPr>
          <a:xfrm>
            <a:off x="6096000" y="5097372"/>
            <a:ext cx="5304638" cy="651460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R="5080" algn="just"/>
            <a:r>
              <a:rPr lang="ru-RU" sz="105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Проведена:</a:t>
            </a:r>
          </a:p>
          <a:p>
            <a:pPr marR="5080" algn="just"/>
            <a:r>
              <a:rPr lang="ru-RU" sz="105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 оценка эффективности схем маршрутизации с ОНМК и ОКС (заказ АО)</a:t>
            </a:r>
          </a:p>
          <a:p>
            <a:pPr marR="5080" algn="just"/>
            <a:r>
              <a:rPr lang="ru-RU" sz="1050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Оценка репродуктивных установок населения и репродуктивного поведения в регионах арктической зоны</a:t>
            </a:r>
            <a:endParaRPr sz="1050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39" name="Полилиния: фигура 82">
            <a:extLst>
              <a:ext uri="{FF2B5EF4-FFF2-40B4-BE49-F238E27FC236}">
                <a16:creationId xmlns:a16="http://schemas.microsoft.com/office/drawing/2014/main" xmlns="" id="{62A88557-3CF9-4D34-A5F3-7896EC659754}"/>
              </a:ext>
            </a:extLst>
          </p:cNvPr>
          <p:cNvSpPr/>
          <p:nvPr/>
        </p:nvSpPr>
        <p:spPr>
          <a:xfrm>
            <a:off x="5678647" y="4193256"/>
            <a:ext cx="225105" cy="212088"/>
          </a:xfrm>
          <a:custGeom>
            <a:avLst/>
            <a:gdLst>
              <a:gd name="connsiteX0" fmla="*/ 0 w 952500"/>
              <a:gd name="connsiteY0" fmla="*/ 952500 h 952500"/>
              <a:gd name="connsiteX1" fmla="*/ 952500 w 952500"/>
              <a:gd name="connsiteY1" fmla="*/ 952500 h 952500"/>
              <a:gd name="connsiteX2" fmla="*/ 952500 w 952500"/>
              <a:gd name="connsiteY2" fmla="*/ 0 h 952500"/>
              <a:gd name="connsiteX3" fmla="*/ 0 w 952500"/>
              <a:gd name="connsiteY3" fmla="*/ 0 h 952500"/>
              <a:gd name="connsiteX4" fmla="*/ 329375 w 952500"/>
              <a:gd name="connsiteY4" fmla="*/ 293656 h 952500"/>
              <a:gd name="connsiteX5" fmla="*/ 385000 w 952500"/>
              <a:gd name="connsiteY5" fmla="*/ 238125 h 952500"/>
              <a:gd name="connsiteX6" fmla="*/ 623126 w 952500"/>
              <a:gd name="connsiteY6" fmla="*/ 476250 h 952500"/>
              <a:gd name="connsiteX7" fmla="*/ 385000 w 952500"/>
              <a:gd name="connsiteY7" fmla="*/ 714375 h 952500"/>
              <a:gd name="connsiteX8" fmla="*/ 329375 w 952500"/>
              <a:gd name="connsiteY8" fmla="*/ 658844 h 952500"/>
              <a:gd name="connsiteX9" fmla="*/ 511969 w 952500"/>
              <a:gd name="connsiteY9" fmla="*/ 47625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0" h="952500">
                <a:moveTo>
                  <a:pt x="0" y="952500"/>
                </a:moveTo>
                <a:lnTo>
                  <a:pt x="952500" y="952500"/>
                </a:lnTo>
                <a:lnTo>
                  <a:pt x="952500" y="0"/>
                </a:lnTo>
                <a:lnTo>
                  <a:pt x="0" y="0"/>
                </a:lnTo>
                <a:close/>
                <a:moveTo>
                  <a:pt x="329375" y="293656"/>
                </a:moveTo>
                <a:lnTo>
                  <a:pt x="385000" y="238125"/>
                </a:lnTo>
                <a:lnTo>
                  <a:pt x="623126" y="476250"/>
                </a:lnTo>
                <a:lnTo>
                  <a:pt x="385000" y="714375"/>
                </a:lnTo>
                <a:lnTo>
                  <a:pt x="329375" y="658844"/>
                </a:lnTo>
                <a:lnTo>
                  <a:pt x="511969" y="47625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Полилиния: фигура 82">
            <a:extLst>
              <a:ext uri="{FF2B5EF4-FFF2-40B4-BE49-F238E27FC236}">
                <a16:creationId xmlns:a16="http://schemas.microsoft.com/office/drawing/2014/main" xmlns="" id="{62A88557-3CF9-4D34-A5F3-7896EC659754}"/>
              </a:ext>
            </a:extLst>
          </p:cNvPr>
          <p:cNvSpPr/>
          <p:nvPr/>
        </p:nvSpPr>
        <p:spPr>
          <a:xfrm>
            <a:off x="5678646" y="4631346"/>
            <a:ext cx="225105" cy="212088"/>
          </a:xfrm>
          <a:custGeom>
            <a:avLst/>
            <a:gdLst>
              <a:gd name="connsiteX0" fmla="*/ 0 w 952500"/>
              <a:gd name="connsiteY0" fmla="*/ 952500 h 952500"/>
              <a:gd name="connsiteX1" fmla="*/ 952500 w 952500"/>
              <a:gd name="connsiteY1" fmla="*/ 952500 h 952500"/>
              <a:gd name="connsiteX2" fmla="*/ 952500 w 952500"/>
              <a:gd name="connsiteY2" fmla="*/ 0 h 952500"/>
              <a:gd name="connsiteX3" fmla="*/ 0 w 952500"/>
              <a:gd name="connsiteY3" fmla="*/ 0 h 952500"/>
              <a:gd name="connsiteX4" fmla="*/ 329375 w 952500"/>
              <a:gd name="connsiteY4" fmla="*/ 293656 h 952500"/>
              <a:gd name="connsiteX5" fmla="*/ 385000 w 952500"/>
              <a:gd name="connsiteY5" fmla="*/ 238125 h 952500"/>
              <a:gd name="connsiteX6" fmla="*/ 623126 w 952500"/>
              <a:gd name="connsiteY6" fmla="*/ 476250 h 952500"/>
              <a:gd name="connsiteX7" fmla="*/ 385000 w 952500"/>
              <a:gd name="connsiteY7" fmla="*/ 714375 h 952500"/>
              <a:gd name="connsiteX8" fmla="*/ 329375 w 952500"/>
              <a:gd name="connsiteY8" fmla="*/ 658844 h 952500"/>
              <a:gd name="connsiteX9" fmla="*/ 511969 w 952500"/>
              <a:gd name="connsiteY9" fmla="*/ 47625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0" h="952500">
                <a:moveTo>
                  <a:pt x="0" y="952500"/>
                </a:moveTo>
                <a:lnTo>
                  <a:pt x="952500" y="952500"/>
                </a:lnTo>
                <a:lnTo>
                  <a:pt x="952500" y="0"/>
                </a:lnTo>
                <a:lnTo>
                  <a:pt x="0" y="0"/>
                </a:lnTo>
                <a:close/>
                <a:moveTo>
                  <a:pt x="329375" y="293656"/>
                </a:moveTo>
                <a:lnTo>
                  <a:pt x="385000" y="238125"/>
                </a:lnTo>
                <a:lnTo>
                  <a:pt x="623126" y="476250"/>
                </a:lnTo>
                <a:lnTo>
                  <a:pt x="385000" y="714375"/>
                </a:lnTo>
                <a:lnTo>
                  <a:pt x="329375" y="658844"/>
                </a:lnTo>
                <a:lnTo>
                  <a:pt x="511969" y="47625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Полилиния: фигура 82">
            <a:extLst>
              <a:ext uri="{FF2B5EF4-FFF2-40B4-BE49-F238E27FC236}">
                <a16:creationId xmlns:a16="http://schemas.microsoft.com/office/drawing/2014/main" xmlns="" id="{62A88557-3CF9-4D34-A5F3-7896EC659754}"/>
              </a:ext>
            </a:extLst>
          </p:cNvPr>
          <p:cNvSpPr/>
          <p:nvPr/>
        </p:nvSpPr>
        <p:spPr>
          <a:xfrm>
            <a:off x="5678645" y="5057050"/>
            <a:ext cx="225105" cy="212088"/>
          </a:xfrm>
          <a:custGeom>
            <a:avLst/>
            <a:gdLst>
              <a:gd name="connsiteX0" fmla="*/ 0 w 952500"/>
              <a:gd name="connsiteY0" fmla="*/ 952500 h 952500"/>
              <a:gd name="connsiteX1" fmla="*/ 952500 w 952500"/>
              <a:gd name="connsiteY1" fmla="*/ 952500 h 952500"/>
              <a:gd name="connsiteX2" fmla="*/ 952500 w 952500"/>
              <a:gd name="connsiteY2" fmla="*/ 0 h 952500"/>
              <a:gd name="connsiteX3" fmla="*/ 0 w 952500"/>
              <a:gd name="connsiteY3" fmla="*/ 0 h 952500"/>
              <a:gd name="connsiteX4" fmla="*/ 329375 w 952500"/>
              <a:gd name="connsiteY4" fmla="*/ 293656 h 952500"/>
              <a:gd name="connsiteX5" fmla="*/ 385000 w 952500"/>
              <a:gd name="connsiteY5" fmla="*/ 238125 h 952500"/>
              <a:gd name="connsiteX6" fmla="*/ 623126 w 952500"/>
              <a:gd name="connsiteY6" fmla="*/ 476250 h 952500"/>
              <a:gd name="connsiteX7" fmla="*/ 385000 w 952500"/>
              <a:gd name="connsiteY7" fmla="*/ 714375 h 952500"/>
              <a:gd name="connsiteX8" fmla="*/ 329375 w 952500"/>
              <a:gd name="connsiteY8" fmla="*/ 658844 h 952500"/>
              <a:gd name="connsiteX9" fmla="*/ 511969 w 952500"/>
              <a:gd name="connsiteY9" fmla="*/ 47625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0" h="952500">
                <a:moveTo>
                  <a:pt x="0" y="952500"/>
                </a:moveTo>
                <a:lnTo>
                  <a:pt x="952500" y="952500"/>
                </a:lnTo>
                <a:lnTo>
                  <a:pt x="952500" y="0"/>
                </a:lnTo>
                <a:lnTo>
                  <a:pt x="0" y="0"/>
                </a:lnTo>
                <a:close/>
                <a:moveTo>
                  <a:pt x="329375" y="293656"/>
                </a:moveTo>
                <a:lnTo>
                  <a:pt x="385000" y="238125"/>
                </a:lnTo>
                <a:lnTo>
                  <a:pt x="623126" y="476250"/>
                </a:lnTo>
                <a:lnTo>
                  <a:pt x="385000" y="714375"/>
                </a:lnTo>
                <a:lnTo>
                  <a:pt x="329375" y="658844"/>
                </a:lnTo>
                <a:lnTo>
                  <a:pt x="511969" y="47625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0C6C15F9-E85D-415A-BFAF-A0F416455486}"/>
              </a:ext>
            </a:extLst>
          </p:cNvPr>
          <p:cNvSpPr/>
          <p:nvPr/>
        </p:nvSpPr>
        <p:spPr>
          <a:xfrm>
            <a:off x="241044" y="5775635"/>
            <a:ext cx="432000" cy="432000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 Narrow" panose="020B0606020202030204" pitchFamily="34" charset="0"/>
              </a:rPr>
              <a:t>02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20" y="5523836"/>
            <a:ext cx="4409021" cy="902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object 21"/>
          <p:cNvSpPr txBox="1"/>
          <p:nvPr/>
        </p:nvSpPr>
        <p:spPr>
          <a:xfrm>
            <a:off x="1449560" y="5742355"/>
            <a:ext cx="3396708" cy="349070"/>
          </a:xfrm>
          <a:prstGeom prst="rect">
            <a:avLst/>
          </a:prstGeom>
        </p:spPr>
        <p:txBody>
          <a:bodyPr vert="horz" wrap="square" lIns="0" tIns="78740" rIns="0" bIns="0" rtlCol="0">
            <a:spAutoFit/>
          </a:bodyPr>
          <a:lstStyle/>
          <a:p>
            <a:pPr marR="5080">
              <a:lnSpc>
                <a:spcPct val="72900"/>
              </a:lnSpc>
              <a:spcBef>
                <a:spcPts val="620"/>
              </a:spcBef>
            </a:pPr>
            <a:r>
              <a:rPr lang="ru-RU" sz="1200" b="1" spc="-65" dirty="0" smtClean="0">
                <a:solidFill>
                  <a:srgbClr val="041A72"/>
                </a:solidFill>
                <a:latin typeface="Verdana" pitchFamily="34" charset="0"/>
                <a:ea typeface="Verdana" pitchFamily="34" charset="0"/>
                <a:cs typeface="Arial" pitchFamily="34" charset="0"/>
              </a:rPr>
              <a:t>Учебный центр «Бережливых технологий»</a:t>
            </a:r>
            <a:endParaRPr sz="1200" dirty="0">
              <a:solidFill>
                <a:srgbClr val="041A72"/>
              </a:solidFill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  <p:sp>
        <p:nvSpPr>
          <p:cNvPr id="48" name="Полилиния: фигура 82">
            <a:extLst>
              <a:ext uri="{FF2B5EF4-FFF2-40B4-BE49-F238E27FC236}">
                <a16:creationId xmlns:a16="http://schemas.microsoft.com/office/drawing/2014/main" xmlns="" id="{62A88557-3CF9-4D34-A5F3-7896EC659754}"/>
              </a:ext>
            </a:extLst>
          </p:cNvPr>
          <p:cNvSpPr/>
          <p:nvPr/>
        </p:nvSpPr>
        <p:spPr>
          <a:xfrm>
            <a:off x="5724781" y="5991635"/>
            <a:ext cx="225105" cy="199580"/>
          </a:xfrm>
          <a:custGeom>
            <a:avLst/>
            <a:gdLst>
              <a:gd name="connsiteX0" fmla="*/ 0 w 952500"/>
              <a:gd name="connsiteY0" fmla="*/ 952500 h 952500"/>
              <a:gd name="connsiteX1" fmla="*/ 952500 w 952500"/>
              <a:gd name="connsiteY1" fmla="*/ 952500 h 952500"/>
              <a:gd name="connsiteX2" fmla="*/ 952500 w 952500"/>
              <a:gd name="connsiteY2" fmla="*/ 0 h 952500"/>
              <a:gd name="connsiteX3" fmla="*/ 0 w 952500"/>
              <a:gd name="connsiteY3" fmla="*/ 0 h 952500"/>
              <a:gd name="connsiteX4" fmla="*/ 329375 w 952500"/>
              <a:gd name="connsiteY4" fmla="*/ 293656 h 952500"/>
              <a:gd name="connsiteX5" fmla="*/ 385000 w 952500"/>
              <a:gd name="connsiteY5" fmla="*/ 238125 h 952500"/>
              <a:gd name="connsiteX6" fmla="*/ 623126 w 952500"/>
              <a:gd name="connsiteY6" fmla="*/ 476250 h 952500"/>
              <a:gd name="connsiteX7" fmla="*/ 385000 w 952500"/>
              <a:gd name="connsiteY7" fmla="*/ 714375 h 952500"/>
              <a:gd name="connsiteX8" fmla="*/ 329375 w 952500"/>
              <a:gd name="connsiteY8" fmla="*/ 658844 h 952500"/>
              <a:gd name="connsiteX9" fmla="*/ 511969 w 952500"/>
              <a:gd name="connsiteY9" fmla="*/ 476250 h 952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52500" h="952500">
                <a:moveTo>
                  <a:pt x="0" y="952500"/>
                </a:moveTo>
                <a:lnTo>
                  <a:pt x="952500" y="952500"/>
                </a:lnTo>
                <a:lnTo>
                  <a:pt x="952500" y="0"/>
                </a:lnTo>
                <a:lnTo>
                  <a:pt x="0" y="0"/>
                </a:lnTo>
                <a:close/>
                <a:moveTo>
                  <a:pt x="329375" y="293656"/>
                </a:moveTo>
                <a:lnTo>
                  <a:pt x="385000" y="238125"/>
                </a:lnTo>
                <a:lnTo>
                  <a:pt x="623126" y="476250"/>
                </a:lnTo>
                <a:lnTo>
                  <a:pt x="385000" y="714375"/>
                </a:lnTo>
                <a:lnTo>
                  <a:pt x="329375" y="658844"/>
                </a:lnTo>
                <a:lnTo>
                  <a:pt x="511969" y="476250"/>
                </a:lnTo>
                <a:close/>
              </a:path>
            </a:pathLst>
          </a:custGeom>
          <a:solidFill>
            <a:schemeClr val="bg2">
              <a:lumMod val="25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9" name="object 7"/>
          <p:cNvSpPr txBox="1"/>
          <p:nvPr/>
        </p:nvSpPr>
        <p:spPr>
          <a:xfrm>
            <a:off x="6096000" y="5801113"/>
            <a:ext cx="5304638" cy="774571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R="5080" algn="just"/>
            <a:r>
              <a:rPr lang="ru-RU" sz="1000" b="1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Реализовано 10 проектов в области Бережливых технологий в медицинских организациях региона</a:t>
            </a:r>
          </a:p>
          <a:p>
            <a:pPr marR="5080" algn="just"/>
            <a:r>
              <a:rPr lang="ru-RU" sz="1000" b="1" dirty="0" smtClean="0">
                <a:latin typeface="Verdana" pitchFamily="34" charset="0"/>
                <a:ea typeface="Verdana" pitchFamily="34" charset="0"/>
                <a:cs typeface="Arial" pitchFamily="34" charset="0"/>
              </a:rPr>
              <a:t>Получен статус кандидата в ассоциацию «Бережливых университетов»  Вуз вошел в сборник лучших практик ассоциации бережливых университетов.</a:t>
            </a:r>
            <a:endParaRPr sz="1000" b="1" dirty="0">
              <a:latin typeface="Verdana" pitchFamily="34" charset="0"/>
              <a:ea typeface="Verdana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6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74B5D7F-C5C8-36CF-CE2D-65B2CE283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b="1" dirty="0">
                <a:latin typeface="Verdana" pitchFamily="34" charset="0"/>
                <a:ea typeface="Verdana" pitchFamily="34" charset="0"/>
              </a:rPr>
              <a:t>Перспективы </a:t>
            </a:r>
            <a:r>
              <a:rPr lang="ru-RU" sz="2000" b="1" dirty="0" smtClean="0">
                <a:latin typeface="Verdana" pitchFamily="34" charset="0"/>
                <a:ea typeface="Verdana" pitchFamily="34" charset="0"/>
              </a:rPr>
              <a:t>работы университета в программе вуз-регион, вуз-колледж регион</a:t>
            </a:r>
            <a:endParaRPr lang="ru-RU" sz="20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C9A60D32-5783-E777-55E6-2A625E4C3C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029460" y="6289778"/>
            <a:ext cx="2273301" cy="365125"/>
          </a:xfrm>
        </p:spPr>
        <p:txBody>
          <a:bodyPr/>
          <a:lstStyle/>
          <a:p>
            <a:fld id="{192AC049-6798-41A8-A0BD-CA68192034D3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A6D56644-79B2-5A19-4CE9-7A6B039083F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40234" y="1291488"/>
            <a:ext cx="5785548" cy="91123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Совместное 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решение вопросов с Министерствами здравоохранения курируемых регионов по подготовке медицинских кадров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400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46DCA02F-9C6C-A07B-BEEA-3FF6CFD422C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45829" y="3892887"/>
            <a:ext cx="5050171" cy="9895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Verdana" pitchFamily="34" charset="0"/>
                <a:ea typeface="Verdana" pitchFamily="34" charset="0"/>
              </a:rPr>
              <a:t>Создание в рамках клинического координационного совета СГМУ рабочих групп по реализации проектов программы развития университета (РМОК Центр компетенций и другие)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90B4146D-C0CA-91B2-2D3D-2C33661C8AC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40235" y="2497468"/>
            <a:ext cx="5030154" cy="931532"/>
          </a:xfrm>
        </p:spPr>
        <p:txBody>
          <a:bodyPr>
            <a:noAutofit/>
          </a:bodyPr>
          <a:lstStyle/>
          <a:p>
            <a:pPr lvl="0" algn="just">
              <a:lnSpc>
                <a:spcPct val="100000"/>
              </a:lnSpc>
            </a:pPr>
            <a:r>
              <a:rPr lang="ru-RU" sz="1400" dirty="0">
                <a:latin typeface="Verdana" pitchFamily="34" charset="0"/>
                <a:ea typeface="Verdana" pitchFamily="34" charset="0"/>
                <a:cs typeface="Times New Roman"/>
                <a:sym typeface="Times New Roman"/>
              </a:rPr>
              <a:t>Создание оптимальной сбалансированной системы управления и</a:t>
            </a:r>
            <a:r>
              <a:rPr lang="ru-RU" sz="1400" dirty="0">
                <a:latin typeface="Verdana" panose="020B0604030504040204" pitchFamily="34" charset="0"/>
                <a:ea typeface="Verdana" panose="020B0604030504040204" pitchFamily="34" charset="0"/>
              </a:rPr>
              <a:t> механизма работы проектных команд в рамках организационно-штатной структуры университета</a:t>
            </a:r>
          </a:p>
        </p:txBody>
      </p:sp>
      <p:sp>
        <p:nvSpPr>
          <p:cNvPr id="13" name="AutoShape 2" descr="C:\Users\djachkovamg\Downloads\%D0%9A%D0%94%D0%9F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6C15F9-E85D-415A-BFAF-A0F416455486}"/>
              </a:ext>
            </a:extLst>
          </p:cNvPr>
          <p:cNvSpPr/>
          <p:nvPr/>
        </p:nvSpPr>
        <p:spPr>
          <a:xfrm>
            <a:off x="349419" y="1508354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Verdana" pitchFamily="34" charset="0"/>
                <a:ea typeface="Verdana" pitchFamily="34" charset="0"/>
              </a:rPr>
              <a:t>01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4D26C7-8C58-45CF-9E2E-7BB03180E4BB}"/>
              </a:ext>
            </a:extLst>
          </p:cNvPr>
          <p:cNvSpPr/>
          <p:nvPr/>
        </p:nvSpPr>
        <p:spPr>
          <a:xfrm>
            <a:off x="335437" y="2700100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>
                <a:latin typeface="Verdana" pitchFamily="34" charset="0"/>
                <a:ea typeface="Verdana" pitchFamily="34" charset="0"/>
              </a:rPr>
              <a:t>0</a:t>
            </a:r>
            <a:r>
              <a:rPr lang="en-US" sz="1400" b="1" dirty="0">
                <a:latin typeface="Verdana" pitchFamily="34" charset="0"/>
                <a:ea typeface="Verdana" pitchFamily="34" charset="0"/>
              </a:rPr>
              <a:t>2</a:t>
            </a:r>
            <a:endParaRPr lang="ru-RU" sz="1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6C15F9-E85D-415A-BFAF-A0F416455486}"/>
              </a:ext>
            </a:extLst>
          </p:cNvPr>
          <p:cNvSpPr/>
          <p:nvPr/>
        </p:nvSpPr>
        <p:spPr>
          <a:xfrm>
            <a:off x="307975" y="4163368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03</a:t>
            </a:r>
            <a:endParaRPr lang="ru-RU" sz="1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4D26C7-8C58-45CF-9E2E-7BB03180E4BB}"/>
              </a:ext>
            </a:extLst>
          </p:cNvPr>
          <p:cNvSpPr/>
          <p:nvPr/>
        </p:nvSpPr>
        <p:spPr>
          <a:xfrm>
            <a:off x="335438" y="5596228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04</a:t>
            </a:r>
            <a:endParaRPr lang="ru-RU" sz="1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1" name="Текст 8">
            <a:extLst>
              <a:ext uri="{FF2B5EF4-FFF2-40B4-BE49-F238E27FC236}">
                <a16:creationId xmlns:a16="http://schemas.microsoft.com/office/drawing/2014/main" xmlns="" id="{90B4146D-C0CA-91B2-2D3D-2C33661C8AC9}"/>
              </a:ext>
            </a:extLst>
          </p:cNvPr>
          <p:cNvSpPr txBox="1">
            <a:spLocks/>
          </p:cNvSpPr>
          <p:nvPr/>
        </p:nvSpPr>
        <p:spPr>
          <a:xfrm>
            <a:off x="1040234" y="5334695"/>
            <a:ext cx="4820873" cy="9739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Verdana" pitchFamily="34" charset="0"/>
                <a:ea typeface="Verdana" pitchFamily="34" charset="0"/>
              </a:rPr>
              <a:t>Оптимизация программы работы проектного офиса университета в программе Вуз-регион (аналитическая работа под заказ </a:t>
            </a:r>
            <a:r>
              <a:rPr lang="ru-RU" sz="1400" dirty="0" err="1" smtClean="0">
                <a:latin typeface="Verdana" pitchFamily="34" charset="0"/>
                <a:ea typeface="Verdana" pitchFamily="34" charset="0"/>
              </a:rPr>
              <a:t>РОИвов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  в сфере охраны курируемых регионов)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5" y="1405712"/>
            <a:ext cx="3979236" cy="3543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Сегодня в СГМУ прошла XII ежегодная «Ярмарка вакансий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911" y="3892888"/>
            <a:ext cx="19050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Акцию &quot;Моя профессия-мой выбор&quot; продолжает министр здравоохранения Архангельской области А.С.Герштанский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7145" y="1271488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Рабочая встреча проректора по развитию регионального здравоохранения и дополнительному профессиональному образованию М.Г. Дьячковой с и.о. министра здравоохранения Республики Коми И.В. Дягилевым"/>
          <p:cNvPicPr>
            <a:picLocks noGrp="1" noChangeAspect="1" noChangeArrowheads="1"/>
          </p:cNvPicPr>
          <p:nvPr>
            <p:ph type="pic" sz="quarter" idx="16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4" r="12714"/>
          <a:stretch>
            <a:fillRect/>
          </a:stretch>
        </p:blipFill>
        <p:spPr bwMode="auto">
          <a:xfrm>
            <a:off x="7365757" y="4131643"/>
            <a:ext cx="2235822" cy="1993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руглый стол «Кадровая политика в сфере здравоохранения Архангельской области: проблемы и перспективы»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579" y="5041785"/>
            <a:ext cx="19050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2145" y="1107181"/>
            <a:ext cx="1680804" cy="1260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76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НП </a:t>
            </a:r>
            <a:r>
              <a:rPr lang="ru-RU" dirty="0"/>
              <a:t>«Продолжительная и активная жизнь»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451417" y="1342763"/>
            <a:ext cx="3495233" cy="19289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</a:rPr>
              <a:t>Федеральные проекты </a:t>
            </a:r>
            <a:endParaRPr lang="ru-RU" sz="1600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</a:endParaRPr>
          </a:p>
          <a:p>
            <a:endParaRPr lang="ru-RU" sz="1400" b="1" dirty="0" smtClean="0">
              <a:latin typeface="Verdana Pro" pitchFamily="34" charset="0"/>
            </a:endParaRPr>
          </a:p>
          <a:p>
            <a:r>
              <a:rPr lang="ru-RU" sz="1600" b="1" dirty="0" smtClean="0">
                <a:latin typeface="Verdana Pro" pitchFamily="34" charset="0"/>
              </a:rPr>
              <a:t>«Медицинские кадры»</a:t>
            </a:r>
          </a:p>
          <a:p>
            <a:r>
              <a:rPr lang="ru-RU" sz="1600" b="1" dirty="0" smtClean="0">
                <a:latin typeface="Verdana Pro" pitchFamily="34" charset="0"/>
              </a:rPr>
              <a:t>«Здоровье </a:t>
            </a:r>
            <a:r>
              <a:rPr lang="ru-RU" sz="1600" b="1" dirty="0">
                <a:latin typeface="Verdana Pro" pitchFamily="34" charset="0"/>
              </a:rPr>
              <a:t>для каждого</a:t>
            </a:r>
            <a:r>
              <a:rPr lang="ru-RU" sz="1600" b="1" dirty="0" smtClean="0">
                <a:latin typeface="Verdana Pro" pitchFamily="34" charset="0"/>
              </a:rPr>
              <a:t>»</a:t>
            </a:r>
          </a:p>
          <a:p>
            <a:pPr algn="ctr"/>
            <a:endParaRPr lang="ru-RU" sz="1400" b="1" dirty="0" smtClean="0"/>
          </a:p>
          <a:p>
            <a:pPr algn="ctr"/>
            <a:endParaRPr lang="ru-RU" sz="1400" dirty="0">
              <a:ea typeface="Times New Roman"/>
              <a:cs typeface="Times New Roman"/>
            </a:endParaRPr>
          </a:p>
          <a:p>
            <a:pPr algn="ctr"/>
            <a:endParaRPr lang="ru-RU" sz="1400" dirty="0">
              <a:latin typeface="Verdana Pro" pitchFamily="34" charset="0"/>
              <a:ea typeface="Times New Roman"/>
              <a:cs typeface="Times New Roman"/>
            </a:endParaRPr>
          </a:p>
          <a:p>
            <a:pPr algn="ctr"/>
            <a:endParaRPr lang="ru-RU" sz="1400" b="1" dirty="0" smtClean="0">
              <a:latin typeface="Verdana Pro" pitchFamily="34" charset="0"/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4101590" y="1342763"/>
            <a:ext cx="3495233" cy="2608452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endParaRPr lang="ru-RU" sz="1000" dirty="0" smtClean="0">
              <a:latin typeface="Verdana" pitchFamily="34" charset="0"/>
              <a:ea typeface="Verdana" pitchFamily="34" charset="0"/>
            </a:endParaRPr>
          </a:p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Внедрение 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индивидуальных образовательных траекторий через получение дополнительной квалификации </a:t>
            </a:r>
          </a:p>
          <a:p>
            <a:r>
              <a:rPr lang="ru-RU" sz="1200" dirty="0">
                <a:latin typeface="Verdana" pitchFamily="34" charset="0"/>
                <a:ea typeface="Verdana" pitchFamily="34" charset="0"/>
              </a:rPr>
              <a:t>Создание Комплексной корпоративной программы управления здоровья сотрудников СГМУ  </a:t>
            </a:r>
          </a:p>
          <a:p>
            <a:pPr fontAlgn="t"/>
            <a:r>
              <a:rPr lang="ru-RU" sz="1200" dirty="0" smtClean="0">
                <a:latin typeface="Verdana" pitchFamily="34" charset="0"/>
                <a:ea typeface="Verdana" pitchFamily="34" charset="0"/>
              </a:rPr>
              <a:t>Вуз 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совместно с профильными </a:t>
            </a:r>
            <a:r>
              <a:rPr lang="ru-RU" sz="1200" dirty="0" smtClean="0">
                <a:latin typeface="Verdana" pitchFamily="34" charset="0"/>
                <a:ea typeface="Verdana" pitchFamily="34" charset="0"/>
              </a:rPr>
              <a:t>НМИЦ 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может выступать с аналитическим центром по анализу достижения целевых показателей Федеральных проектов в регионах присутствия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>
          <a:xfrm>
            <a:off x="359138" y="4101489"/>
            <a:ext cx="3495233" cy="1879861"/>
          </a:xfrm>
        </p:spPr>
        <p:txBody>
          <a:bodyPr>
            <a:noAutofit/>
          </a:bodyPr>
          <a:lstStyle/>
          <a:p>
            <a:r>
              <a:rPr lang="ru-RU" sz="11500" dirty="0" smtClean="0">
                <a:solidFill>
                  <a:srgbClr val="000D3B"/>
                </a:solidFill>
                <a:latin typeface="Tilda Sans Black" panose="020B0604020202020204" charset="0"/>
              </a:rPr>
              <a:t>2025</a:t>
            </a:r>
            <a:endParaRPr lang="ru-RU" sz="11500" dirty="0">
              <a:solidFill>
                <a:srgbClr val="000D3B"/>
              </a:solidFill>
              <a:latin typeface="Tilda Sans Black" panose="020B060402020202020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923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Текст 9"/>
          <p:cNvSpPr txBox="1">
            <a:spLocks/>
          </p:cNvSpPr>
          <p:nvPr/>
        </p:nvSpPr>
        <p:spPr>
          <a:xfrm>
            <a:off x="3999344" y="4204283"/>
            <a:ext cx="3495233" cy="20371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dirty="0">
                <a:latin typeface="Verdana" pitchFamily="34" charset="0"/>
                <a:ea typeface="Verdana" pitchFamily="34" charset="0"/>
              </a:rPr>
              <a:t>Продолжение работы по созданию Университетского медицинского центра в рамках проекта кампуса международного уровня «Арктическая звезда»</a:t>
            </a:r>
          </a:p>
          <a:p>
            <a:r>
              <a:rPr lang="ru-RU" sz="1200" dirty="0">
                <a:latin typeface="Verdana" pitchFamily="34" charset="0"/>
                <a:ea typeface="Verdana" pitchFamily="34" charset="0"/>
              </a:rPr>
              <a:t>Улучшение материально-технической базы КДП,</a:t>
            </a:r>
          </a:p>
          <a:p>
            <a:r>
              <a:rPr lang="ru-RU" sz="1200" dirty="0">
                <a:latin typeface="Verdana" pitchFamily="34" charset="0"/>
                <a:ea typeface="Verdana" pitchFamily="34" charset="0"/>
              </a:rPr>
              <a:t>Переход на 100% электронный документооборот. Получение лицензий на новые виды деятельности</a:t>
            </a:r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17"/>
          </p:nvPr>
        </p:nvSpPr>
        <p:spPr>
          <a:xfrm>
            <a:off x="7960526" y="4035105"/>
            <a:ext cx="3742116" cy="21056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Федеральные проекты </a:t>
            </a:r>
          </a:p>
          <a:p>
            <a:pPr algn="ctr">
              <a:lnSpc>
                <a:spcPct val="115000"/>
              </a:lnSpc>
            </a:pPr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«Модернизация </a:t>
            </a:r>
            <a:r>
              <a:rPr lang="ru-RU" sz="1400" b="1" dirty="0">
                <a:latin typeface="Verdana" pitchFamily="34" charset="0"/>
                <a:ea typeface="Verdana" pitchFamily="34" charset="0"/>
              </a:rPr>
              <a:t>первичного звена здравоохранения Российской </a:t>
            </a:r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Федерации»</a:t>
            </a:r>
            <a:endParaRPr lang="ru-RU" sz="1400" b="1" dirty="0">
              <a:latin typeface="Verdana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894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latin typeface="Verdana" pitchFamily="34" charset="0"/>
                <a:ea typeface="Verdana" pitchFamily="34" charset="0"/>
              </a:rPr>
              <a:t>НП </a:t>
            </a:r>
            <a:r>
              <a:rPr lang="ru-RU" sz="3200" b="1" dirty="0" smtClean="0">
                <a:latin typeface="Verdana" pitchFamily="34" charset="0"/>
                <a:ea typeface="Verdana" pitchFamily="34" charset="0"/>
              </a:rPr>
              <a:t>«Эффективная и конкурентная экономика»</a:t>
            </a:r>
            <a:endParaRPr lang="ru-RU" sz="32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451417" y="1342763"/>
            <a:ext cx="3495233" cy="1928943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Verdana" pitchFamily="34" charset="0"/>
                <a:ea typeface="Verdana" pitchFamily="34" charset="0"/>
              </a:rPr>
              <a:t>Федеральные проекты </a:t>
            </a:r>
            <a:endParaRPr lang="ru-RU" sz="1600" b="1" dirty="0" smtClean="0">
              <a:solidFill>
                <a:srgbClr val="C00000"/>
              </a:solidFill>
              <a:latin typeface="Verdana" pitchFamily="34" charset="0"/>
              <a:ea typeface="Verdana" pitchFamily="34" charset="0"/>
            </a:endParaRPr>
          </a:p>
          <a:p>
            <a:endParaRPr lang="ru-RU" sz="1400" b="1" dirty="0" smtClean="0">
              <a:latin typeface="Verdana Pro" pitchFamily="34" charset="0"/>
            </a:endParaRP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1600" b="1" dirty="0" smtClean="0">
                <a:latin typeface="Verdana Pro" pitchFamily="34" charset="0"/>
              </a:rPr>
              <a:t>«Производительность труда»</a:t>
            </a:r>
          </a:p>
          <a:p>
            <a:pPr algn="ctr"/>
            <a:endParaRPr lang="ru-RU" sz="1400" dirty="0">
              <a:ea typeface="Times New Roman"/>
              <a:cs typeface="Times New Roman"/>
            </a:endParaRPr>
          </a:p>
          <a:p>
            <a:pPr algn="ctr"/>
            <a:endParaRPr lang="ru-RU" sz="1400" dirty="0">
              <a:latin typeface="Verdana Pro" pitchFamily="34" charset="0"/>
              <a:ea typeface="Times New Roman"/>
              <a:cs typeface="Times New Roman"/>
            </a:endParaRPr>
          </a:p>
          <a:p>
            <a:pPr algn="ctr"/>
            <a:endParaRPr lang="ru-RU" sz="1400" b="1" dirty="0" smtClean="0">
              <a:latin typeface="Verdana Pro" pitchFamily="34" charset="0"/>
            </a:endParaRPr>
          </a:p>
          <a:p>
            <a:pPr algn="ctr"/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5"/>
          </p:nvPr>
        </p:nvSpPr>
        <p:spPr>
          <a:xfrm>
            <a:off x="4101590" y="1342762"/>
            <a:ext cx="3495233" cy="3757743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Создание   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Центра компетенций ФГБОУ ВО СГМУ (г. Архангельск) Минздрава </a:t>
            </a:r>
            <a:r>
              <a:rPr lang="ru-RU" sz="1200" dirty="0" smtClean="0">
                <a:latin typeface="Verdana" pitchFamily="34" charset="0"/>
                <a:ea typeface="Verdana" pitchFamily="34" charset="0"/>
              </a:rPr>
              <a:t>России ( совместная работа с учебным управлением университета)</a:t>
            </a:r>
          </a:p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Работа над проектом «ЛИНЗДРАВ» по внедрению бережливых технологий в медицинские организации курируемых регионов.</a:t>
            </a:r>
          </a:p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Разработка программы производственного контроля для 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ФГБОУ ВО СГМУ (г. </a:t>
            </a:r>
            <a:r>
              <a:rPr lang="ru-RU" sz="1200" dirty="0" smtClean="0">
                <a:latin typeface="Verdana" pitchFamily="34" charset="0"/>
                <a:ea typeface="Verdana" pitchFamily="34" charset="0"/>
              </a:rPr>
              <a:t>Архангельск)</a:t>
            </a:r>
          </a:p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Участие в </a:t>
            </a:r>
            <a:r>
              <a:rPr lang="ru-RU" sz="1200" dirty="0" err="1" smtClean="0">
                <a:latin typeface="Verdana" pitchFamily="34" charset="0"/>
                <a:ea typeface="Verdana" pitchFamily="34" charset="0"/>
              </a:rPr>
              <a:t>цифровизации</a:t>
            </a:r>
            <a:r>
              <a:rPr lang="ru-RU" sz="1200" dirty="0" smtClean="0">
                <a:latin typeface="Verdana" pitchFamily="34" charset="0"/>
                <a:ea typeface="Verdana" pitchFamily="34" charset="0"/>
              </a:rPr>
              <a:t> процессов центра дополнительного профессионального образования и КДП СГМУ</a:t>
            </a:r>
          </a:p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Продолжение участия в проекте «Бережливый университет»</a:t>
            </a:r>
          </a:p>
          <a:p>
            <a:endParaRPr lang="ru-RU" sz="12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6"/>
          </p:nvPr>
        </p:nvSpPr>
        <p:spPr>
          <a:xfrm>
            <a:off x="359138" y="4101489"/>
            <a:ext cx="3495233" cy="1879861"/>
          </a:xfrm>
        </p:spPr>
        <p:txBody>
          <a:bodyPr>
            <a:noAutofit/>
          </a:bodyPr>
          <a:lstStyle/>
          <a:p>
            <a:r>
              <a:rPr lang="ru-RU" sz="11500" dirty="0" smtClean="0">
                <a:solidFill>
                  <a:srgbClr val="000D3B"/>
                </a:solidFill>
                <a:latin typeface="Tilda Sans Black" panose="020B0604020202020204" charset="0"/>
              </a:rPr>
              <a:t>2025</a:t>
            </a:r>
            <a:endParaRPr lang="ru-RU" sz="11500" dirty="0">
              <a:solidFill>
                <a:srgbClr val="000D3B"/>
              </a:solidFill>
              <a:latin typeface="Tilda Sans Black" panose="020B0604020202020204" charset="0"/>
            </a:endParaRPr>
          </a:p>
        </p:txBody>
      </p:sp>
      <p:sp>
        <p:nvSpPr>
          <p:cNvPr id="17" name="Текст 9"/>
          <p:cNvSpPr>
            <a:spLocks noGrp="1"/>
          </p:cNvSpPr>
          <p:nvPr>
            <p:ph type="body" sz="quarter" idx="17"/>
          </p:nvPr>
        </p:nvSpPr>
        <p:spPr>
          <a:xfrm>
            <a:off x="7960526" y="4035105"/>
            <a:ext cx="3742116" cy="2105636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ru-RU" sz="1400" b="1" dirty="0" smtClean="0">
                <a:solidFill>
                  <a:srgbClr val="FF0000"/>
                </a:solidFill>
                <a:latin typeface="Verdana" pitchFamily="34" charset="0"/>
                <a:ea typeface="Verdana" pitchFamily="34" charset="0"/>
              </a:rPr>
              <a:t>Цель проекта</a:t>
            </a:r>
            <a:endParaRPr lang="ru-RU" sz="1400" b="1" dirty="0">
              <a:solidFill>
                <a:srgbClr val="FF0000"/>
              </a:solidFill>
              <a:latin typeface="Verdana" pitchFamily="34" charset="0"/>
              <a:ea typeface="Verdana" pitchFamily="34" charset="0"/>
            </a:endParaRPr>
          </a:p>
          <a:p>
            <a:pPr algn="ctr">
              <a:lnSpc>
                <a:spcPct val="115000"/>
              </a:lnSpc>
            </a:pPr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«Внедрены инструменты по повышению производительности труда во всех государственных и муниципальных организациях социальной сферы»</a:t>
            </a:r>
            <a:endParaRPr lang="ru-RU" sz="1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2"/>
          </p:nvPr>
        </p:nvSpPr>
        <p:spPr/>
      </p:sp>
      <p:pic>
        <p:nvPicPr>
          <p:cNvPr id="5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976" y="1409351"/>
            <a:ext cx="3934110" cy="222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31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" t="10748" r="312" b="35755"/>
          <a:stretch/>
        </p:blipFill>
        <p:spPr>
          <a:xfrm>
            <a:off x="14514" y="0"/>
            <a:ext cx="12177486" cy="4311941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06598"/>
            <a:ext cx="4724400" cy="3351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3" y="3677744"/>
            <a:ext cx="906620" cy="906084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350045" y="4917060"/>
            <a:ext cx="4024312" cy="132529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Предложения в проект решения</a:t>
            </a:r>
            <a:endParaRPr lang="ru-RU" sz="3600" b="1" dirty="0">
              <a:solidFill>
                <a:schemeClr val="bg1"/>
              </a:solidFill>
              <a:latin typeface="Tilda Sans Black" panose="020B060402020202020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4981777" y="5144070"/>
            <a:ext cx="3323323" cy="1323439"/>
            <a:chOff x="4921250" y="5345668"/>
            <a:chExt cx="3391747" cy="1323439"/>
          </a:xfrm>
        </p:grpSpPr>
        <p:sp>
          <p:nvSpPr>
            <p:cNvPr id="14" name="TextBox 13"/>
            <p:cNvSpPr txBox="1"/>
            <p:nvPr/>
          </p:nvSpPr>
          <p:spPr>
            <a:xfrm>
              <a:off x="4921250" y="5715000"/>
              <a:ext cx="40743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sz="2400" dirty="0">
                <a:solidFill>
                  <a:srgbClr val="002060"/>
                </a:solidFill>
                <a:latin typeface="Tilda Sans Black" panose="020B060402020202020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931508" y="5345668"/>
              <a:ext cx="338148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Признать работу проректора по развитию регионального здравоохранения и ДПО </a:t>
              </a:r>
              <a:r>
                <a:rPr lang="ru-RU" sz="1600" b="1" dirty="0" smtClean="0">
                  <a:solidFill>
                    <a:schemeClr val="accent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удовлетворительной</a:t>
              </a:r>
              <a:endParaRPr lang="ru-RU" sz="1600" b="1" dirty="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793840" y="4944015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000" dirty="0">
              <a:solidFill>
                <a:srgbClr val="002060"/>
              </a:solidFill>
              <a:latin typeface="Tilda Sans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778" y="4403669"/>
            <a:ext cx="60529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lc="http://schemas.openxmlformats.org/drawingml/2006/lockedCanvas" xmlns:a16="http://schemas.microsoft.com/office/drawing/2014/main" xmlns="" id="{0C4D26C7-8C58-45CF-9E2E-7BB03180E4BB}"/>
              </a:ext>
            </a:extLst>
          </p:cNvPr>
          <p:cNvSpPr/>
          <p:nvPr/>
        </p:nvSpPr>
        <p:spPr>
          <a:xfrm>
            <a:off x="8966714" y="4439551"/>
            <a:ext cx="481089" cy="477509"/>
          </a:xfrm>
          <a:prstGeom prst="rect">
            <a:avLst/>
          </a:prstGeom>
          <a:solidFill>
            <a:srgbClr val="F327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>
                <a:latin typeface="Arial Narrow" panose="020B0606020202030204" pitchFamily="34" charset="0"/>
              </a:rPr>
              <a:t>0</a:t>
            </a:r>
            <a:r>
              <a:rPr lang="en-US" sz="2000" b="1" dirty="0">
                <a:latin typeface="Arial Narrow" panose="020B0606020202030204" pitchFamily="34" charset="0"/>
              </a:rPr>
              <a:t>2</a:t>
            </a:r>
            <a:endParaRPr lang="ru-RU" sz="1400" b="1" dirty="0">
              <a:latin typeface="Arial Narrow" panose="020B0606020202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783273" y="5144070"/>
            <a:ext cx="3408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Verdana" pitchFamily="34" charset="0"/>
                <a:ea typeface="Verdana" pitchFamily="34" charset="0"/>
              </a:rPr>
              <a:t>Утвердить план развития направлений деятельности проректора по РРЗ и ДПО на 2025 год</a:t>
            </a:r>
          </a:p>
        </p:txBody>
      </p:sp>
    </p:spTree>
    <p:extLst>
      <p:ext uri="{BB962C8B-B14F-4D97-AF65-F5344CB8AC3E}">
        <p14:creationId xmlns:p14="http://schemas.microsoft.com/office/powerpoint/2010/main" val="1077028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8600" y="1103257"/>
            <a:ext cx="11796201" cy="5487951"/>
          </a:xfrm>
          <a:prstGeom prst="rect">
            <a:avLst/>
          </a:prstGeom>
          <a:solidFill>
            <a:srgbClr val="04177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xmlns="" id="{9EECC218-4BAF-7187-5B59-099A3D844FD4}"/>
              </a:ext>
            </a:extLst>
          </p:cNvPr>
          <p:cNvSpPr txBox="1">
            <a:spLocks/>
          </p:cNvSpPr>
          <p:nvPr/>
        </p:nvSpPr>
        <p:spPr>
          <a:xfrm>
            <a:off x="3782036" y="81469"/>
            <a:ext cx="6511578" cy="9248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93663"/>
            <a:r>
              <a:rPr lang="ru-RU" sz="2400" b="1" dirty="0">
                <a:latin typeface="Verdana" panose="020B0604030504040204" pitchFamily="34" charset="0"/>
                <a:ea typeface="Verdana" panose="020B0604030504040204" pitchFamily="34" charset="0"/>
              </a:rPr>
              <a:t>Направления </a:t>
            </a:r>
            <a:r>
              <a:rPr lang="ru-RU" sz="24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деятельности 2024</a:t>
            </a:r>
            <a:endParaRPr lang="ru-RU" sz="2400" b="1" kern="0" dirty="0">
              <a:solidFill>
                <a:srgbClr val="252E6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458194394"/>
              </p:ext>
            </p:extLst>
          </p:nvPr>
        </p:nvGraphicFramePr>
        <p:xfrm>
          <a:off x="352787" y="1072835"/>
          <a:ext cx="6477000" cy="5139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85273242"/>
              </p:ext>
            </p:extLst>
          </p:nvPr>
        </p:nvGraphicFramePr>
        <p:xfrm>
          <a:off x="6435846" y="1128995"/>
          <a:ext cx="5588955" cy="53772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19D53C82-6598-368F-23B3-A99E7B36FF9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790046" y="6411148"/>
            <a:ext cx="173354" cy="210820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ru-RU" smtClean="0"/>
              <a:t>2</a:t>
            </a:fld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7523" y="1103257"/>
            <a:ext cx="426900" cy="158377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ts val="1440"/>
              </a:lnSpc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Образовательная политика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0363" y="2795532"/>
            <a:ext cx="426900" cy="16659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>
              <a:lnSpc>
                <a:spcPts val="1440"/>
              </a:lnSpc>
            </a:pPr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Политика в обл. мед. деятельности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0363" y="4559903"/>
            <a:ext cx="426900" cy="18187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latin typeface="Verdana" panose="020B0604030504040204" pitchFamily="34" charset="0"/>
                <a:ea typeface="Verdana" panose="020B0604030504040204" pitchFamily="34" charset="0"/>
              </a:rPr>
              <a:t>Система управления университетом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9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2F6054-0317-53E8-FAE1-E14367C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912" y="1252089"/>
            <a:ext cx="11306175" cy="129027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Verdana" pitchFamily="34" charset="0"/>
                <a:ea typeface="Verdana" pitchFamily="34" charset="0"/>
              </a:rPr>
              <a:t>Раздел 1. Дополнительное профессиональное образование</a:t>
            </a:r>
            <a:br>
              <a:rPr lang="ru-RU" sz="3600" b="1" dirty="0">
                <a:latin typeface="Verdana" pitchFamily="34" charset="0"/>
                <a:ea typeface="Verdana" pitchFamily="34" charset="0"/>
              </a:rPr>
            </a:br>
            <a:endParaRPr lang="ru-RU" sz="36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B699CD-4E01-3443-1D79-508807A46F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B7296A2-045F-6372-0CED-26B10447A8C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7412" y="2780450"/>
            <a:ext cx="11306175" cy="2764673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Verdana" pitchFamily="34" charset="0"/>
                <a:ea typeface="Verdana" pitchFamily="34" charset="0"/>
              </a:rPr>
              <a:t>Обучение слушателей в 2024 году проводилось по:</a:t>
            </a:r>
          </a:p>
          <a:p>
            <a:pPr lvl="0"/>
            <a:r>
              <a:rPr lang="ru-RU" sz="1400" dirty="0">
                <a:latin typeface="Verdana" pitchFamily="34" charset="0"/>
                <a:ea typeface="Verdana" pitchFamily="34" charset="0"/>
              </a:rPr>
              <a:t>182 программам повышения квалификации;</a:t>
            </a:r>
          </a:p>
          <a:p>
            <a:pPr lvl="0"/>
            <a:r>
              <a:rPr lang="ru-RU" sz="1400" dirty="0">
                <a:latin typeface="Verdana" pitchFamily="34" charset="0"/>
                <a:ea typeface="Verdana" pitchFamily="34" charset="0"/>
              </a:rPr>
              <a:t>33 программам профессиональной переподготовки;</a:t>
            </a:r>
          </a:p>
          <a:p>
            <a:pPr lvl="0"/>
            <a:r>
              <a:rPr lang="ru-RU" sz="1400" dirty="0">
                <a:latin typeface="Verdana" pitchFamily="34" charset="0"/>
                <a:ea typeface="Verdana" pitchFamily="34" charset="0"/>
              </a:rPr>
              <a:t>1 дополнительной общеобразовательной общеразвивающей программе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.</a:t>
            </a:r>
          </a:p>
          <a:p>
            <a:r>
              <a:rPr lang="ru-RU" sz="1400" b="1" dirty="0">
                <a:latin typeface="Verdana" pitchFamily="34" charset="0"/>
                <a:ea typeface="Verdana" pitchFamily="34" charset="0"/>
              </a:rPr>
              <a:t>Преподавательский состав</a:t>
            </a:r>
          </a:p>
          <a:p>
            <a:pPr lvl="0">
              <a:lnSpc>
                <a:spcPct val="120000"/>
              </a:lnSpc>
            </a:pPr>
            <a:r>
              <a:rPr lang="ru-RU" sz="1400" dirty="0">
                <a:latin typeface="Verdana" pitchFamily="34" charset="0"/>
                <a:ea typeface="Verdana" pitchFamily="34" charset="0"/>
              </a:rPr>
              <a:t>70% – профессорско-преподавательский состав университета.</a:t>
            </a:r>
          </a:p>
          <a:p>
            <a:pPr>
              <a:lnSpc>
                <a:spcPct val="120000"/>
              </a:lnSpc>
            </a:pPr>
            <a:r>
              <a:rPr lang="ru-RU" sz="1400" dirty="0">
                <a:latin typeface="Verdana" pitchFamily="34" charset="0"/>
                <a:ea typeface="Verdana" pitchFamily="34" charset="0"/>
              </a:rPr>
              <a:t>30% – представители практического здравоохранения, преимущественно внешние совместители, участвующие также в реализации основных образовательных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282079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B11C61-B721-8E4F-D976-46B26BA4C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99" y="545212"/>
            <a:ext cx="11315602" cy="548083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latin typeface="Verdana" pitchFamily="34" charset="0"/>
                <a:ea typeface="Verdana" pitchFamily="34" charset="0"/>
              </a:rPr>
              <a:t/>
            </a:r>
            <a:br>
              <a:rPr lang="ru-RU" sz="1800" b="1" dirty="0" smtClean="0">
                <a:latin typeface="Verdana" pitchFamily="34" charset="0"/>
                <a:ea typeface="Verdana" pitchFamily="34" charset="0"/>
              </a:rPr>
            </a:br>
            <a:r>
              <a:rPr lang="ru-RU" sz="2000" b="1" dirty="0" smtClean="0">
                <a:latin typeface="Verdana" pitchFamily="34" charset="0"/>
                <a:ea typeface="Verdana" pitchFamily="34" charset="0"/>
              </a:rPr>
              <a:t>СВЕДЕНИЯ </a:t>
            </a:r>
            <a:r>
              <a:rPr lang="ru-RU" sz="2000" b="1" dirty="0">
                <a:latin typeface="Verdana" pitchFamily="34" charset="0"/>
                <a:ea typeface="Verdana" pitchFamily="34" charset="0"/>
              </a:rPr>
              <a:t>ПО РЕАЛИЗУЕМЫМ ДОПОЛНИТЕЛЬНЫМ ПРОФЕССИОНАЛЬНЫМ ПРОГРАММА</a:t>
            </a:r>
            <a:r>
              <a:rPr lang="ru-RU" sz="1800" b="1" dirty="0">
                <a:latin typeface="Verdana" pitchFamily="34" charset="0"/>
                <a:ea typeface="Verdana" pitchFamily="34" charset="0"/>
              </a:rPr>
              <a:t>М</a:t>
            </a:r>
            <a:br>
              <a:rPr lang="ru-RU" sz="1800" b="1" dirty="0">
                <a:latin typeface="Verdana" pitchFamily="34" charset="0"/>
                <a:ea typeface="Verdana" pitchFamily="34" charset="0"/>
              </a:rPr>
            </a:br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0521B85-98D2-635B-E973-EFC3BC2571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42913" y="6098797"/>
            <a:ext cx="5653087" cy="531468"/>
          </a:xfrm>
        </p:spPr>
        <p:txBody>
          <a:bodyPr/>
          <a:lstStyle/>
          <a:p>
            <a:r>
              <a:rPr lang="ru-RU" dirty="0" smtClean="0">
                <a:latin typeface="Verdana" pitchFamily="34" charset="0"/>
                <a:ea typeface="Verdana" pitchFamily="34" charset="0"/>
              </a:rPr>
              <a:t>В </a:t>
            </a:r>
            <a:r>
              <a:rPr lang="ru-RU" dirty="0">
                <a:latin typeface="Verdana" pitchFamily="34" charset="0"/>
                <a:ea typeface="Verdana" pitchFamily="34" charset="0"/>
              </a:rPr>
              <a:t>2024 году по проекту «вуз-регион» прошли обучение по дополнительным профессиональным программам 2207 </a:t>
            </a:r>
            <a:r>
              <a:rPr lang="ru-RU" dirty="0" smtClean="0">
                <a:latin typeface="Verdana" pitchFamily="34" charset="0"/>
                <a:ea typeface="Verdana" pitchFamily="34" charset="0"/>
              </a:rPr>
              <a:t>человек</a:t>
            </a:r>
            <a:endParaRPr lang="ru-RU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1B0F3DA-F79E-61A4-2490-0D2FD7E7E86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767F9D54-A135-EB57-939A-B3A65E053E7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solidFill>
            <a:schemeClr val="bg1">
              <a:lumMod val="95000"/>
            </a:schemeClr>
          </a:solidFill>
        </p:spPr>
        <p:txBody>
          <a:bodyPr>
            <a:normAutofit fontScale="92500"/>
          </a:bodyPr>
          <a:lstStyle/>
          <a:p>
            <a:r>
              <a:rPr lang="ru-RU" sz="1400" dirty="0">
                <a:solidFill>
                  <a:srgbClr val="041771"/>
                </a:solidFill>
                <a:latin typeface="Verdana" pitchFamily="34" charset="0"/>
                <a:ea typeface="Verdana" pitchFamily="34" charset="0"/>
                <a:sym typeface="Verdana"/>
              </a:rPr>
              <a:t>Снижение </a:t>
            </a:r>
            <a:r>
              <a:rPr lang="ru-RU" sz="1400" dirty="0" err="1">
                <a:solidFill>
                  <a:srgbClr val="04177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госзадания</a:t>
            </a:r>
            <a:r>
              <a:rPr lang="ru-RU" sz="1400" dirty="0">
                <a:solidFill>
                  <a:srgbClr val="04177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 потребовало значительно увеличить </a:t>
            </a:r>
            <a:r>
              <a:rPr lang="ru-RU" sz="1400" dirty="0" smtClean="0">
                <a:solidFill>
                  <a:srgbClr val="04177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количество циклов ПП и ПК по </a:t>
            </a:r>
            <a:r>
              <a:rPr lang="ru-RU" sz="1400" dirty="0" err="1" smtClean="0">
                <a:solidFill>
                  <a:srgbClr val="04177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внебюджету</a:t>
            </a:r>
            <a:r>
              <a:rPr lang="ru-RU" sz="1400" dirty="0" smtClean="0">
                <a:solidFill>
                  <a:srgbClr val="041771"/>
                </a:solidFill>
                <a:latin typeface="Verdana" panose="020B0604030504040204" pitchFamily="34" charset="0"/>
                <a:ea typeface="Verdana" panose="020B0604030504040204" pitchFamily="34" charset="0"/>
                <a:sym typeface="Verdana"/>
              </a:rPr>
              <a:t> 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В 2024 году 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проведено: бюджетных 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циклов </a:t>
            </a:r>
            <a:r>
              <a:rPr lang="ru-RU" sz="1400" b="1" dirty="0">
                <a:latin typeface="Verdana" pitchFamily="34" charset="0"/>
                <a:ea typeface="Verdana" pitchFamily="34" charset="0"/>
              </a:rPr>
              <a:t>157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 из них ПП - 22, ПК 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– 135 . Внебюджетные 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циклы </a:t>
            </a:r>
            <a:r>
              <a:rPr lang="ru-RU" sz="1400" b="1" dirty="0">
                <a:latin typeface="Verdana" pitchFamily="34" charset="0"/>
                <a:ea typeface="Verdana" pitchFamily="34" charset="0"/>
              </a:rPr>
              <a:t>350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 из них ПП - 59, 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ПК– 291 </a:t>
            </a:r>
          </a:p>
          <a:p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Портал </a:t>
            </a:r>
            <a:r>
              <a:rPr lang="ru-RU" sz="1400" b="1" dirty="0" err="1" smtClean="0">
                <a:latin typeface="Verdana" pitchFamily="34" charset="0"/>
                <a:ea typeface="Verdana" pitchFamily="34" charset="0"/>
              </a:rPr>
              <a:t>НМиФО</a:t>
            </a:r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 на 31.12.2024 размещено и утверждено 459 ДПП.</a:t>
            </a:r>
          </a:p>
          <a:p>
            <a:r>
              <a:rPr lang="ru-RU" sz="1400" dirty="0">
                <a:latin typeface="Verdana" pitchFamily="34" charset="0"/>
                <a:ea typeface="Verdana" pitchFamily="34" charset="0"/>
              </a:rPr>
              <a:t>За 2024г. на Портале непрерывного медицинского и фармацевтического 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образования обучилось 2188 человек. (за счет средств ФОМС 105 сокращение обученных за 5 лет  </a:t>
            </a:r>
            <a:r>
              <a:rPr lang="ru-RU" sz="1400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</a:rPr>
              <a:t>в 9,7!раза</a:t>
            </a:r>
            <a:r>
              <a:rPr lang="ru-RU" sz="1400" dirty="0" smtClean="0"/>
              <a:t>)</a:t>
            </a:r>
          </a:p>
          <a:p>
            <a:endParaRPr lang="ru-RU" sz="1400" dirty="0">
              <a:latin typeface="Verdana" pitchFamily="34" charset="0"/>
              <a:ea typeface="Verdana" pitchFamily="34" charset="0"/>
            </a:endParaRPr>
          </a:p>
          <a:p>
            <a:pPr lvl="0"/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5D4F3A86-ED0A-03A3-3250-A09F74EBCF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92411" y="3660057"/>
            <a:ext cx="5419725" cy="1331393"/>
          </a:xfrm>
          <a:solidFill>
            <a:schemeClr val="bg1">
              <a:lumMod val="95000"/>
            </a:schemeClr>
          </a:solidFill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Verdana" pitchFamily="34" charset="0"/>
                <a:ea typeface="Verdana" pitchFamily="34" charset="0"/>
              </a:rPr>
              <a:t>План </a:t>
            </a:r>
            <a:r>
              <a:rPr lang="ru-RU" sz="1400" dirty="0" err="1" smtClean="0">
                <a:latin typeface="Verdana" pitchFamily="34" charset="0"/>
                <a:ea typeface="Verdana" pitchFamily="34" charset="0"/>
              </a:rPr>
              <a:t>внебюджета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ru-RU" sz="1400" dirty="0">
                <a:latin typeface="Verdana" pitchFamily="34" charset="0"/>
                <a:ea typeface="Verdana" pitchFamily="34" charset="0"/>
              </a:rPr>
              <a:t>ЦДПО в </a:t>
            </a:r>
            <a:r>
              <a:rPr lang="ru-RU" sz="1400" dirty="0" smtClean="0">
                <a:latin typeface="Verdana" pitchFamily="34" charset="0"/>
                <a:ea typeface="Verdana" pitchFamily="34" charset="0"/>
              </a:rPr>
              <a:t>2024 году был выполнен на 100%. Проучено 1763 человека.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1400" dirty="0" smtClean="0">
                <a:latin typeface="Verdana" pitchFamily="34" charset="0"/>
                <a:ea typeface="Verdana" pitchFamily="34" charset="0"/>
              </a:rPr>
              <a:t>СПО – проучено 284 ((ФСО) -19 человек)</a:t>
            </a:r>
          </a:p>
          <a:p>
            <a:r>
              <a:rPr lang="ru-RU" sz="1400" dirty="0" smtClean="0">
                <a:latin typeface="Verdana" pitchFamily="34" charset="0"/>
                <a:ea typeface="Verdana" pitchFamily="34" charset="0"/>
              </a:rPr>
              <a:t>Проучено ППС: – 557 чел  в университете</a:t>
            </a:r>
          </a:p>
          <a:p>
            <a:r>
              <a:rPr lang="ru-RU" sz="1400" dirty="0" smtClean="0">
                <a:latin typeface="Verdana" pitchFamily="34" charset="0"/>
                <a:ea typeface="Verdana" pitchFamily="34" charset="0"/>
              </a:rPr>
              <a:t>                        – 183 на центральных базах.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B190BF3-5C3D-C008-A358-2CBCB269C95B}"/>
              </a:ext>
            </a:extLst>
          </p:cNvPr>
          <p:cNvSpPr txBox="1"/>
          <p:nvPr/>
        </p:nvSpPr>
        <p:spPr>
          <a:xfrm>
            <a:off x="4388096" y="2627707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lda Sans Black" panose="020B0902020204020303" pitchFamily="34" charset="0"/>
              </a:rPr>
              <a:t>10 </a:t>
            </a:r>
            <a:r>
              <a:rPr lang="ru-RU" dirty="0">
                <a:solidFill>
                  <a:schemeClr val="bg1"/>
                </a:solidFill>
                <a:latin typeface="Tilda Sans" panose="020B0502020204020303" pitchFamily="34" charset="0"/>
              </a:rPr>
              <a:t>тыс.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4BC2113-2068-DAAD-F85F-F87EE92981E0}"/>
              </a:ext>
            </a:extLst>
          </p:cNvPr>
          <p:cNvSpPr txBox="1"/>
          <p:nvPr/>
        </p:nvSpPr>
        <p:spPr>
          <a:xfrm>
            <a:off x="4388096" y="2863849"/>
            <a:ext cx="1298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lda Sans" panose="020B0502020204020303" pitchFamily="34" charset="0"/>
              </a:rPr>
              <a:t>показатель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2856840540"/>
              </p:ext>
            </p:extLst>
          </p:nvPr>
        </p:nvGraphicFramePr>
        <p:xfrm>
          <a:off x="805344" y="1291905"/>
          <a:ext cx="4736982" cy="2231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Диаграмма 17"/>
          <p:cNvGraphicFramePr>
            <a:graphicFrameLocks noGrp="1"/>
          </p:cNvGraphicFramePr>
          <p:nvPr>
            <p:ph type="chart" sz="quarter" idx="13"/>
            <p:extLst>
              <p:ext uri="{D42A27DB-BD31-4B8C-83A1-F6EECF244321}">
                <p14:modId xmlns:p14="http://schemas.microsoft.com/office/powerpoint/2010/main" val="2123023759"/>
              </p:ext>
            </p:extLst>
          </p:nvPr>
        </p:nvGraphicFramePr>
        <p:xfrm>
          <a:off x="442913" y="3634516"/>
          <a:ext cx="5653087" cy="2155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550585"/>
              </p:ext>
            </p:extLst>
          </p:nvPr>
        </p:nvGraphicFramePr>
        <p:xfrm>
          <a:off x="6400799" y="5309195"/>
          <a:ext cx="5377343" cy="1551448"/>
        </p:xfrm>
        <a:graphic>
          <a:graphicData uri="http://schemas.openxmlformats.org/drawingml/2006/table">
            <a:tbl>
              <a:tblPr>
                <a:tableStyleId>{125E5076-3810-47DD-B79F-674D7AD40C01}</a:tableStyleId>
              </a:tblPr>
              <a:tblGrid>
                <a:gridCol w="3498469"/>
                <a:gridCol w="1878874"/>
              </a:tblGrid>
              <a:tr h="266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Регион</a:t>
                      </a:r>
                    </a:p>
                  </a:txBody>
                  <a:tcPr marL="31220" marR="31220" marT="31220" marB="31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Итого, чел.</a:t>
                      </a:r>
                    </a:p>
                  </a:txBody>
                  <a:tcPr marL="31220" marR="31220" marT="31220" marB="31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Архангельская область</a:t>
                      </a:r>
                    </a:p>
                  </a:txBody>
                  <a:tcPr marL="31220" marR="31220" marT="31220" marB="31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1517</a:t>
                      </a:r>
                    </a:p>
                  </a:txBody>
                  <a:tcPr marL="31220" marR="31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Республика Коми</a:t>
                      </a:r>
                    </a:p>
                  </a:txBody>
                  <a:tcPr marL="31220" marR="31220" marT="31220" marB="31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629</a:t>
                      </a:r>
                    </a:p>
                  </a:txBody>
                  <a:tcPr marL="31220" marR="31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26614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Мурманская область</a:t>
                      </a:r>
                    </a:p>
                  </a:txBody>
                  <a:tcPr marL="31220" marR="31220" marT="31220" marB="31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54</a:t>
                      </a:r>
                    </a:p>
                  </a:txBody>
                  <a:tcPr marL="31220" marR="31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85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Ненецкий автономный округ</a:t>
                      </a:r>
                    </a:p>
                  </a:txBody>
                  <a:tcPr marL="31220" marR="31220" marT="31220" marB="3122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63500"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1200"/>
                        </a:spcAft>
                      </a:pPr>
                      <a:r>
                        <a:rPr lang="ru-RU" sz="1400" dirty="0">
                          <a:effectLst/>
                          <a:latin typeface="Verdana" pitchFamily="34" charset="0"/>
                          <a:ea typeface="Verdana" pitchFamily="34" charset="0"/>
                        </a:rPr>
                        <a:t>7</a:t>
                      </a:r>
                    </a:p>
                  </a:txBody>
                  <a:tcPr marL="31220" marR="3122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5" name="Стрелка вправо 4"/>
          <p:cNvSpPr/>
          <p:nvPr/>
        </p:nvSpPr>
        <p:spPr>
          <a:xfrm>
            <a:off x="5686528" y="6149130"/>
            <a:ext cx="613604" cy="2936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62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l" rtl="0">
              <a:lnSpc>
                <a:spcPct val="90000"/>
              </a:lnSpc>
              <a:spcBef>
                <a:spcPct val="0"/>
              </a:spcBef>
            </a:pPr>
            <a:r>
              <a:rPr lang="ru-RU" b="1" dirty="0"/>
              <a:t>Анализ внешней оценки качества условий образовательного процесса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>
          <a:xfrm>
            <a:off x="360727" y="6239972"/>
            <a:ext cx="7843706" cy="555111"/>
          </a:xfrm>
        </p:spPr>
        <p:txBody>
          <a:bodyPr/>
          <a:lstStyle/>
          <a:p>
            <a:r>
              <a:rPr lang="ru-RU" dirty="0">
                <a:latin typeface="Verdana" pitchFamily="34" charset="0"/>
                <a:ea typeface="Verdana" pitchFamily="34" charset="0"/>
              </a:rPr>
              <a:t>В 2024 году на вопросы анкеты ответили 2308 слушателей, что составляет 62% от годового количества обучающихся по дополнительным профессиональным программам.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>
          <a:xfrm>
            <a:off x="400968" y="4546833"/>
            <a:ext cx="3596652" cy="130996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Соответствие </a:t>
            </a:r>
            <a:r>
              <a:rPr lang="ru-RU" sz="1200" b="1" dirty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содержания программы ожиданиям </a:t>
            </a:r>
            <a:r>
              <a:rPr lang="ru-RU" sz="1200" b="1" dirty="0" smtClean="0">
                <a:solidFill>
                  <a:sysClr val="windowText" lastClr="000000"/>
                </a:solidFill>
                <a:latin typeface="Verdana" pitchFamily="34" charset="0"/>
                <a:ea typeface="Verdana" pitchFamily="34" charset="0"/>
                <a:cs typeface="Times New Roman" panose="02020603050405020304" pitchFamily="18" charset="0"/>
              </a:rPr>
              <a:t>слушателя</a:t>
            </a:r>
          </a:p>
          <a:p>
            <a:pPr algn="just"/>
            <a:r>
              <a:rPr lang="ru-RU" sz="1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</a:rPr>
              <a:t>77,3%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 респондентов ответили положительно, поставив высшую оценку.</a:t>
            </a:r>
          </a:p>
          <a:p>
            <a:endParaRPr lang="ru-RU" dirty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3"/>
          </p:nvPr>
        </p:nvSpPr>
        <p:spPr>
          <a:xfrm>
            <a:off x="4297674" y="4479722"/>
            <a:ext cx="3596652" cy="1686186"/>
          </a:xfrm>
          <a:solidFill>
            <a:schemeClr val="bg1">
              <a:lumMod val="95000"/>
            </a:schemeClr>
          </a:solidFill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700" b="1" dirty="0" smtClean="0">
                <a:latin typeface="Verdana" pitchFamily="34" charset="0"/>
                <a:ea typeface="Verdana" pitchFamily="34" charset="0"/>
              </a:rPr>
              <a:t>Уровень </a:t>
            </a:r>
            <a:r>
              <a:rPr lang="ru-RU" sz="3700" b="1" dirty="0">
                <a:latin typeface="Verdana" pitchFamily="34" charset="0"/>
                <a:ea typeface="Verdana" pitchFamily="34" charset="0"/>
              </a:rPr>
              <a:t>удовлетворения профессионализмом педагогического </a:t>
            </a:r>
            <a:r>
              <a:rPr lang="ru-RU" sz="3700" b="1" dirty="0" smtClean="0">
                <a:latin typeface="Verdana" pitchFamily="34" charset="0"/>
                <a:ea typeface="Verdana" pitchFamily="34" charset="0"/>
              </a:rPr>
              <a:t>состава</a:t>
            </a:r>
          </a:p>
          <a:p>
            <a:pPr>
              <a:lnSpc>
                <a:spcPct val="120000"/>
              </a:lnSpc>
            </a:pPr>
            <a:r>
              <a:rPr lang="ru-RU" sz="3100" dirty="0">
                <a:latin typeface="Verdana" pitchFamily="34" charset="0"/>
                <a:ea typeface="Verdana" pitchFamily="34" charset="0"/>
              </a:rPr>
              <a:t>Неоспоримое преимущество ФГБОУ ВО СГМУ </a:t>
            </a:r>
            <a:r>
              <a:rPr lang="ru-RU" sz="3100" dirty="0" smtClean="0">
                <a:latin typeface="Verdana" pitchFamily="34" charset="0"/>
                <a:ea typeface="Verdana" pitchFamily="34" charset="0"/>
              </a:rPr>
              <a:t>на </a:t>
            </a:r>
            <a:r>
              <a:rPr lang="ru-RU" sz="3100" dirty="0">
                <a:latin typeface="Verdana" pitchFamily="34" charset="0"/>
                <a:ea typeface="Verdana" pitchFamily="34" charset="0"/>
              </a:rPr>
              <a:t>территории Европейской части Арктического региона Российской </a:t>
            </a:r>
            <a:r>
              <a:rPr lang="ru-RU" sz="3100" dirty="0" smtClean="0">
                <a:latin typeface="Verdana" pitchFamily="34" charset="0"/>
                <a:ea typeface="Verdana" pitchFamily="34" charset="0"/>
              </a:rPr>
              <a:t>Федерации </a:t>
            </a:r>
            <a:r>
              <a:rPr lang="ru-RU" sz="3100" dirty="0">
                <a:latin typeface="Verdana" pitchFamily="34" charset="0"/>
                <a:ea typeface="Verdana" pitchFamily="34" charset="0"/>
              </a:rPr>
              <a:t>– отметили большинство слушателей программ дополнительного профессионального образования – 96,2%.</a:t>
            </a:r>
          </a:p>
          <a:p>
            <a:endParaRPr lang="ru-RU" sz="31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4"/>
          </p:nvPr>
        </p:nvSpPr>
        <p:spPr>
          <a:xfrm>
            <a:off x="8151398" y="4521666"/>
            <a:ext cx="3596652" cy="1694576"/>
          </a:xfrm>
          <a:solidFill>
            <a:schemeClr val="bg1">
              <a:lumMod val="95000"/>
            </a:schemeClr>
          </a:solidFill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ru-RU" sz="1500" b="1" dirty="0" smtClean="0">
                <a:latin typeface="Verdana" pitchFamily="34" charset="0"/>
                <a:ea typeface="Verdana" pitchFamily="34" charset="0"/>
              </a:rPr>
              <a:t>Степень </a:t>
            </a:r>
            <a:r>
              <a:rPr lang="ru-RU" sz="1500" b="1" dirty="0">
                <a:latin typeface="Verdana" pitchFamily="34" charset="0"/>
                <a:ea typeface="Verdana" pitchFamily="34" charset="0"/>
              </a:rPr>
              <a:t>удовлетворения качеством </a:t>
            </a:r>
            <a:r>
              <a:rPr lang="ru-RU" sz="1500" b="1" dirty="0" smtClean="0">
                <a:latin typeface="Verdana" pitchFamily="34" charset="0"/>
                <a:ea typeface="Verdana" pitchFamily="34" charset="0"/>
              </a:rPr>
              <a:t>программы</a:t>
            </a:r>
          </a:p>
          <a:p>
            <a:pPr>
              <a:lnSpc>
                <a:spcPct val="120000"/>
              </a:lnSpc>
            </a:pPr>
            <a:r>
              <a:rPr lang="ru-RU" sz="1300" dirty="0">
                <a:latin typeface="Verdana" pitchFamily="34" charset="0"/>
                <a:ea typeface="Verdana" pitchFamily="34" charset="0"/>
              </a:rPr>
              <a:t>(95,4%) слушателей отметили, что компетенции, приобретенные в процессе обучения, необходимы для профессионального и личностного становления.</a:t>
            </a:r>
          </a:p>
          <a:p>
            <a:endParaRPr lang="ru-RU" sz="1600" dirty="0"/>
          </a:p>
          <a:p>
            <a:endParaRPr lang="ru-RU" dirty="0"/>
          </a:p>
        </p:txBody>
      </p:sp>
      <p:graphicFrame>
        <p:nvGraphicFramePr>
          <p:cNvPr id="20" name="Диаграмма 19"/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2435189286"/>
              </p:ext>
            </p:extLst>
          </p:nvPr>
        </p:nvGraphicFramePr>
        <p:xfrm>
          <a:off x="442914" y="1322962"/>
          <a:ext cx="3686324" cy="2746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/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276886041"/>
              </p:ext>
            </p:extLst>
          </p:nvPr>
        </p:nvGraphicFramePr>
        <p:xfrm>
          <a:off x="4252914" y="1322962"/>
          <a:ext cx="3687930" cy="2746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4" name="Диаграмма 23"/>
          <p:cNvGraphicFramePr>
            <a:graphicFrameLocks noGrp="1"/>
          </p:cNvGraphicFramePr>
          <p:nvPr>
            <p:ph type="chart" sz="quarter" idx="4294967295"/>
            <p:extLst>
              <p:ext uri="{D42A27DB-BD31-4B8C-83A1-F6EECF244321}">
                <p14:modId xmlns:p14="http://schemas.microsoft.com/office/powerpoint/2010/main" val="3637615523"/>
              </p:ext>
            </p:extLst>
          </p:nvPr>
        </p:nvGraphicFramePr>
        <p:xfrm>
          <a:off x="8062913" y="1322962"/>
          <a:ext cx="3686175" cy="2746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00971479"/>
              </p:ext>
            </p:extLst>
          </p:nvPr>
        </p:nvGraphicFramePr>
        <p:xfrm>
          <a:off x="613271" y="1379374"/>
          <a:ext cx="3631558" cy="27396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960174595"/>
              </p:ext>
            </p:extLst>
          </p:nvPr>
        </p:nvGraphicFramePr>
        <p:xfrm>
          <a:off x="3406804" y="1208862"/>
          <a:ext cx="5143500" cy="31618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148310945"/>
              </p:ext>
            </p:extLst>
          </p:nvPr>
        </p:nvGraphicFramePr>
        <p:xfrm>
          <a:off x="7449424" y="1249960"/>
          <a:ext cx="3967992" cy="3246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</p:spTree>
    <p:extLst>
      <p:ext uri="{BB962C8B-B14F-4D97-AF65-F5344CB8AC3E}">
        <p14:creationId xmlns:p14="http://schemas.microsoft.com/office/powerpoint/2010/main" val="770728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/>
              <a:t>ИННОВАЦИОННАЯ ДЕЯТЕЛЬНОСТЬ ЦЕНТРА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6</a:t>
            </a:fld>
            <a:endParaRPr lang="ru-RU" dirty="0"/>
          </a:p>
        </p:txBody>
      </p:sp>
      <p:graphicFrame>
        <p:nvGraphicFramePr>
          <p:cNvPr id="6" name="Diagram 31">
            <a:extLst>
              <a:ext uri="{FF2B5EF4-FFF2-40B4-BE49-F238E27FC236}">
                <a16:creationId xmlns:a16="http://schemas.microsoft.com/office/drawing/2014/main" xmlns="" id="{F2A6464F-3330-48AF-B67F-FA599BBB3A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789488"/>
              </p:ext>
            </p:extLst>
          </p:nvPr>
        </p:nvGraphicFramePr>
        <p:xfrm>
          <a:off x="5497612" y="1089972"/>
          <a:ext cx="6251476" cy="518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70">
            <a:extLst>
              <a:ext uri="{FF2B5EF4-FFF2-40B4-BE49-F238E27FC236}">
                <a16:creationId xmlns:a16="http://schemas.microsoft.com/office/drawing/2014/main" xmlns="" id="{BEFD54D9-BB2A-4191-8373-87AC90EAD57F}"/>
              </a:ext>
            </a:extLst>
          </p:cNvPr>
          <p:cNvGrpSpPr/>
          <p:nvPr/>
        </p:nvGrpSpPr>
        <p:grpSpPr>
          <a:xfrm>
            <a:off x="2292247" y="3073086"/>
            <a:ext cx="1398088" cy="1262596"/>
            <a:chOff x="2541588" y="5030788"/>
            <a:chExt cx="1989138" cy="1865313"/>
          </a:xfrm>
        </p:grpSpPr>
        <p:sp>
          <p:nvSpPr>
            <p:cNvPr id="8" name="Freeform 14">
              <a:extLst>
                <a:ext uri="{FF2B5EF4-FFF2-40B4-BE49-F238E27FC236}">
                  <a16:creationId xmlns:a16="http://schemas.microsoft.com/office/drawing/2014/main" xmlns="" id="{2C34A65F-23A1-4DD4-9302-5AA86DF079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588" y="5030788"/>
              <a:ext cx="1608138" cy="1865313"/>
            </a:xfrm>
            <a:custGeom>
              <a:avLst/>
              <a:gdLst>
                <a:gd name="T0" fmla="*/ 697 w 1707"/>
                <a:gd name="T1" fmla="*/ 1938 h 1979"/>
                <a:gd name="T2" fmla="*/ 11 w 1707"/>
                <a:gd name="T3" fmla="*/ 1653 h 1979"/>
                <a:gd name="T4" fmla="*/ 11 w 1707"/>
                <a:gd name="T5" fmla="*/ 1614 h 1979"/>
                <a:gd name="T6" fmla="*/ 285 w 1707"/>
                <a:gd name="T7" fmla="*/ 1340 h 1979"/>
                <a:gd name="T8" fmla="*/ 324 w 1707"/>
                <a:gd name="T9" fmla="*/ 1340 h 1979"/>
                <a:gd name="T10" fmla="*/ 1068 w 1707"/>
                <a:gd name="T11" fmla="*/ 1341 h 1979"/>
                <a:gd name="T12" fmla="*/ 1069 w 1707"/>
                <a:gd name="T13" fmla="*/ 598 h 1979"/>
                <a:gd name="T14" fmla="*/ 697 w 1707"/>
                <a:gd name="T15" fmla="*/ 443 h 1979"/>
                <a:gd name="T16" fmla="*/ 669 w 1707"/>
                <a:gd name="T17" fmla="*/ 415 h 1979"/>
                <a:gd name="T18" fmla="*/ 669 w 1707"/>
                <a:gd name="T19" fmla="*/ 28 h 1979"/>
                <a:gd name="T20" fmla="*/ 697 w 1707"/>
                <a:gd name="T21" fmla="*/ 0 h 1979"/>
                <a:gd name="T22" fmla="*/ 1665 w 1707"/>
                <a:gd name="T23" fmla="*/ 969 h 1979"/>
                <a:gd name="T24" fmla="*/ 697 w 1707"/>
                <a:gd name="T25" fmla="*/ 1938 h 1979"/>
                <a:gd name="T26" fmla="*/ 70 w 1707"/>
                <a:gd name="T27" fmla="*/ 1634 h 1979"/>
                <a:gd name="T28" fmla="*/ 1361 w 1707"/>
                <a:gd name="T29" fmla="*/ 1595 h 1979"/>
                <a:gd name="T30" fmla="*/ 1323 w 1707"/>
                <a:gd name="T31" fmla="*/ 304 h 1979"/>
                <a:gd name="T32" fmla="*/ 724 w 1707"/>
                <a:gd name="T33" fmla="*/ 56 h 1979"/>
                <a:gd name="T34" fmla="*/ 724 w 1707"/>
                <a:gd name="T35" fmla="*/ 388 h 1979"/>
                <a:gd name="T36" fmla="*/ 1277 w 1707"/>
                <a:gd name="T37" fmla="*/ 997 h 1979"/>
                <a:gd name="T38" fmla="*/ 669 w 1707"/>
                <a:gd name="T39" fmla="*/ 1550 h 1979"/>
                <a:gd name="T40" fmla="*/ 305 w 1707"/>
                <a:gd name="T41" fmla="*/ 1398 h 1979"/>
                <a:gd name="T42" fmla="*/ 70 w 1707"/>
                <a:gd name="T43" fmla="*/ 1634 h 1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07" h="1979">
                  <a:moveTo>
                    <a:pt x="697" y="1938"/>
                  </a:moveTo>
                  <a:cubicBezTo>
                    <a:pt x="439" y="1938"/>
                    <a:pt x="192" y="1836"/>
                    <a:pt x="11" y="1653"/>
                  </a:cubicBezTo>
                  <a:cubicBezTo>
                    <a:pt x="0" y="1643"/>
                    <a:pt x="0" y="1625"/>
                    <a:pt x="11" y="1614"/>
                  </a:cubicBezTo>
                  <a:cubicBezTo>
                    <a:pt x="285" y="1340"/>
                    <a:pt x="285" y="1340"/>
                    <a:pt x="285" y="1340"/>
                  </a:cubicBezTo>
                  <a:cubicBezTo>
                    <a:pt x="296" y="1329"/>
                    <a:pt x="313" y="1329"/>
                    <a:pt x="324" y="1340"/>
                  </a:cubicBezTo>
                  <a:cubicBezTo>
                    <a:pt x="529" y="1546"/>
                    <a:pt x="862" y="1546"/>
                    <a:pt x="1068" y="1341"/>
                  </a:cubicBezTo>
                  <a:cubicBezTo>
                    <a:pt x="1274" y="1136"/>
                    <a:pt x="1274" y="803"/>
                    <a:pt x="1069" y="598"/>
                  </a:cubicBezTo>
                  <a:cubicBezTo>
                    <a:pt x="970" y="499"/>
                    <a:pt x="836" y="443"/>
                    <a:pt x="697" y="443"/>
                  </a:cubicBezTo>
                  <a:cubicBezTo>
                    <a:pt x="681" y="443"/>
                    <a:pt x="669" y="431"/>
                    <a:pt x="669" y="415"/>
                  </a:cubicBezTo>
                  <a:cubicBezTo>
                    <a:pt x="669" y="28"/>
                    <a:pt x="669" y="28"/>
                    <a:pt x="669" y="28"/>
                  </a:cubicBezTo>
                  <a:cubicBezTo>
                    <a:pt x="669" y="13"/>
                    <a:pt x="681" y="0"/>
                    <a:pt x="697" y="0"/>
                  </a:cubicBezTo>
                  <a:cubicBezTo>
                    <a:pt x="1232" y="1"/>
                    <a:pt x="1665" y="434"/>
                    <a:pt x="1665" y="969"/>
                  </a:cubicBezTo>
                  <a:cubicBezTo>
                    <a:pt x="1665" y="1504"/>
                    <a:pt x="1231" y="1937"/>
                    <a:pt x="697" y="1938"/>
                  </a:cubicBezTo>
                  <a:close/>
                  <a:moveTo>
                    <a:pt x="70" y="1634"/>
                  </a:moveTo>
                  <a:cubicBezTo>
                    <a:pt x="437" y="1979"/>
                    <a:pt x="1015" y="1962"/>
                    <a:pt x="1361" y="1595"/>
                  </a:cubicBezTo>
                  <a:cubicBezTo>
                    <a:pt x="1707" y="1228"/>
                    <a:pt x="1690" y="650"/>
                    <a:pt x="1323" y="304"/>
                  </a:cubicBezTo>
                  <a:cubicBezTo>
                    <a:pt x="1160" y="151"/>
                    <a:pt x="947" y="63"/>
                    <a:pt x="724" y="56"/>
                  </a:cubicBezTo>
                  <a:cubicBezTo>
                    <a:pt x="724" y="388"/>
                    <a:pt x="724" y="388"/>
                    <a:pt x="724" y="388"/>
                  </a:cubicBezTo>
                  <a:cubicBezTo>
                    <a:pt x="1045" y="404"/>
                    <a:pt x="1292" y="676"/>
                    <a:pt x="1277" y="997"/>
                  </a:cubicBezTo>
                  <a:cubicBezTo>
                    <a:pt x="1262" y="1317"/>
                    <a:pt x="990" y="1565"/>
                    <a:pt x="669" y="1550"/>
                  </a:cubicBezTo>
                  <a:cubicBezTo>
                    <a:pt x="534" y="1543"/>
                    <a:pt x="405" y="1490"/>
                    <a:pt x="305" y="1398"/>
                  </a:cubicBezTo>
                  <a:lnTo>
                    <a:pt x="70" y="16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5">
              <a:extLst>
                <a:ext uri="{FF2B5EF4-FFF2-40B4-BE49-F238E27FC236}">
                  <a16:creationId xmlns:a16="http://schemas.microsoft.com/office/drawing/2014/main" xmlns="" id="{3E77F536-8883-4F21-B323-116DECFBE46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1588" y="5046663"/>
              <a:ext cx="889000" cy="1419225"/>
            </a:xfrm>
            <a:custGeom>
              <a:avLst/>
              <a:gdLst>
                <a:gd name="T0" fmla="*/ 322 w 944"/>
                <a:gd name="T1" fmla="*/ 1506 h 1506"/>
                <a:gd name="T2" fmla="*/ 319 w 944"/>
                <a:gd name="T3" fmla="*/ 1506 h 1506"/>
                <a:gd name="T4" fmla="*/ 299 w 944"/>
                <a:gd name="T5" fmla="*/ 1494 h 1506"/>
                <a:gd name="T6" fmla="*/ 562 w 944"/>
                <a:gd name="T7" fmla="*/ 149 h 1506"/>
                <a:gd name="T8" fmla="*/ 911 w 944"/>
                <a:gd name="T9" fmla="*/ 3 h 1506"/>
                <a:gd name="T10" fmla="*/ 943 w 944"/>
                <a:gd name="T11" fmla="*/ 25 h 1506"/>
                <a:gd name="T12" fmla="*/ 944 w 944"/>
                <a:gd name="T13" fmla="*/ 31 h 1506"/>
                <a:gd name="T14" fmla="*/ 944 w 944"/>
                <a:gd name="T15" fmla="*/ 433 h 1506"/>
                <a:gd name="T16" fmla="*/ 926 w 944"/>
                <a:gd name="T17" fmla="*/ 459 h 1506"/>
                <a:gd name="T18" fmla="*/ 578 w 944"/>
                <a:gd name="T19" fmla="*/ 953 h 1506"/>
                <a:gd name="T20" fmla="*/ 633 w 944"/>
                <a:gd name="T21" fmla="*/ 1187 h 1506"/>
                <a:gd name="T22" fmla="*/ 627 w 944"/>
                <a:gd name="T23" fmla="*/ 1220 h 1506"/>
                <a:gd name="T24" fmla="*/ 341 w 944"/>
                <a:gd name="T25" fmla="*/ 1498 h 1506"/>
                <a:gd name="T26" fmla="*/ 322 w 944"/>
                <a:gd name="T27" fmla="*/ 1506 h 1506"/>
                <a:gd name="T28" fmla="*/ 888 w 944"/>
                <a:gd name="T29" fmla="*/ 65 h 1506"/>
                <a:gd name="T30" fmla="*/ 215 w 944"/>
                <a:gd name="T31" fmla="*/ 1168 h 1506"/>
                <a:gd name="T32" fmla="*/ 327 w 944"/>
                <a:gd name="T33" fmla="*/ 1435 h 1506"/>
                <a:gd name="T34" fmla="*/ 575 w 944"/>
                <a:gd name="T35" fmla="*/ 1194 h 1506"/>
                <a:gd name="T36" fmla="*/ 522 w 944"/>
                <a:gd name="T37" fmla="*/ 953 h 1506"/>
                <a:gd name="T38" fmla="*/ 888 w 944"/>
                <a:gd name="T39" fmla="*/ 414 h 1506"/>
                <a:gd name="T40" fmla="*/ 888 w 944"/>
                <a:gd name="T41" fmla="*/ 65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4" h="1506">
                  <a:moveTo>
                    <a:pt x="322" y="1506"/>
                  </a:moveTo>
                  <a:cubicBezTo>
                    <a:pt x="321" y="1506"/>
                    <a:pt x="320" y="1506"/>
                    <a:pt x="319" y="1506"/>
                  </a:cubicBezTo>
                  <a:cubicBezTo>
                    <a:pt x="311" y="1505"/>
                    <a:pt x="304" y="1501"/>
                    <a:pt x="299" y="1494"/>
                  </a:cubicBezTo>
                  <a:cubicBezTo>
                    <a:pt x="0" y="1050"/>
                    <a:pt x="118" y="448"/>
                    <a:pt x="562" y="149"/>
                  </a:cubicBezTo>
                  <a:cubicBezTo>
                    <a:pt x="668" y="78"/>
                    <a:pt x="786" y="29"/>
                    <a:pt x="911" y="3"/>
                  </a:cubicBezTo>
                  <a:cubicBezTo>
                    <a:pt x="926" y="0"/>
                    <a:pt x="940" y="10"/>
                    <a:pt x="943" y="25"/>
                  </a:cubicBezTo>
                  <a:cubicBezTo>
                    <a:pt x="944" y="27"/>
                    <a:pt x="944" y="29"/>
                    <a:pt x="944" y="31"/>
                  </a:cubicBezTo>
                  <a:cubicBezTo>
                    <a:pt x="944" y="433"/>
                    <a:pt x="944" y="433"/>
                    <a:pt x="944" y="433"/>
                  </a:cubicBezTo>
                  <a:cubicBezTo>
                    <a:pt x="944" y="445"/>
                    <a:pt x="937" y="455"/>
                    <a:pt x="926" y="459"/>
                  </a:cubicBezTo>
                  <a:cubicBezTo>
                    <a:pt x="717" y="534"/>
                    <a:pt x="578" y="732"/>
                    <a:pt x="578" y="953"/>
                  </a:cubicBezTo>
                  <a:cubicBezTo>
                    <a:pt x="578" y="1034"/>
                    <a:pt x="596" y="1115"/>
                    <a:pt x="633" y="1187"/>
                  </a:cubicBezTo>
                  <a:cubicBezTo>
                    <a:pt x="638" y="1198"/>
                    <a:pt x="636" y="1211"/>
                    <a:pt x="627" y="1220"/>
                  </a:cubicBezTo>
                  <a:cubicBezTo>
                    <a:pt x="341" y="1498"/>
                    <a:pt x="341" y="1498"/>
                    <a:pt x="341" y="1498"/>
                  </a:cubicBezTo>
                  <a:cubicBezTo>
                    <a:pt x="336" y="1503"/>
                    <a:pt x="329" y="1506"/>
                    <a:pt x="322" y="1506"/>
                  </a:cubicBezTo>
                  <a:close/>
                  <a:moveTo>
                    <a:pt x="888" y="65"/>
                  </a:moveTo>
                  <a:cubicBezTo>
                    <a:pt x="398" y="184"/>
                    <a:pt x="96" y="677"/>
                    <a:pt x="215" y="1168"/>
                  </a:cubicBezTo>
                  <a:cubicBezTo>
                    <a:pt x="238" y="1262"/>
                    <a:pt x="275" y="1353"/>
                    <a:pt x="327" y="1435"/>
                  </a:cubicBezTo>
                  <a:cubicBezTo>
                    <a:pt x="575" y="1194"/>
                    <a:pt x="575" y="1194"/>
                    <a:pt x="575" y="1194"/>
                  </a:cubicBezTo>
                  <a:cubicBezTo>
                    <a:pt x="540" y="1118"/>
                    <a:pt x="522" y="1036"/>
                    <a:pt x="522" y="953"/>
                  </a:cubicBezTo>
                  <a:cubicBezTo>
                    <a:pt x="523" y="715"/>
                    <a:pt x="668" y="502"/>
                    <a:pt x="888" y="414"/>
                  </a:cubicBezTo>
                  <a:lnTo>
                    <a:pt x="888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xmlns="" id="{0B3E71AA-4FC5-43CF-A3E3-FE40714F52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3425" y="5637213"/>
              <a:ext cx="612775" cy="614363"/>
            </a:xfrm>
            <a:custGeom>
              <a:avLst/>
              <a:gdLst>
                <a:gd name="T0" fmla="*/ 326 w 651"/>
                <a:gd name="T1" fmla="*/ 652 h 652"/>
                <a:gd name="T2" fmla="*/ 0 w 651"/>
                <a:gd name="T3" fmla="*/ 326 h 652"/>
                <a:gd name="T4" fmla="*/ 326 w 651"/>
                <a:gd name="T5" fmla="*/ 0 h 652"/>
                <a:gd name="T6" fmla="*/ 651 w 651"/>
                <a:gd name="T7" fmla="*/ 326 h 652"/>
                <a:gd name="T8" fmla="*/ 651 w 651"/>
                <a:gd name="T9" fmla="*/ 326 h 652"/>
                <a:gd name="T10" fmla="*/ 326 w 651"/>
                <a:gd name="T11" fmla="*/ 652 h 652"/>
                <a:gd name="T12" fmla="*/ 326 w 651"/>
                <a:gd name="T13" fmla="*/ 56 h 652"/>
                <a:gd name="T14" fmla="*/ 55 w 651"/>
                <a:gd name="T15" fmla="*/ 326 h 652"/>
                <a:gd name="T16" fmla="*/ 326 w 651"/>
                <a:gd name="T17" fmla="*/ 596 h 652"/>
                <a:gd name="T18" fmla="*/ 596 w 651"/>
                <a:gd name="T19" fmla="*/ 326 h 652"/>
                <a:gd name="T20" fmla="*/ 596 w 651"/>
                <a:gd name="T21" fmla="*/ 326 h 652"/>
                <a:gd name="T22" fmla="*/ 326 w 651"/>
                <a:gd name="T23" fmla="*/ 5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1" h="652">
                  <a:moveTo>
                    <a:pt x="326" y="652"/>
                  </a:moveTo>
                  <a:cubicBezTo>
                    <a:pt x="146" y="652"/>
                    <a:pt x="0" y="506"/>
                    <a:pt x="0" y="326"/>
                  </a:cubicBezTo>
                  <a:cubicBezTo>
                    <a:pt x="0" y="146"/>
                    <a:pt x="146" y="0"/>
                    <a:pt x="326" y="0"/>
                  </a:cubicBezTo>
                  <a:cubicBezTo>
                    <a:pt x="505" y="0"/>
                    <a:pt x="651" y="146"/>
                    <a:pt x="651" y="326"/>
                  </a:cubicBezTo>
                  <a:cubicBezTo>
                    <a:pt x="651" y="326"/>
                    <a:pt x="651" y="326"/>
                    <a:pt x="651" y="326"/>
                  </a:cubicBezTo>
                  <a:cubicBezTo>
                    <a:pt x="651" y="506"/>
                    <a:pt x="505" y="652"/>
                    <a:pt x="326" y="652"/>
                  </a:cubicBezTo>
                  <a:close/>
                  <a:moveTo>
                    <a:pt x="326" y="56"/>
                  </a:moveTo>
                  <a:cubicBezTo>
                    <a:pt x="176" y="56"/>
                    <a:pt x="55" y="177"/>
                    <a:pt x="55" y="326"/>
                  </a:cubicBezTo>
                  <a:cubicBezTo>
                    <a:pt x="55" y="475"/>
                    <a:pt x="176" y="596"/>
                    <a:pt x="326" y="596"/>
                  </a:cubicBezTo>
                  <a:cubicBezTo>
                    <a:pt x="475" y="596"/>
                    <a:pt x="596" y="475"/>
                    <a:pt x="596" y="326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177"/>
                    <a:pt x="475" y="56"/>
                    <a:pt x="326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1" name="Group 37">
            <a:extLst>
              <a:ext uri="{FF2B5EF4-FFF2-40B4-BE49-F238E27FC236}">
                <a16:creationId xmlns:a16="http://schemas.microsoft.com/office/drawing/2014/main" xmlns="" id="{F95DB316-DAE0-4D6B-B71E-F97D35F0471E}"/>
              </a:ext>
            </a:extLst>
          </p:cNvPr>
          <p:cNvGrpSpPr/>
          <p:nvPr/>
        </p:nvGrpSpPr>
        <p:grpSpPr>
          <a:xfrm>
            <a:off x="5603675" y="1446235"/>
            <a:ext cx="635197" cy="564166"/>
            <a:chOff x="4697413" y="244475"/>
            <a:chExt cx="979487" cy="869951"/>
          </a:xfrm>
          <a:solidFill>
            <a:schemeClr val="bg1"/>
          </a:solidFill>
        </p:grpSpPr>
        <p:sp>
          <p:nvSpPr>
            <p:cNvPr id="12" name="Freeform 29">
              <a:extLst>
                <a:ext uri="{FF2B5EF4-FFF2-40B4-BE49-F238E27FC236}">
                  <a16:creationId xmlns:a16="http://schemas.microsoft.com/office/drawing/2014/main" xmlns="" id="{A4D8B70F-774F-4CA0-889B-916216246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4125" y="300038"/>
              <a:ext cx="612775" cy="449263"/>
            </a:xfrm>
            <a:custGeom>
              <a:avLst/>
              <a:gdLst>
                <a:gd name="T0" fmla="*/ 1150 w 1213"/>
                <a:gd name="T1" fmla="*/ 890 h 890"/>
                <a:gd name="T2" fmla="*/ 63 w 1213"/>
                <a:gd name="T3" fmla="*/ 890 h 890"/>
                <a:gd name="T4" fmla="*/ 0 w 1213"/>
                <a:gd name="T5" fmla="*/ 827 h 890"/>
                <a:gd name="T6" fmla="*/ 0 w 1213"/>
                <a:gd name="T7" fmla="*/ 552 h 890"/>
                <a:gd name="T8" fmla="*/ 28 w 1213"/>
                <a:gd name="T9" fmla="*/ 524 h 890"/>
                <a:gd name="T10" fmla="*/ 55 w 1213"/>
                <a:gd name="T11" fmla="*/ 552 h 890"/>
                <a:gd name="T12" fmla="*/ 55 w 1213"/>
                <a:gd name="T13" fmla="*/ 827 h 890"/>
                <a:gd name="T14" fmla="*/ 63 w 1213"/>
                <a:gd name="T15" fmla="*/ 834 h 890"/>
                <a:gd name="T16" fmla="*/ 63 w 1213"/>
                <a:gd name="T17" fmla="*/ 834 h 890"/>
                <a:gd name="T18" fmla="*/ 1150 w 1213"/>
                <a:gd name="T19" fmla="*/ 834 h 890"/>
                <a:gd name="T20" fmla="*/ 1157 w 1213"/>
                <a:gd name="T21" fmla="*/ 827 h 890"/>
                <a:gd name="T22" fmla="*/ 1157 w 1213"/>
                <a:gd name="T23" fmla="*/ 827 h 890"/>
                <a:gd name="T24" fmla="*/ 1157 w 1213"/>
                <a:gd name="T25" fmla="*/ 63 h 890"/>
                <a:gd name="T26" fmla="*/ 1150 w 1213"/>
                <a:gd name="T27" fmla="*/ 55 h 890"/>
                <a:gd name="T28" fmla="*/ 1150 w 1213"/>
                <a:gd name="T29" fmla="*/ 55 h 890"/>
                <a:gd name="T30" fmla="*/ 63 w 1213"/>
                <a:gd name="T31" fmla="*/ 55 h 890"/>
                <a:gd name="T32" fmla="*/ 55 w 1213"/>
                <a:gd name="T33" fmla="*/ 62 h 890"/>
                <a:gd name="T34" fmla="*/ 55 w 1213"/>
                <a:gd name="T35" fmla="*/ 63 h 890"/>
                <a:gd name="T36" fmla="*/ 55 w 1213"/>
                <a:gd name="T37" fmla="*/ 371 h 890"/>
                <a:gd name="T38" fmla="*/ 28 w 1213"/>
                <a:gd name="T39" fmla="*/ 399 h 890"/>
                <a:gd name="T40" fmla="*/ 0 w 1213"/>
                <a:gd name="T41" fmla="*/ 371 h 890"/>
                <a:gd name="T42" fmla="*/ 0 w 1213"/>
                <a:gd name="T43" fmla="*/ 63 h 890"/>
                <a:gd name="T44" fmla="*/ 63 w 1213"/>
                <a:gd name="T45" fmla="*/ 0 h 890"/>
                <a:gd name="T46" fmla="*/ 1150 w 1213"/>
                <a:gd name="T47" fmla="*/ 0 h 890"/>
                <a:gd name="T48" fmla="*/ 1213 w 1213"/>
                <a:gd name="T49" fmla="*/ 63 h 890"/>
                <a:gd name="T50" fmla="*/ 1213 w 1213"/>
                <a:gd name="T51" fmla="*/ 827 h 890"/>
                <a:gd name="T52" fmla="*/ 1150 w 1213"/>
                <a:gd name="T53" fmla="*/ 890 h 8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13" h="890">
                  <a:moveTo>
                    <a:pt x="1150" y="890"/>
                  </a:moveTo>
                  <a:cubicBezTo>
                    <a:pt x="63" y="890"/>
                    <a:pt x="63" y="890"/>
                    <a:pt x="63" y="890"/>
                  </a:cubicBezTo>
                  <a:cubicBezTo>
                    <a:pt x="28" y="890"/>
                    <a:pt x="0" y="862"/>
                    <a:pt x="0" y="827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37"/>
                    <a:pt x="12" y="524"/>
                    <a:pt x="28" y="524"/>
                  </a:cubicBezTo>
                  <a:cubicBezTo>
                    <a:pt x="43" y="524"/>
                    <a:pt x="55" y="537"/>
                    <a:pt x="55" y="552"/>
                  </a:cubicBezTo>
                  <a:cubicBezTo>
                    <a:pt x="55" y="827"/>
                    <a:pt x="55" y="827"/>
                    <a:pt x="55" y="827"/>
                  </a:cubicBezTo>
                  <a:cubicBezTo>
                    <a:pt x="55" y="831"/>
                    <a:pt x="58" y="834"/>
                    <a:pt x="63" y="834"/>
                  </a:cubicBezTo>
                  <a:cubicBezTo>
                    <a:pt x="63" y="834"/>
                    <a:pt x="63" y="834"/>
                    <a:pt x="63" y="834"/>
                  </a:cubicBezTo>
                  <a:cubicBezTo>
                    <a:pt x="1150" y="834"/>
                    <a:pt x="1150" y="834"/>
                    <a:pt x="1150" y="834"/>
                  </a:cubicBezTo>
                  <a:cubicBezTo>
                    <a:pt x="1154" y="834"/>
                    <a:pt x="1157" y="831"/>
                    <a:pt x="1157" y="827"/>
                  </a:cubicBezTo>
                  <a:cubicBezTo>
                    <a:pt x="1157" y="827"/>
                    <a:pt x="1157" y="827"/>
                    <a:pt x="1157" y="827"/>
                  </a:cubicBezTo>
                  <a:cubicBezTo>
                    <a:pt x="1157" y="63"/>
                    <a:pt x="1157" y="63"/>
                    <a:pt x="1157" y="63"/>
                  </a:cubicBezTo>
                  <a:cubicBezTo>
                    <a:pt x="1157" y="59"/>
                    <a:pt x="1154" y="55"/>
                    <a:pt x="1150" y="55"/>
                  </a:cubicBezTo>
                  <a:cubicBezTo>
                    <a:pt x="1150" y="55"/>
                    <a:pt x="1150" y="55"/>
                    <a:pt x="1150" y="55"/>
                  </a:cubicBezTo>
                  <a:cubicBezTo>
                    <a:pt x="63" y="55"/>
                    <a:pt x="63" y="55"/>
                    <a:pt x="63" y="55"/>
                  </a:cubicBezTo>
                  <a:cubicBezTo>
                    <a:pt x="59" y="55"/>
                    <a:pt x="55" y="58"/>
                    <a:pt x="55" y="62"/>
                  </a:cubicBezTo>
                  <a:cubicBezTo>
                    <a:pt x="55" y="62"/>
                    <a:pt x="55" y="62"/>
                    <a:pt x="55" y="63"/>
                  </a:cubicBezTo>
                  <a:cubicBezTo>
                    <a:pt x="55" y="371"/>
                    <a:pt x="55" y="371"/>
                    <a:pt x="55" y="371"/>
                  </a:cubicBezTo>
                  <a:cubicBezTo>
                    <a:pt x="55" y="386"/>
                    <a:pt x="43" y="399"/>
                    <a:pt x="28" y="399"/>
                  </a:cubicBezTo>
                  <a:cubicBezTo>
                    <a:pt x="12" y="399"/>
                    <a:pt x="0" y="386"/>
                    <a:pt x="0" y="371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28"/>
                    <a:pt x="28" y="0"/>
                    <a:pt x="63" y="0"/>
                  </a:cubicBezTo>
                  <a:cubicBezTo>
                    <a:pt x="1150" y="0"/>
                    <a:pt x="1150" y="0"/>
                    <a:pt x="1150" y="0"/>
                  </a:cubicBezTo>
                  <a:cubicBezTo>
                    <a:pt x="1185" y="0"/>
                    <a:pt x="1213" y="28"/>
                    <a:pt x="1213" y="63"/>
                  </a:cubicBezTo>
                  <a:cubicBezTo>
                    <a:pt x="1213" y="827"/>
                    <a:pt x="1213" y="827"/>
                    <a:pt x="1213" y="827"/>
                  </a:cubicBezTo>
                  <a:cubicBezTo>
                    <a:pt x="1213" y="862"/>
                    <a:pt x="1185" y="890"/>
                    <a:pt x="1150" y="89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30">
              <a:extLst>
                <a:ext uri="{FF2B5EF4-FFF2-40B4-BE49-F238E27FC236}">
                  <a16:creationId xmlns:a16="http://schemas.microsoft.com/office/drawing/2014/main" xmlns="" id="{6EFECA17-2947-4262-A0A8-3078259589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87900" y="244475"/>
              <a:ext cx="209550" cy="207963"/>
            </a:xfrm>
            <a:custGeom>
              <a:avLst/>
              <a:gdLst>
                <a:gd name="T0" fmla="*/ 207 w 414"/>
                <a:gd name="T1" fmla="*/ 414 h 414"/>
                <a:gd name="T2" fmla="*/ 0 w 414"/>
                <a:gd name="T3" fmla="*/ 207 h 414"/>
                <a:gd name="T4" fmla="*/ 207 w 414"/>
                <a:gd name="T5" fmla="*/ 0 h 414"/>
                <a:gd name="T6" fmla="*/ 414 w 414"/>
                <a:gd name="T7" fmla="*/ 207 h 414"/>
                <a:gd name="T8" fmla="*/ 207 w 414"/>
                <a:gd name="T9" fmla="*/ 414 h 414"/>
                <a:gd name="T10" fmla="*/ 207 w 414"/>
                <a:gd name="T11" fmla="*/ 55 h 414"/>
                <a:gd name="T12" fmla="*/ 56 w 414"/>
                <a:gd name="T13" fmla="*/ 207 h 414"/>
                <a:gd name="T14" fmla="*/ 207 w 414"/>
                <a:gd name="T15" fmla="*/ 358 h 414"/>
                <a:gd name="T16" fmla="*/ 359 w 414"/>
                <a:gd name="T17" fmla="*/ 207 h 414"/>
                <a:gd name="T18" fmla="*/ 207 w 414"/>
                <a:gd name="T19" fmla="*/ 5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4" h="414">
                  <a:moveTo>
                    <a:pt x="207" y="414"/>
                  </a:moveTo>
                  <a:cubicBezTo>
                    <a:pt x="93" y="414"/>
                    <a:pt x="0" y="321"/>
                    <a:pt x="0" y="207"/>
                  </a:cubicBezTo>
                  <a:cubicBezTo>
                    <a:pt x="0" y="93"/>
                    <a:pt x="93" y="0"/>
                    <a:pt x="207" y="0"/>
                  </a:cubicBezTo>
                  <a:cubicBezTo>
                    <a:pt x="322" y="0"/>
                    <a:pt x="414" y="93"/>
                    <a:pt x="414" y="207"/>
                  </a:cubicBezTo>
                  <a:cubicBezTo>
                    <a:pt x="414" y="321"/>
                    <a:pt x="321" y="414"/>
                    <a:pt x="207" y="414"/>
                  </a:cubicBezTo>
                  <a:close/>
                  <a:moveTo>
                    <a:pt x="207" y="55"/>
                  </a:moveTo>
                  <a:cubicBezTo>
                    <a:pt x="124" y="55"/>
                    <a:pt x="56" y="123"/>
                    <a:pt x="56" y="207"/>
                  </a:cubicBezTo>
                  <a:cubicBezTo>
                    <a:pt x="56" y="291"/>
                    <a:pt x="124" y="358"/>
                    <a:pt x="207" y="358"/>
                  </a:cubicBezTo>
                  <a:cubicBezTo>
                    <a:pt x="291" y="358"/>
                    <a:pt x="359" y="290"/>
                    <a:pt x="359" y="207"/>
                  </a:cubicBezTo>
                  <a:cubicBezTo>
                    <a:pt x="359" y="123"/>
                    <a:pt x="291" y="55"/>
                    <a:pt x="207" y="5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31">
              <a:extLst>
                <a:ext uri="{FF2B5EF4-FFF2-40B4-BE49-F238E27FC236}">
                  <a16:creationId xmlns:a16="http://schemas.microsoft.com/office/drawing/2014/main" xmlns="" id="{3BF7E06C-A8FB-4302-9F08-481AB2EFE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5200" y="750888"/>
              <a:ext cx="131762" cy="363538"/>
            </a:xfrm>
            <a:custGeom>
              <a:avLst/>
              <a:gdLst>
                <a:gd name="T0" fmla="*/ 130 w 259"/>
                <a:gd name="T1" fmla="*/ 718 h 718"/>
                <a:gd name="T2" fmla="*/ 0 w 259"/>
                <a:gd name="T3" fmla="*/ 588 h 718"/>
                <a:gd name="T4" fmla="*/ 0 w 259"/>
                <a:gd name="T5" fmla="*/ 28 h 718"/>
                <a:gd name="T6" fmla="*/ 27 w 259"/>
                <a:gd name="T7" fmla="*/ 0 h 718"/>
                <a:gd name="T8" fmla="*/ 55 w 259"/>
                <a:gd name="T9" fmla="*/ 28 h 718"/>
                <a:gd name="T10" fmla="*/ 55 w 259"/>
                <a:gd name="T11" fmla="*/ 588 h 718"/>
                <a:gd name="T12" fmla="*/ 131 w 259"/>
                <a:gd name="T13" fmla="*/ 663 h 718"/>
                <a:gd name="T14" fmla="*/ 135 w 259"/>
                <a:gd name="T15" fmla="*/ 662 h 718"/>
                <a:gd name="T16" fmla="*/ 188 w 259"/>
                <a:gd name="T17" fmla="*/ 632 h 718"/>
                <a:gd name="T18" fmla="*/ 201 w 259"/>
                <a:gd name="T19" fmla="*/ 593 h 718"/>
                <a:gd name="T20" fmla="*/ 204 w 259"/>
                <a:gd name="T21" fmla="*/ 539 h 718"/>
                <a:gd name="T22" fmla="*/ 204 w 259"/>
                <a:gd name="T23" fmla="*/ 137 h 718"/>
                <a:gd name="T24" fmla="*/ 231 w 259"/>
                <a:gd name="T25" fmla="*/ 109 h 718"/>
                <a:gd name="T26" fmla="*/ 259 w 259"/>
                <a:gd name="T27" fmla="*/ 137 h 718"/>
                <a:gd name="T28" fmla="*/ 259 w 259"/>
                <a:gd name="T29" fmla="*/ 539 h 718"/>
                <a:gd name="T30" fmla="*/ 256 w 259"/>
                <a:gd name="T31" fmla="*/ 598 h 718"/>
                <a:gd name="T32" fmla="*/ 233 w 259"/>
                <a:gd name="T33" fmla="*/ 665 h 718"/>
                <a:gd name="T34" fmla="*/ 138 w 259"/>
                <a:gd name="T35" fmla="*/ 718 h 718"/>
                <a:gd name="T36" fmla="*/ 130 w 259"/>
                <a:gd name="T37" fmla="*/ 718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9" h="718">
                  <a:moveTo>
                    <a:pt x="130" y="718"/>
                  </a:moveTo>
                  <a:cubicBezTo>
                    <a:pt x="58" y="718"/>
                    <a:pt x="0" y="660"/>
                    <a:pt x="0" y="58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43" y="0"/>
                    <a:pt x="55" y="13"/>
                    <a:pt x="55" y="28"/>
                  </a:cubicBezTo>
                  <a:cubicBezTo>
                    <a:pt x="55" y="588"/>
                    <a:pt x="55" y="588"/>
                    <a:pt x="55" y="588"/>
                  </a:cubicBezTo>
                  <a:cubicBezTo>
                    <a:pt x="55" y="630"/>
                    <a:pt x="89" y="663"/>
                    <a:pt x="131" y="663"/>
                  </a:cubicBezTo>
                  <a:cubicBezTo>
                    <a:pt x="132" y="662"/>
                    <a:pt x="133" y="662"/>
                    <a:pt x="135" y="662"/>
                  </a:cubicBezTo>
                  <a:cubicBezTo>
                    <a:pt x="156" y="661"/>
                    <a:pt x="176" y="650"/>
                    <a:pt x="188" y="632"/>
                  </a:cubicBezTo>
                  <a:cubicBezTo>
                    <a:pt x="196" y="620"/>
                    <a:pt x="200" y="607"/>
                    <a:pt x="201" y="593"/>
                  </a:cubicBezTo>
                  <a:cubicBezTo>
                    <a:pt x="203" y="575"/>
                    <a:pt x="204" y="557"/>
                    <a:pt x="204" y="539"/>
                  </a:cubicBezTo>
                  <a:cubicBezTo>
                    <a:pt x="204" y="137"/>
                    <a:pt x="204" y="137"/>
                    <a:pt x="204" y="137"/>
                  </a:cubicBezTo>
                  <a:cubicBezTo>
                    <a:pt x="204" y="121"/>
                    <a:pt x="216" y="109"/>
                    <a:pt x="231" y="109"/>
                  </a:cubicBezTo>
                  <a:cubicBezTo>
                    <a:pt x="247" y="109"/>
                    <a:pt x="259" y="121"/>
                    <a:pt x="259" y="137"/>
                  </a:cubicBezTo>
                  <a:cubicBezTo>
                    <a:pt x="259" y="539"/>
                    <a:pt x="259" y="539"/>
                    <a:pt x="259" y="539"/>
                  </a:cubicBezTo>
                  <a:cubicBezTo>
                    <a:pt x="259" y="559"/>
                    <a:pt x="258" y="578"/>
                    <a:pt x="256" y="598"/>
                  </a:cubicBezTo>
                  <a:cubicBezTo>
                    <a:pt x="255" y="622"/>
                    <a:pt x="247" y="645"/>
                    <a:pt x="233" y="665"/>
                  </a:cubicBezTo>
                  <a:cubicBezTo>
                    <a:pt x="211" y="696"/>
                    <a:pt x="176" y="715"/>
                    <a:pt x="138" y="718"/>
                  </a:cubicBezTo>
                  <a:cubicBezTo>
                    <a:pt x="135" y="718"/>
                    <a:pt x="133" y="718"/>
                    <a:pt x="130" y="7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xmlns="" id="{84EBEC66-F353-4F55-9187-B65EB921723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7413" y="473075"/>
              <a:ext cx="534987" cy="641350"/>
            </a:xfrm>
            <a:custGeom>
              <a:avLst/>
              <a:gdLst>
                <a:gd name="T0" fmla="*/ 487 w 1058"/>
                <a:gd name="T1" fmla="*/ 1269 h 1269"/>
                <a:gd name="T2" fmla="*/ 479 w 1058"/>
                <a:gd name="T3" fmla="*/ 1269 h 1269"/>
                <a:gd name="T4" fmla="*/ 384 w 1058"/>
                <a:gd name="T5" fmla="*/ 1216 h 1269"/>
                <a:gd name="T6" fmla="*/ 360 w 1058"/>
                <a:gd name="T7" fmla="*/ 1149 h 1269"/>
                <a:gd name="T8" fmla="*/ 358 w 1058"/>
                <a:gd name="T9" fmla="*/ 1090 h 1269"/>
                <a:gd name="T10" fmla="*/ 358 w 1058"/>
                <a:gd name="T11" fmla="*/ 688 h 1269"/>
                <a:gd name="T12" fmla="*/ 385 w 1058"/>
                <a:gd name="T13" fmla="*/ 660 h 1269"/>
                <a:gd name="T14" fmla="*/ 413 w 1058"/>
                <a:gd name="T15" fmla="*/ 688 h 1269"/>
                <a:gd name="T16" fmla="*/ 413 w 1058"/>
                <a:gd name="T17" fmla="*/ 1090 h 1269"/>
                <a:gd name="T18" fmla="*/ 415 w 1058"/>
                <a:gd name="T19" fmla="*/ 1144 h 1269"/>
                <a:gd name="T20" fmla="*/ 428 w 1058"/>
                <a:gd name="T21" fmla="*/ 1183 h 1269"/>
                <a:gd name="T22" fmla="*/ 482 w 1058"/>
                <a:gd name="T23" fmla="*/ 1213 h 1269"/>
                <a:gd name="T24" fmla="*/ 562 w 1058"/>
                <a:gd name="T25" fmla="*/ 1143 h 1269"/>
                <a:gd name="T26" fmla="*/ 562 w 1058"/>
                <a:gd name="T27" fmla="*/ 1139 h 1269"/>
                <a:gd name="T28" fmla="*/ 562 w 1058"/>
                <a:gd name="T29" fmla="*/ 267 h 1269"/>
                <a:gd name="T30" fmla="*/ 646 w 1058"/>
                <a:gd name="T31" fmla="*/ 183 h 1269"/>
                <a:gd name="T32" fmla="*/ 937 w 1058"/>
                <a:gd name="T33" fmla="*/ 183 h 1269"/>
                <a:gd name="T34" fmla="*/ 982 w 1058"/>
                <a:gd name="T35" fmla="*/ 164 h 1269"/>
                <a:gd name="T36" fmla="*/ 1000 w 1058"/>
                <a:gd name="T37" fmla="*/ 120 h 1269"/>
                <a:gd name="T38" fmla="*/ 937 w 1058"/>
                <a:gd name="T39" fmla="*/ 57 h 1269"/>
                <a:gd name="T40" fmla="*/ 218 w 1058"/>
                <a:gd name="T41" fmla="*/ 57 h 1269"/>
                <a:gd name="T42" fmla="*/ 56 w 1058"/>
                <a:gd name="T43" fmla="*/ 219 h 1269"/>
                <a:gd name="T44" fmla="*/ 56 w 1058"/>
                <a:gd name="T45" fmla="*/ 590 h 1269"/>
                <a:gd name="T46" fmla="*/ 105 w 1058"/>
                <a:gd name="T47" fmla="*/ 639 h 1269"/>
                <a:gd name="T48" fmla="*/ 154 w 1058"/>
                <a:gd name="T49" fmla="*/ 593 h 1269"/>
                <a:gd name="T50" fmla="*/ 154 w 1058"/>
                <a:gd name="T51" fmla="*/ 592 h 1269"/>
                <a:gd name="T52" fmla="*/ 154 w 1058"/>
                <a:gd name="T53" fmla="*/ 269 h 1269"/>
                <a:gd name="T54" fmla="*/ 181 w 1058"/>
                <a:gd name="T55" fmla="*/ 241 h 1269"/>
                <a:gd name="T56" fmla="*/ 209 w 1058"/>
                <a:gd name="T57" fmla="*/ 269 h 1269"/>
                <a:gd name="T58" fmla="*/ 209 w 1058"/>
                <a:gd name="T59" fmla="*/ 269 h 1269"/>
                <a:gd name="T60" fmla="*/ 209 w 1058"/>
                <a:gd name="T61" fmla="*/ 592 h 1269"/>
                <a:gd name="T62" fmla="*/ 107 w 1058"/>
                <a:gd name="T63" fmla="*/ 694 h 1269"/>
                <a:gd name="T64" fmla="*/ 0 w 1058"/>
                <a:gd name="T65" fmla="*/ 591 h 1269"/>
                <a:gd name="T66" fmla="*/ 0 w 1058"/>
                <a:gd name="T67" fmla="*/ 590 h 1269"/>
                <a:gd name="T68" fmla="*/ 0 w 1058"/>
                <a:gd name="T69" fmla="*/ 219 h 1269"/>
                <a:gd name="T70" fmla="*/ 218 w 1058"/>
                <a:gd name="T71" fmla="*/ 1 h 1269"/>
                <a:gd name="T72" fmla="*/ 937 w 1058"/>
                <a:gd name="T73" fmla="*/ 1 h 1269"/>
                <a:gd name="T74" fmla="*/ 1057 w 1058"/>
                <a:gd name="T75" fmla="*/ 118 h 1269"/>
                <a:gd name="T76" fmla="*/ 941 w 1058"/>
                <a:gd name="T77" fmla="*/ 238 h 1269"/>
                <a:gd name="T78" fmla="*/ 937 w 1058"/>
                <a:gd name="T79" fmla="*/ 238 h 1269"/>
                <a:gd name="T80" fmla="*/ 646 w 1058"/>
                <a:gd name="T81" fmla="*/ 238 h 1269"/>
                <a:gd name="T82" fmla="*/ 617 w 1058"/>
                <a:gd name="T83" fmla="*/ 267 h 1269"/>
                <a:gd name="T84" fmla="*/ 617 w 1058"/>
                <a:gd name="T85" fmla="*/ 267 h 1269"/>
                <a:gd name="T86" fmla="*/ 617 w 1058"/>
                <a:gd name="T87" fmla="*/ 1139 h 1269"/>
                <a:gd name="T88" fmla="*/ 487 w 1058"/>
                <a:gd name="T89" fmla="*/ 1269 h 1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058" h="1269">
                  <a:moveTo>
                    <a:pt x="487" y="1269"/>
                  </a:moveTo>
                  <a:cubicBezTo>
                    <a:pt x="484" y="1269"/>
                    <a:pt x="481" y="1269"/>
                    <a:pt x="479" y="1269"/>
                  </a:cubicBezTo>
                  <a:cubicBezTo>
                    <a:pt x="441" y="1266"/>
                    <a:pt x="406" y="1247"/>
                    <a:pt x="384" y="1216"/>
                  </a:cubicBezTo>
                  <a:cubicBezTo>
                    <a:pt x="370" y="1196"/>
                    <a:pt x="362" y="1173"/>
                    <a:pt x="360" y="1149"/>
                  </a:cubicBezTo>
                  <a:cubicBezTo>
                    <a:pt x="359" y="1129"/>
                    <a:pt x="358" y="1110"/>
                    <a:pt x="358" y="1090"/>
                  </a:cubicBezTo>
                  <a:cubicBezTo>
                    <a:pt x="358" y="688"/>
                    <a:pt x="358" y="688"/>
                    <a:pt x="358" y="688"/>
                  </a:cubicBezTo>
                  <a:cubicBezTo>
                    <a:pt x="358" y="672"/>
                    <a:pt x="370" y="660"/>
                    <a:pt x="385" y="660"/>
                  </a:cubicBezTo>
                  <a:cubicBezTo>
                    <a:pt x="400" y="660"/>
                    <a:pt x="413" y="672"/>
                    <a:pt x="413" y="688"/>
                  </a:cubicBezTo>
                  <a:cubicBezTo>
                    <a:pt x="413" y="1090"/>
                    <a:pt x="413" y="1090"/>
                    <a:pt x="413" y="1090"/>
                  </a:cubicBezTo>
                  <a:cubicBezTo>
                    <a:pt x="413" y="1108"/>
                    <a:pt x="414" y="1126"/>
                    <a:pt x="415" y="1144"/>
                  </a:cubicBezTo>
                  <a:cubicBezTo>
                    <a:pt x="416" y="1158"/>
                    <a:pt x="421" y="1171"/>
                    <a:pt x="428" y="1183"/>
                  </a:cubicBezTo>
                  <a:cubicBezTo>
                    <a:pt x="441" y="1201"/>
                    <a:pt x="461" y="1212"/>
                    <a:pt x="482" y="1213"/>
                  </a:cubicBezTo>
                  <a:cubicBezTo>
                    <a:pt x="524" y="1216"/>
                    <a:pt x="559" y="1184"/>
                    <a:pt x="562" y="1143"/>
                  </a:cubicBezTo>
                  <a:cubicBezTo>
                    <a:pt x="562" y="1142"/>
                    <a:pt x="562" y="1140"/>
                    <a:pt x="562" y="1139"/>
                  </a:cubicBezTo>
                  <a:cubicBezTo>
                    <a:pt x="562" y="267"/>
                    <a:pt x="562" y="267"/>
                    <a:pt x="562" y="267"/>
                  </a:cubicBezTo>
                  <a:cubicBezTo>
                    <a:pt x="562" y="220"/>
                    <a:pt x="600" y="183"/>
                    <a:pt x="646" y="183"/>
                  </a:cubicBezTo>
                  <a:cubicBezTo>
                    <a:pt x="937" y="183"/>
                    <a:pt x="937" y="183"/>
                    <a:pt x="937" y="183"/>
                  </a:cubicBezTo>
                  <a:cubicBezTo>
                    <a:pt x="954" y="183"/>
                    <a:pt x="970" y="176"/>
                    <a:pt x="982" y="164"/>
                  </a:cubicBezTo>
                  <a:cubicBezTo>
                    <a:pt x="994" y="152"/>
                    <a:pt x="1000" y="136"/>
                    <a:pt x="1000" y="120"/>
                  </a:cubicBezTo>
                  <a:cubicBezTo>
                    <a:pt x="1000" y="85"/>
                    <a:pt x="972" y="57"/>
                    <a:pt x="937" y="57"/>
                  </a:cubicBezTo>
                  <a:cubicBezTo>
                    <a:pt x="218" y="57"/>
                    <a:pt x="218" y="57"/>
                    <a:pt x="218" y="57"/>
                  </a:cubicBezTo>
                  <a:cubicBezTo>
                    <a:pt x="128" y="57"/>
                    <a:pt x="56" y="129"/>
                    <a:pt x="56" y="219"/>
                  </a:cubicBezTo>
                  <a:cubicBezTo>
                    <a:pt x="56" y="590"/>
                    <a:pt x="56" y="590"/>
                    <a:pt x="56" y="590"/>
                  </a:cubicBezTo>
                  <a:cubicBezTo>
                    <a:pt x="56" y="617"/>
                    <a:pt x="78" y="639"/>
                    <a:pt x="105" y="639"/>
                  </a:cubicBezTo>
                  <a:cubicBezTo>
                    <a:pt x="131" y="640"/>
                    <a:pt x="153" y="619"/>
                    <a:pt x="154" y="593"/>
                  </a:cubicBezTo>
                  <a:cubicBezTo>
                    <a:pt x="154" y="593"/>
                    <a:pt x="154" y="593"/>
                    <a:pt x="154" y="592"/>
                  </a:cubicBezTo>
                  <a:cubicBezTo>
                    <a:pt x="154" y="269"/>
                    <a:pt x="154" y="269"/>
                    <a:pt x="154" y="269"/>
                  </a:cubicBezTo>
                  <a:cubicBezTo>
                    <a:pt x="154" y="254"/>
                    <a:pt x="166" y="241"/>
                    <a:pt x="181" y="241"/>
                  </a:cubicBezTo>
                  <a:cubicBezTo>
                    <a:pt x="196" y="241"/>
                    <a:pt x="209" y="254"/>
                    <a:pt x="209" y="269"/>
                  </a:cubicBezTo>
                  <a:cubicBezTo>
                    <a:pt x="209" y="269"/>
                    <a:pt x="209" y="269"/>
                    <a:pt x="209" y="269"/>
                  </a:cubicBezTo>
                  <a:cubicBezTo>
                    <a:pt x="209" y="592"/>
                    <a:pt x="209" y="592"/>
                    <a:pt x="209" y="592"/>
                  </a:cubicBezTo>
                  <a:cubicBezTo>
                    <a:pt x="209" y="649"/>
                    <a:pt x="163" y="694"/>
                    <a:pt x="107" y="694"/>
                  </a:cubicBezTo>
                  <a:cubicBezTo>
                    <a:pt x="49" y="695"/>
                    <a:pt x="1" y="649"/>
                    <a:pt x="0" y="591"/>
                  </a:cubicBezTo>
                  <a:cubicBezTo>
                    <a:pt x="0" y="591"/>
                    <a:pt x="0" y="590"/>
                    <a:pt x="0" y="590"/>
                  </a:cubicBezTo>
                  <a:cubicBezTo>
                    <a:pt x="0" y="219"/>
                    <a:pt x="0" y="219"/>
                    <a:pt x="0" y="219"/>
                  </a:cubicBezTo>
                  <a:cubicBezTo>
                    <a:pt x="0" y="99"/>
                    <a:pt x="98" y="1"/>
                    <a:pt x="218" y="1"/>
                  </a:cubicBezTo>
                  <a:cubicBezTo>
                    <a:pt x="937" y="1"/>
                    <a:pt x="937" y="1"/>
                    <a:pt x="937" y="1"/>
                  </a:cubicBezTo>
                  <a:cubicBezTo>
                    <a:pt x="1002" y="0"/>
                    <a:pt x="1056" y="52"/>
                    <a:pt x="1057" y="118"/>
                  </a:cubicBezTo>
                  <a:cubicBezTo>
                    <a:pt x="1058" y="183"/>
                    <a:pt x="1006" y="237"/>
                    <a:pt x="941" y="238"/>
                  </a:cubicBezTo>
                  <a:cubicBezTo>
                    <a:pt x="940" y="238"/>
                    <a:pt x="938" y="238"/>
                    <a:pt x="937" y="238"/>
                  </a:cubicBezTo>
                  <a:cubicBezTo>
                    <a:pt x="646" y="238"/>
                    <a:pt x="646" y="238"/>
                    <a:pt x="646" y="238"/>
                  </a:cubicBezTo>
                  <a:cubicBezTo>
                    <a:pt x="630" y="238"/>
                    <a:pt x="617" y="251"/>
                    <a:pt x="617" y="267"/>
                  </a:cubicBezTo>
                  <a:cubicBezTo>
                    <a:pt x="617" y="267"/>
                    <a:pt x="617" y="267"/>
                    <a:pt x="617" y="267"/>
                  </a:cubicBezTo>
                  <a:cubicBezTo>
                    <a:pt x="617" y="1139"/>
                    <a:pt x="617" y="1139"/>
                    <a:pt x="617" y="1139"/>
                  </a:cubicBezTo>
                  <a:cubicBezTo>
                    <a:pt x="617" y="1211"/>
                    <a:pt x="558" y="1269"/>
                    <a:pt x="487" y="1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33">
              <a:extLst>
                <a:ext uri="{FF2B5EF4-FFF2-40B4-BE49-F238E27FC236}">
                  <a16:creationId xmlns:a16="http://schemas.microsoft.com/office/drawing/2014/main" xmlns="" id="{D7E2DB29-A2E5-4C5F-97B8-C9ED313721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313363" y="720725"/>
              <a:ext cx="114300" cy="293688"/>
            </a:xfrm>
            <a:custGeom>
              <a:avLst/>
              <a:gdLst>
                <a:gd name="T0" fmla="*/ 199 w 227"/>
                <a:gd name="T1" fmla="*/ 580 h 580"/>
                <a:gd name="T2" fmla="*/ 27 w 227"/>
                <a:gd name="T3" fmla="*/ 580 h 580"/>
                <a:gd name="T4" fmla="*/ 0 w 227"/>
                <a:gd name="T5" fmla="*/ 553 h 580"/>
                <a:gd name="T6" fmla="*/ 0 w 227"/>
                <a:gd name="T7" fmla="*/ 28 h 580"/>
                <a:gd name="T8" fmla="*/ 27 w 227"/>
                <a:gd name="T9" fmla="*/ 0 h 580"/>
                <a:gd name="T10" fmla="*/ 199 w 227"/>
                <a:gd name="T11" fmla="*/ 0 h 580"/>
                <a:gd name="T12" fmla="*/ 227 w 227"/>
                <a:gd name="T13" fmla="*/ 28 h 580"/>
                <a:gd name="T14" fmla="*/ 227 w 227"/>
                <a:gd name="T15" fmla="*/ 553 h 580"/>
                <a:gd name="T16" fmla="*/ 199 w 227"/>
                <a:gd name="T17" fmla="*/ 580 h 580"/>
                <a:gd name="T18" fmla="*/ 55 w 227"/>
                <a:gd name="T19" fmla="*/ 525 h 580"/>
                <a:gd name="T20" fmla="*/ 172 w 227"/>
                <a:gd name="T21" fmla="*/ 525 h 580"/>
                <a:gd name="T22" fmla="*/ 172 w 227"/>
                <a:gd name="T23" fmla="*/ 56 h 580"/>
                <a:gd name="T24" fmla="*/ 55 w 227"/>
                <a:gd name="T25" fmla="*/ 56 h 580"/>
                <a:gd name="T26" fmla="*/ 55 w 227"/>
                <a:gd name="T27" fmla="*/ 525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7" h="580">
                  <a:moveTo>
                    <a:pt x="199" y="580"/>
                  </a:moveTo>
                  <a:cubicBezTo>
                    <a:pt x="27" y="580"/>
                    <a:pt x="27" y="580"/>
                    <a:pt x="27" y="580"/>
                  </a:cubicBezTo>
                  <a:cubicBezTo>
                    <a:pt x="12" y="580"/>
                    <a:pt x="0" y="568"/>
                    <a:pt x="0" y="553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7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215" y="0"/>
                    <a:pt x="227" y="13"/>
                    <a:pt x="227" y="28"/>
                  </a:cubicBezTo>
                  <a:cubicBezTo>
                    <a:pt x="227" y="553"/>
                    <a:pt x="227" y="553"/>
                    <a:pt x="227" y="553"/>
                  </a:cubicBezTo>
                  <a:cubicBezTo>
                    <a:pt x="227" y="568"/>
                    <a:pt x="215" y="580"/>
                    <a:pt x="199" y="580"/>
                  </a:cubicBezTo>
                  <a:close/>
                  <a:moveTo>
                    <a:pt x="55" y="525"/>
                  </a:moveTo>
                  <a:cubicBezTo>
                    <a:pt x="172" y="525"/>
                    <a:pt x="172" y="525"/>
                    <a:pt x="172" y="525"/>
                  </a:cubicBezTo>
                  <a:cubicBezTo>
                    <a:pt x="172" y="56"/>
                    <a:pt x="172" y="56"/>
                    <a:pt x="172" y="56"/>
                  </a:cubicBezTo>
                  <a:cubicBezTo>
                    <a:pt x="55" y="56"/>
                    <a:pt x="55" y="56"/>
                    <a:pt x="55" y="56"/>
                  </a:cubicBezTo>
                  <a:lnTo>
                    <a:pt x="55" y="5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34">
              <a:extLst>
                <a:ext uri="{FF2B5EF4-FFF2-40B4-BE49-F238E27FC236}">
                  <a16:creationId xmlns:a16="http://schemas.microsoft.com/office/drawing/2014/main" xmlns="" id="{2B1C14CD-60EB-42D0-ADD2-FC72A086C9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72075" y="987425"/>
              <a:ext cx="396875" cy="106363"/>
            </a:xfrm>
            <a:custGeom>
              <a:avLst/>
              <a:gdLst>
                <a:gd name="T0" fmla="*/ 757 w 784"/>
                <a:gd name="T1" fmla="*/ 212 h 212"/>
                <a:gd name="T2" fmla="*/ 28 w 784"/>
                <a:gd name="T3" fmla="*/ 212 h 212"/>
                <a:gd name="T4" fmla="*/ 0 w 784"/>
                <a:gd name="T5" fmla="*/ 184 h 212"/>
                <a:gd name="T6" fmla="*/ 0 w 784"/>
                <a:gd name="T7" fmla="*/ 165 h 212"/>
                <a:gd name="T8" fmla="*/ 165 w 784"/>
                <a:gd name="T9" fmla="*/ 0 h 212"/>
                <a:gd name="T10" fmla="*/ 619 w 784"/>
                <a:gd name="T11" fmla="*/ 0 h 212"/>
                <a:gd name="T12" fmla="*/ 784 w 784"/>
                <a:gd name="T13" fmla="*/ 165 h 212"/>
                <a:gd name="T14" fmla="*/ 784 w 784"/>
                <a:gd name="T15" fmla="*/ 184 h 212"/>
                <a:gd name="T16" fmla="*/ 757 w 784"/>
                <a:gd name="T17" fmla="*/ 212 h 212"/>
                <a:gd name="T18" fmla="*/ 56 w 784"/>
                <a:gd name="T19" fmla="*/ 157 h 212"/>
                <a:gd name="T20" fmla="*/ 729 w 784"/>
                <a:gd name="T21" fmla="*/ 157 h 212"/>
                <a:gd name="T22" fmla="*/ 619 w 784"/>
                <a:gd name="T23" fmla="*/ 55 h 212"/>
                <a:gd name="T24" fmla="*/ 165 w 784"/>
                <a:gd name="T25" fmla="*/ 55 h 212"/>
                <a:gd name="T26" fmla="*/ 56 w 784"/>
                <a:gd name="T27" fmla="*/ 157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84" h="212">
                  <a:moveTo>
                    <a:pt x="757" y="212"/>
                  </a:moveTo>
                  <a:cubicBezTo>
                    <a:pt x="28" y="212"/>
                    <a:pt x="28" y="212"/>
                    <a:pt x="28" y="212"/>
                  </a:cubicBezTo>
                  <a:cubicBezTo>
                    <a:pt x="13" y="212"/>
                    <a:pt x="0" y="200"/>
                    <a:pt x="0" y="184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0" y="74"/>
                    <a:pt x="74" y="0"/>
                    <a:pt x="165" y="0"/>
                  </a:cubicBezTo>
                  <a:cubicBezTo>
                    <a:pt x="619" y="0"/>
                    <a:pt x="619" y="0"/>
                    <a:pt x="619" y="0"/>
                  </a:cubicBezTo>
                  <a:cubicBezTo>
                    <a:pt x="710" y="0"/>
                    <a:pt x="784" y="74"/>
                    <a:pt x="784" y="165"/>
                  </a:cubicBezTo>
                  <a:cubicBezTo>
                    <a:pt x="784" y="184"/>
                    <a:pt x="784" y="184"/>
                    <a:pt x="784" y="184"/>
                  </a:cubicBezTo>
                  <a:cubicBezTo>
                    <a:pt x="784" y="200"/>
                    <a:pt x="772" y="212"/>
                    <a:pt x="757" y="212"/>
                  </a:cubicBezTo>
                  <a:close/>
                  <a:moveTo>
                    <a:pt x="56" y="157"/>
                  </a:moveTo>
                  <a:cubicBezTo>
                    <a:pt x="729" y="157"/>
                    <a:pt x="729" y="157"/>
                    <a:pt x="729" y="157"/>
                  </a:cubicBezTo>
                  <a:cubicBezTo>
                    <a:pt x="724" y="100"/>
                    <a:pt x="677" y="55"/>
                    <a:pt x="619" y="55"/>
                  </a:cubicBezTo>
                  <a:cubicBezTo>
                    <a:pt x="165" y="55"/>
                    <a:pt x="165" y="55"/>
                    <a:pt x="165" y="55"/>
                  </a:cubicBezTo>
                  <a:cubicBezTo>
                    <a:pt x="108" y="55"/>
                    <a:pt x="60" y="100"/>
                    <a:pt x="56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8" name="Group 46">
            <a:extLst>
              <a:ext uri="{FF2B5EF4-FFF2-40B4-BE49-F238E27FC236}">
                <a16:creationId xmlns:a16="http://schemas.microsoft.com/office/drawing/2014/main" xmlns="" id="{2DA1EE84-FFDC-4852-BF49-EB1CFA306D06}"/>
              </a:ext>
            </a:extLst>
          </p:cNvPr>
          <p:cNvGrpSpPr/>
          <p:nvPr/>
        </p:nvGrpSpPr>
        <p:grpSpPr>
          <a:xfrm>
            <a:off x="5650602" y="5329183"/>
            <a:ext cx="569557" cy="534720"/>
            <a:chOff x="2470150" y="5470525"/>
            <a:chExt cx="1479551" cy="1389062"/>
          </a:xfrm>
          <a:solidFill>
            <a:srgbClr val="FFFFFF"/>
          </a:solidFill>
        </p:grpSpPr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xmlns="" id="{2D2BFC3B-7F4D-4CB0-9D1B-2ECFAD47F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6291263"/>
              <a:ext cx="817563" cy="315912"/>
            </a:xfrm>
            <a:custGeom>
              <a:avLst/>
              <a:gdLst>
                <a:gd name="T0" fmla="*/ 938 w 1078"/>
                <a:gd name="T1" fmla="*/ 415 h 415"/>
                <a:gd name="T2" fmla="*/ 455 w 1078"/>
                <a:gd name="T3" fmla="*/ 415 h 415"/>
                <a:gd name="T4" fmla="*/ 427 w 1078"/>
                <a:gd name="T5" fmla="*/ 387 h 415"/>
                <a:gd name="T6" fmla="*/ 455 w 1078"/>
                <a:gd name="T7" fmla="*/ 360 h 415"/>
                <a:gd name="T8" fmla="*/ 938 w 1078"/>
                <a:gd name="T9" fmla="*/ 360 h 415"/>
                <a:gd name="T10" fmla="*/ 1021 w 1078"/>
                <a:gd name="T11" fmla="*/ 273 h 415"/>
                <a:gd name="T12" fmla="*/ 938 w 1078"/>
                <a:gd name="T13" fmla="*/ 189 h 415"/>
                <a:gd name="T14" fmla="*/ 798 w 1078"/>
                <a:gd name="T15" fmla="*/ 189 h 415"/>
                <a:gd name="T16" fmla="*/ 585 w 1078"/>
                <a:gd name="T17" fmla="*/ 117 h 415"/>
                <a:gd name="T18" fmla="*/ 407 w 1078"/>
                <a:gd name="T19" fmla="*/ 56 h 415"/>
                <a:gd name="T20" fmla="*/ 28 w 1078"/>
                <a:gd name="T21" fmla="*/ 56 h 415"/>
                <a:gd name="T22" fmla="*/ 0 w 1078"/>
                <a:gd name="T23" fmla="*/ 28 h 415"/>
                <a:gd name="T24" fmla="*/ 28 w 1078"/>
                <a:gd name="T25" fmla="*/ 0 h 415"/>
                <a:gd name="T26" fmla="*/ 407 w 1078"/>
                <a:gd name="T27" fmla="*/ 0 h 415"/>
                <a:gd name="T28" fmla="*/ 619 w 1078"/>
                <a:gd name="T29" fmla="*/ 73 h 415"/>
                <a:gd name="T30" fmla="*/ 797 w 1078"/>
                <a:gd name="T31" fmla="*/ 134 h 415"/>
                <a:gd name="T32" fmla="*/ 938 w 1078"/>
                <a:gd name="T33" fmla="*/ 134 h 415"/>
                <a:gd name="T34" fmla="*/ 1076 w 1078"/>
                <a:gd name="T35" fmla="*/ 277 h 415"/>
                <a:gd name="T36" fmla="*/ 938 w 1078"/>
                <a:gd name="T37" fmla="*/ 415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8" h="415">
                  <a:moveTo>
                    <a:pt x="938" y="415"/>
                  </a:moveTo>
                  <a:cubicBezTo>
                    <a:pt x="455" y="415"/>
                    <a:pt x="455" y="415"/>
                    <a:pt x="455" y="415"/>
                  </a:cubicBezTo>
                  <a:cubicBezTo>
                    <a:pt x="440" y="415"/>
                    <a:pt x="427" y="403"/>
                    <a:pt x="427" y="387"/>
                  </a:cubicBezTo>
                  <a:cubicBezTo>
                    <a:pt x="427" y="372"/>
                    <a:pt x="440" y="360"/>
                    <a:pt x="455" y="360"/>
                  </a:cubicBezTo>
                  <a:cubicBezTo>
                    <a:pt x="938" y="360"/>
                    <a:pt x="938" y="360"/>
                    <a:pt x="938" y="360"/>
                  </a:cubicBezTo>
                  <a:cubicBezTo>
                    <a:pt x="985" y="358"/>
                    <a:pt x="1021" y="320"/>
                    <a:pt x="1021" y="273"/>
                  </a:cubicBezTo>
                  <a:cubicBezTo>
                    <a:pt x="1021" y="227"/>
                    <a:pt x="984" y="190"/>
                    <a:pt x="938" y="189"/>
                  </a:cubicBezTo>
                  <a:cubicBezTo>
                    <a:pt x="798" y="189"/>
                    <a:pt x="798" y="189"/>
                    <a:pt x="798" y="189"/>
                  </a:cubicBezTo>
                  <a:cubicBezTo>
                    <a:pt x="721" y="189"/>
                    <a:pt x="646" y="164"/>
                    <a:pt x="585" y="117"/>
                  </a:cubicBezTo>
                  <a:cubicBezTo>
                    <a:pt x="534" y="77"/>
                    <a:pt x="472" y="56"/>
                    <a:pt x="407" y="56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13" y="56"/>
                    <a:pt x="0" y="43"/>
                    <a:pt x="0" y="28"/>
                  </a:cubicBezTo>
                  <a:cubicBezTo>
                    <a:pt x="0" y="13"/>
                    <a:pt x="13" y="0"/>
                    <a:pt x="28" y="0"/>
                  </a:cubicBezTo>
                  <a:cubicBezTo>
                    <a:pt x="407" y="0"/>
                    <a:pt x="407" y="0"/>
                    <a:pt x="407" y="0"/>
                  </a:cubicBezTo>
                  <a:cubicBezTo>
                    <a:pt x="484" y="0"/>
                    <a:pt x="558" y="26"/>
                    <a:pt x="619" y="73"/>
                  </a:cubicBezTo>
                  <a:cubicBezTo>
                    <a:pt x="670" y="112"/>
                    <a:pt x="733" y="134"/>
                    <a:pt x="797" y="134"/>
                  </a:cubicBezTo>
                  <a:cubicBezTo>
                    <a:pt x="938" y="134"/>
                    <a:pt x="938" y="134"/>
                    <a:pt x="938" y="134"/>
                  </a:cubicBezTo>
                  <a:cubicBezTo>
                    <a:pt x="1016" y="136"/>
                    <a:pt x="1078" y="200"/>
                    <a:pt x="1076" y="277"/>
                  </a:cubicBezTo>
                  <a:cubicBezTo>
                    <a:pt x="1075" y="353"/>
                    <a:pt x="1014" y="413"/>
                    <a:pt x="938" y="4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xmlns="" id="{A7F2AD47-70AB-447D-A796-6AA0505F7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8113" y="6407150"/>
              <a:ext cx="1271588" cy="452437"/>
            </a:xfrm>
            <a:custGeom>
              <a:avLst/>
              <a:gdLst>
                <a:gd name="T0" fmla="*/ 722 w 1676"/>
                <a:gd name="T1" fmla="*/ 596 h 596"/>
                <a:gd name="T2" fmla="*/ 544 w 1676"/>
                <a:gd name="T3" fmla="*/ 570 h 596"/>
                <a:gd name="T4" fmla="*/ 22 w 1676"/>
                <a:gd name="T5" fmla="*/ 394 h 596"/>
                <a:gd name="T6" fmla="*/ 5 w 1676"/>
                <a:gd name="T7" fmla="*/ 359 h 596"/>
                <a:gd name="T8" fmla="*/ 40 w 1676"/>
                <a:gd name="T9" fmla="*/ 342 h 596"/>
                <a:gd name="T10" fmla="*/ 561 w 1676"/>
                <a:gd name="T11" fmla="*/ 517 h 596"/>
                <a:gd name="T12" fmla="*/ 952 w 1676"/>
                <a:gd name="T13" fmla="*/ 491 h 596"/>
                <a:gd name="T14" fmla="*/ 1586 w 1676"/>
                <a:gd name="T15" fmla="*/ 179 h 596"/>
                <a:gd name="T16" fmla="*/ 1604 w 1676"/>
                <a:gd name="T17" fmla="*/ 125 h 596"/>
                <a:gd name="T18" fmla="*/ 1592 w 1676"/>
                <a:gd name="T19" fmla="*/ 111 h 596"/>
                <a:gd name="T20" fmla="*/ 1399 w 1676"/>
                <a:gd name="T21" fmla="*/ 83 h 596"/>
                <a:gd name="T22" fmla="*/ 1015 w 1676"/>
                <a:gd name="T23" fmla="*/ 240 h 596"/>
                <a:gd name="T24" fmla="*/ 979 w 1676"/>
                <a:gd name="T25" fmla="*/ 224 h 596"/>
                <a:gd name="T26" fmla="*/ 994 w 1676"/>
                <a:gd name="T27" fmla="*/ 188 h 596"/>
                <a:gd name="T28" fmla="*/ 994 w 1676"/>
                <a:gd name="T29" fmla="*/ 188 h 596"/>
                <a:gd name="T30" fmla="*/ 1379 w 1676"/>
                <a:gd name="T31" fmla="*/ 32 h 596"/>
                <a:gd name="T32" fmla="*/ 1625 w 1676"/>
                <a:gd name="T33" fmla="*/ 66 h 596"/>
                <a:gd name="T34" fmla="*/ 1645 w 1676"/>
                <a:gd name="T35" fmla="*/ 200 h 596"/>
                <a:gd name="T36" fmla="*/ 1610 w 1676"/>
                <a:gd name="T37" fmla="*/ 228 h 596"/>
                <a:gd name="T38" fmla="*/ 975 w 1676"/>
                <a:gd name="T39" fmla="*/ 541 h 596"/>
                <a:gd name="T40" fmla="*/ 722 w 1676"/>
                <a:gd name="T41" fmla="*/ 596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76" h="596">
                  <a:moveTo>
                    <a:pt x="722" y="596"/>
                  </a:moveTo>
                  <a:cubicBezTo>
                    <a:pt x="662" y="596"/>
                    <a:pt x="602" y="587"/>
                    <a:pt x="544" y="570"/>
                  </a:cubicBezTo>
                  <a:cubicBezTo>
                    <a:pt x="22" y="394"/>
                    <a:pt x="22" y="394"/>
                    <a:pt x="22" y="394"/>
                  </a:cubicBezTo>
                  <a:cubicBezTo>
                    <a:pt x="8" y="389"/>
                    <a:pt x="0" y="374"/>
                    <a:pt x="5" y="359"/>
                  </a:cubicBezTo>
                  <a:cubicBezTo>
                    <a:pt x="10" y="345"/>
                    <a:pt x="25" y="337"/>
                    <a:pt x="40" y="342"/>
                  </a:cubicBezTo>
                  <a:cubicBezTo>
                    <a:pt x="561" y="517"/>
                    <a:pt x="561" y="517"/>
                    <a:pt x="561" y="517"/>
                  </a:cubicBezTo>
                  <a:cubicBezTo>
                    <a:pt x="690" y="555"/>
                    <a:pt x="829" y="546"/>
                    <a:pt x="952" y="491"/>
                  </a:cubicBezTo>
                  <a:cubicBezTo>
                    <a:pt x="1586" y="179"/>
                    <a:pt x="1586" y="179"/>
                    <a:pt x="1586" y="179"/>
                  </a:cubicBezTo>
                  <a:cubicBezTo>
                    <a:pt x="1606" y="169"/>
                    <a:pt x="1614" y="145"/>
                    <a:pt x="1604" y="125"/>
                  </a:cubicBezTo>
                  <a:cubicBezTo>
                    <a:pt x="1601" y="119"/>
                    <a:pt x="1597" y="114"/>
                    <a:pt x="1592" y="111"/>
                  </a:cubicBezTo>
                  <a:cubicBezTo>
                    <a:pt x="1537" y="69"/>
                    <a:pt x="1464" y="58"/>
                    <a:pt x="1399" y="83"/>
                  </a:cubicBezTo>
                  <a:cubicBezTo>
                    <a:pt x="1015" y="240"/>
                    <a:pt x="1015" y="240"/>
                    <a:pt x="1015" y="240"/>
                  </a:cubicBezTo>
                  <a:cubicBezTo>
                    <a:pt x="1001" y="245"/>
                    <a:pt x="985" y="239"/>
                    <a:pt x="979" y="224"/>
                  </a:cubicBezTo>
                  <a:cubicBezTo>
                    <a:pt x="974" y="210"/>
                    <a:pt x="980" y="194"/>
                    <a:pt x="994" y="188"/>
                  </a:cubicBezTo>
                  <a:cubicBezTo>
                    <a:pt x="994" y="188"/>
                    <a:pt x="994" y="188"/>
                    <a:pt x="994" y="188"/>
                  </a:cubicBezTo>
                  <a:cubicBezTo>
                    <a:pt x="1379" y="32"/>
                    <a:pt x="1379" y="32"/>
                    <a:pt x="1379" y="32"/>
                  </a:cubicBezTo>
                  <a:cubicBezTo>
                    <a:pt x="1461" y="0"/>
                    <a:pt x="1555" y="13"/>
                    <a:pt x="1625" y="66"/>
                  </a:cubicBezTo>
                  <a:cubicBezTo>
                    <a:pt x="1668" y="98"/>
                    <a:pt x="1676" y="158"/>
                    <a:pt x="1645" y="200"/>
                  </a:cubicBezTo>
                  <a:cubicBezTo>
                    <a:pt x="1636" y="212"/>
                    <a:pt x="1624" y="222"/>
                    <a:pt x="1610" y="228"/>
                  </a:cubicBezTo>
                  <a:cubicBezTo>
                    <a:pt x="975" y="541"/>
                    <a:pt x="975" y="541"/>
                    <a:pt x="975" y="541"/>
                  </a:cubicBezTo>
                  <a:cubicBezTo>
                    <a:pt x="896" y="577"/>
                    <a:pt x="809" y="596"/>
                    <a:pt x="722" y="5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xmlns="" id="{FA9C7E52-20A1-4FAD-B692-EBAFC44566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0150" y="6249988"/>
              <a:ext cx="254000" cy="503237"/>
            </a:xfrm>
            <a:custGeom>
              <a:avLst/>
              <a:gdLst>
                <a:gd name="T0" fmla="*/ 277 w 333"/>
                <a:gd name="T1" fmla="*/ 665 h 665"/>
                <a:gd name="T2" fmla="*/ 56 w 333"/>
                <a:gd name="T3" fmla="*/ 665 h 665"/>
                <a:gd name="T4" fmla="*/ 0 w 333"/>
                <a:gd name="T5" fmla="*/ 609 h 665"/>
                <a:gd name="T6" fmla="*/ 0 w 333"/>
                <a:gd name="T7" fmla="*/ 56 h 665"/>
                <a:gd name="T8" fmla="*/ 56 w 333"/>
                <a:gd name="T9" fmla="*/ 0 h 665"/>
                <a:gd name="T10" fmla="*/ 277 w 333"/>
                <a:gd name="T11" fmla="*/ 0 h 665"/>
                <a:gd name="T12" fmla="*/ 333 w 333"/>
                <a:gd name="T13" fmla="*/ 56 h 665"/>
                <a:gd name="T14" fmla="*/ 333 w 333"/>
                <a:gd name="T15" fmla="*/ 609 h 665"/>
                <a:gd name="T16" fmla="*/ 277 w 333"/>
                <a:gd name="T17" fmla="*/ 665 h 665"/>
                <a:gd name="T18" fmla="*/ 56 w 333"/>
                <a:gd name="T19" fmla="*/ 56 h 665"/>
                <a:gd name="T20" fmla="*/ 56 w 333"/>
                <a:gd name="T21" fmla="*/ 609 h 665"/>
                <a:gd name="T22" fmla="*/ 277 w 333"/>
                <a:gd name="T23" fmla="*/ 609 h 665"/>
                <a:gd name="T24" fmla="*/ 277 w 333"/>
                <a:gd name="T25" fmla="*/ 56 h 665"/>
                <a:gd name="T26" fmla="*/ 277 w 333"/>
                <a:gd name="T27" fmla="*/ 56 h 665"/>
                <a:gd name="T28" fmla="*/ 56 w 333"/>
                <a:gd name="T29" fmla="*/ 56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3" h="665">
                  <a:moveTo>
                    <a:pt x="277" y="665"/>
                  </a:moveTo>
                  <a:cubicBezTo>
                    <a:pt x="56" y="665"/>
                    <a:pt x="56" y="665"/>
                    <a:pt x="56" y="665"/>
                  </a:cubicBezTo>
                  <a:cubicBezTo>
                    <a:pt x="25" y="665"/>
                    <a:pt x="0" y="640"/>
                    <a:pt x="0" y="609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25"/>
                    <a:pt x="25" y="1"/>
                    <a:pt x="56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308" y="1"/>
                    <a:pt x="333" y="25"/>
                    <a:pt x="333" y="56"/>
                  </a:cubicBezTo>
                  <a:cubicBezTo>
                    <a:pt x="333" y="609"/>
                    <a:pt x="333" y="609"/>
                    <a:pt x="333" y="609"/>
                  </a:cubicBezTo>
                  <a:cubicBezTo>
                    <a:pt x="333" y="640"/>
                    <a:pt x="308" y="665"/>
                    <a:pt x="277" y="665"/>
                  </a:cubicBezTo>
                  <a:close/>
                  <a:moveTo>
                    <a:pt x="56" y="56"/>
                  </a:moveTo>
                  <a:cubicBezTo>
                    <a:pt x="56" y="609"/>
                    <a:pt x="56" y="609"/>
                    <a:pt x="56" y="609"/>
                  </a:cubicBezTo>
                  <a:cubicBezTo>
                    <a:pt x="277" y="609"/>
                    <a:pt x="277" y="609"/>
                    <a:pt x="277" y="609"/>
                  </a:cubicBezTo>
                  <a:cubicBezTo>
                    <a:pt x="277" y="56"/>
                    <a:pt x="277" y="56"/>
                    <a:pt x="277" y="56"/>
                  </a:cubicBezTo>
                  <a:cubicBezTo>
                    <a:pt x="277" y="56"/>
                    <a:pt x="277" y="56"/>
                    <a:pt x="277" y="56"/>
                  </a:cubicBezTo>
                  <a:lnTo>
                    <a:pt x="56" y="5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8">
              <a:extLst>
                <a:ext uri="{FF2B5EF4-FFF2-40B4-BE49-F238E27FC236}">
                  <a16:creationId xmlns:a16="http://schemas.microsoft.com/office/drawing/2014/main" xmlns="" id="{E4A9537E-2D5A-4DC1-BE64-9A67E5510B8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43225" y="5470525"/>
              <a:ext cx="214313" cy="758825"/>
            </a:xfrm>
            <a:custGeom>
              <a:avLst/>
              <a:gdLst>
                <a:gd name="T0" fmla="*/ 256 w 284"/>
                <a:gd name="T1" fmla="*/ 1003 h 1003"/>
                <a:gd name="T2" fmla="*/ 28 w 284"/>
                <a:gd name="T3" fmla="*/ 1003 h 1003"/>
                <a:gd name="T4" fmla="*/ 0 w 284"/>
                <a:gd name="T5" fmla="*/ 975 h 1003"/>
                <a:gd name="T6" fmla="*/ 0 w 284"/>
                <a:gd name="T7" fmla="*/ 27 h 1003"/>
                <a:gd name="T8" fmla="*/ 28 w 284"/>
                <a:gd name="T9" fmla="*/ 0 h 1003"/>
                <a:gd name="T10" fmla="*/ 256 w 284"/>
                <a:gd name="T11" fmla="*/ 0 h 1003"/>
                <a:gd name="T12" fmla="*/ 284 w 284"/>
                <a:gd name="T13" fmla="*/ 27 h 1003"/>
                <a:gd name="T14" fmla="*/ 284 w 284"/>
                <a:gd name="T15" fmla="*/ 975 h 1003"/>
                <a:gd name="T16" fmla="*/ 256 w 284"/>
                <a:gd name="T17" fmla="*/ 1003 h 1003"/>
                <a:gd name="T18" fmla="*/ 56 w 284"/>
                <a:gd name="T19" fmla="*/ 947 h 1003"/>
                <a:gd name="T20" fmla="*/ 229 w 284"/>
                <a:gd name="T21" fmla="*/ 947 h 1003"/>
                <a:gd name="T22" fmla="*/ 229 w 284"/>
                <a:gd name="T23" fmla="*/ 55 h 1003"/>
                <a:gd name="T24" fmla="*/ 56 w 284"/>
                <a:gd name="T25" fmla="*/ 55 h 1003"/>
                <a:gd name="T26" fmla="*/ 56 w 284"/>
                <a:gd name="T27" fmla="*/ 947 h 10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1003">
                  <a:moveTo>
                    <a:pt x="256" y="1003"/>
                  </a:moveTo>
                  <a:cubicBezTo>
                    <a:pt x="28" y="1003"/>
                    <a:pt x="28" y="1003"/>
                    <a:pt x="28" y="1003"/>
                  </a:cubicBezTo>
                  <a:cubicBezTo>
                    <a:pt x="13" y="1003"/>
                    <a:pt x="0" y="990"/>
                    <a:pt x="0" y="97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3" y="0"/>
                    <a:pt x="28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72" y="0"/>
                    <a:pt x="284" y="12"/>
                    <a:pt x="284" y="27"/>
                  </a:cubicBezTo>
                  <a:cubicBezTo>
                    <a:pt x="284" y="975"/>
                    <a:pt x="284" y="975"/>
                    <a:pt x="284" y="975"/>
                  </a:cubicBezTo>
                  <a:cubicBezTo>
                    <a:pt x="284" y="990"/>
                    <a:pt x="272" y="1003"/>
                    <a:pt x="256" y="1003"/>
                  </a:cubicBezTo>
                  <a:close/>
                  <a:moveTo>
                    <a:pt x="56" y="947"/>
                  </a:moveTo>
                  <a:cubicBezTo>
                    <a:pt x="229" y="947"/>
                    <a:pt x="229" y="947"/>
                    <a:pt x="229" y="947"/>
                  </a:cubicBezTo>
                  <a:cubicBezTo>
                    <a:pt x="229" y="55"/>
                    <a:pt x="229" y="55"/>
                    <a:pt x="229" y="55"/>
                  </a:cubicBezTo>
                  <a:cubicBezTo>
                    <a:pt x="56" y="55"/>
                    <a:pt x="56" y="55"/>
                    <a:pt x="56" y="55"/>
                  </a:cubicBezTo>
                  <a:lnTo>
                    <a:pt x="56" y="9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9">
              <a:extLst>
                <a:ext uri="{FF2B5EF4-FFF2-40B4-BE49-F238E27FC236}">
                  <a16:creationId xmlns:a16="http://schemas.microsoft.com/office/drawing/2014/main" xmlns="" id="{1BC18E53-7F4F-4B4E-8FFF-923F4262AC0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49613" y="5657850"/>
              <a:ext cx="214313" cy="571500"/>
            </a:xfrm>
            <a:custGeom>
              <a:avLst/>
              <a:gdLst>
                <a:gd name="T0" fmla="*/ 256 w 283"/>
                <a:gd name="T1" fmla="*/ 754 h 754"/>
                <a:gd name="T2" fmla="*/ 27 w 283"/>
                <a:gd name="T3" fmla="*/ 754 h 754"/>
                <a:gd name="T4" fmla="*/ 0 w 283"/>
                <a:gd name="T5" fmla="*/ 726 h 754"/>
                <a:gd name="T6" fmla="*/ 0 w 283"/>
                <a:gd name="T7" fmla="*/ 27 h 754"/>
                <a:gd name="T8" fmla="*/ 27 w 283"/>
                <a:gd name="T9" fmla="*/ 0 h 754"/>
                <a:gd name="T10" fmla="*/ 256 w 283"/>
                <a:gd name="T11" fmla="*/ 0 h 754"/>
                <a:gd name="T12" fmla="*/ 283 w 283"/>
                <a:gd name="T13" fmla="*/ 27 h 754"/>
                <a:gd name="T14" fmla="*/ 283 w 283"/>
                <a:gd name="T15" fmla="*/ 726 h 754"/>
                <a:gd name="T16" fmla="*/ 256 w 283"/>
                <a:gd name="T17" fmla="*/ 754 h 754"/>
                <a:gd name="T18" fmla="*/ 55 w 283"/>
                <a:gd name="T19" fmla="*/ 698 h 754"/>
                <a:gd name="T20" fmla="*/ 228 w 283"/>
                <a:gd name="T21" fmla="*/ 698 h 754"/>
                <a:gd name="T22" fmla="*/ 228 w 283"/>
                <a:gd name="T23" fmla="*/ 55 h 754"/>
                <a:gd name="T24" fmla="*/ 55 w 283"/>
                <a:gd name="T25" fmla="*/ 55 h 754"/>
                <a:gd name="T26" fmla="*/ 55 w 283"/>
                <a:gd name="T27" fmla="*/ 698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3" h="754">
                  <a:moveTo>
                    <a:pt x="256" y="754"/>
                  </a:moveTo>
                  <a:cubicBezTo>
                    <a:pt x="27" y="754"/>
                    <a:pt x="27" y="754"/>
                    <a:pt x="27" y="754"/>
                  </a:cubicBezTo>
                  <a:cubicBezTo>
                    <a:pt x="12" y="754"/>
                    <a:pt x="0" y="741"/>
                    <a:pt x="0" y="726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71" y="0"/>
                    <a:pt x="283" y="12"/>
                    <a:pt x="283" y="27"/>
                  </a:cubicBezTo>
                  <a:cubicBezTo>
                    <a:pt x="283" y="726"/>
                    <a:pt x="283" y="726"/>
                    <a:pt x="283" y="726"/>
                  </a:cubicBezTo>
                  <a:cubicBezTo>
                    <a:pt x="283" y="741"/>
                    <a:pt x="271" y="754"/>
                    <a:pt x="256" y="754"/>
                  </a:cubicBezTo>
                  <a:close/>
                  <a:moveTo>
                    <a:pt x="55" y="698"/>
                  </a:moveTo>
                  <a:cubicBezTo>
                    <a:pt x="228" y="698"/>
                    <a:pt x="228" y="698"/>
                    <a:pt x="228" y="698"/>
                  </a:cubicBezTo>
                  <a:cubicBezTo>
                    <a:pt x="228" y="55"/>
                    <a:pt x="228" y="55"/>
                    <a:pt x="228" y="55"/>
                  </a:cubicBezTo>
                  <a:cubicBezTo>
                    <a:pt x="55" y="55"/>
                    <a:pt x="55" y="55"/>
                    <a:pt x="55" y="55"/>
                  </a:cubicBezTo>
                  <a:lnTo>
                    <a:pt x="55" y="6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0">
              <a:extLst>
                <a:ext uri="{FF2B5EF4-FFF2-40B4-BE49-F238E27FC236}">
                  <a16:creationId xmlns:a16="http://schemas.microsoft.com/office/drawing/2014/main" xmlns="" id="{A28ADF47-1CB1-47A4-94B5-0DA273A83E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4413" y="5867400"/>
              <a:ext cx="215900" cy="361950"/>
            </a:xfrm>
            <a:custGeom>
              <a:avLst/>
              <a:gdLst>
                <a:gd name="T0" fmla="*/ 256 w 284"/>
                <a:gd name="T1" fmla="*/ 478 h 478"/>
                <a:gd name="T2" fmla="*/ 28 w 284"/>
                <a:gd name="T3" fmla="*/ 478 h 478"/>
                <a:gd name="T4" fmla="*/ 0 w 284"/>
                <a:gd name="T5" fmla="*/ 450 h 478"/>
                <a:gd name="T6" fmla="*/ 0 w 284"/>
                <a:gd name="T7" fmla="*/ 28 h 478"/>
                <a:gd name="T8" fmla="*/ 28 w 284"/>
                <a:gd name="T9" fmla="*/ 0 h 478"/>
                <a:gd name="T10" fmla="*/ 256 w 284"/>
                <a:gd name="T11" fmla="*/ 0 h 478"/>
                <a:gd name="T12" fmla="*/ 284 w 284"/>
                <a:gd name="T13" fmla="*/ 28 h 478"/>
                <a:gd name="T14" fmla="*/ 284 w 284"/>
                <a:gd name="T15" fmla="*/ 450 h 478"/>
                <a:gd name="T16" fmla="*/ 256 w 284"/>
                <a:gd name="T17" fmla="*/ 478 h 478"/>
                <a:gd name="T18" fmla="*/ 55 w 284"/>
                <a:gd name="T19" fmla="*/ 422 h 478"/>
                <a:gd name="T20" fmla="*/ 228 w 284"/>
                <a:gd name="T21" fmla="*/ 422 h 478"/>
                <a:gd name="T22" fmla="*/ 228 w 284"/>
                <a:gd name="T23" fmla="*/ 56 h 478"/>
                <a:gd name="T24" fmla="*/ 55 w 284"/>
                <a:gd name="T25" fmla="*/ 56 h 478"/>
                <a:gd name="T26" fmla="*/ 55 w 284"/>
                <a:gd name="T27" fmla="*/ 422 h 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4" h="478">
                  <a:moveTo>
                    <a:pt x="256" y="478"/>
                  </a:moveTo>
                  <a:cubicBezTo>
                    <a:pt x="28" y="478"/>
                    <a:pt x="28" y="478"/>
                    <a:pt x="28" y="478"/>
                  </a:cubicBezTo>
                  <a:cubicBezTo>
                    <a:pt x="12" y="478"/>
                    <a:pt x="0" y="465"/>
                    <a:pt x="0" y="45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256" y="0"/>
                    <a:pt x="256" y="0"/>
                    <a:pt x="256" y="0"/>
                  </a:cubicBezTo>
                  <a:cubicBezTo>
                    <a:pt x="271" y="0"/>
                    <a:pt x="284" y="13"/>
                    <a:pt x="284" y="28"/>
                  </a:cubicBezTo>
                  <a:cubicBezTo>
                    <a:pt x="284" y="450"/>
                    <a:pt x="284" y="450"/>
                    <a:pt x="284" y="450"/>
                  </a:cubicBezTo>
                  <a:cubicBezTo>
                    <a:pt x="284" y="465"/>
                    <a:pt x="271" y="478"/>
                    <a:pt x="256" y="478"/>
                  </a:cubicBezTo>
                  <a:close/>
                  <a:moveTo>
                    <a:pt x="55" y="422"/>
                  </a:moveTo>
                  <a:cubicBezTo>
                    <a:pt x="228" y="422"/>
                    <a:pt x="228" y="422"/>
                    <a:pt x="228" y="422"/>
                  </a:cubicBezTo>
                  <a:cubicBezTo>
                    <a:pt x="228" y="56"/>
                    <a:pt x="228" y="56"/>
                    <a:pt x="228" y="56"/>
                  </a:cubicBezTo>
                  <a:cubicBezTo>
                    <a:pt x="55" y="56"/>
                    <a:pt x="55" y="56"/>
                    <a:pt x="55" y="56"/>
                  </a:cubicBezTo>
                  <a:lnTo>
                    <a:pt x="55" y="4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5" name="Group 55">
            <a:extLst>
              <a:ext uri="{FF2B5EF4-FFF2-40B4-BE49-F238E27FC236}">
                <a16:creationId xmlns:a16="http://schemas.microsoft.com/office/drawing/2014/main" xmlns="" id="{2EDB8B30-771F-4D24-A482-5E9597BDB77A}"/>
              </a:ext>
            </a:extLst>
          </p:cNvPr>
          <p:cNvGrpSpPr/>
          <p:nvPr/>
        </p:nvGrpSpPr>
        <p:grpSpPr>
          <a:xfrm>
            <a:off x="6069121" y="2400937"/>
            <a:ext cx="673543" cy="640672"/>
            <a:chOff x="2541588" y="5030788"/>
            <a:chExt cx="1989138" cy="1865313"/>
          </a:xfrm>
          <a:solidFill>
            <a:schemeClr val="bg1"/>
          </a:solidFill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xmlns="" id="{1807A203-1E3E-41A3-BD83-62BDD3778C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22587" y="5030788"/>
              <a:ext cx="1608139" cy="1865313"/>
            </a:xfrm>
            <a:custGeom>
              <a:avLst/>
              <a:gdLst>
                <a:gd name="T0" fmla="*/ 697 w 1707"/>
                <a:gd name="T1" fmla="*/ 1938 h 1979"/>
                <a:gd name="T2" fmla="*/ 11 w 1707"/>
                <a:gd name="T3" fmla="*/ 1653 h 1979"/>
                <a:gd name="T4" fmla="*/ 11 w 1707"/>
                <a:gd name="T5" fmla="*/ 1614 h 1979"/>
                <a:gd name="T6" fmla="*/ 285 w 1707"/>
                <a:gd name="T7" fmla="*/ 1340 h 1979"/>
                <a:gd name="T8" fmla="*/ 324 w 1707"/>
                <a:gd name="T9" fmla="*/ 1340 h 1979"/>
                <a:gd name="T10" fmla="*/ 1068 w 1707"/>
                <a:gd name="T11" fmla="*/ 1341 h 1979"/>
                <a:gd name="T12" fmla="*/ 1069 w 1707"/>
                <a:gd name="T13" fmla="*/ 598 h 1979"/>
                <a:gd name="T14" fmla="*/ 697 w 1707"/>
                <a:gd name="T15" fmla="*/ 443 h 1979"/>
                <a:gd name="T16" fmla="*/ 669 w 1707"/>
                <a:gd name="T17" fmla="*/ 415 h 1979"/>
                <a:gd name="T18" fmla="*/ 669 w 1707"/>
                <a:gd name="T19" fmla="*/ 28 h 1979"/>
                <a:gd name="T20" fmla="*/ 697 w 1707"/>
                <a:gd name="T21" fmla="*/ 0 h 1979"/>
                <a:gd name="T22" fmla="*/ 1665 w 1707"/>
                <a:gd name="T23" fmla="*/ 969 h 1979"/>
                <a:gd name="T24" fmla="*/ 697 w 1707"/>
                <a:gd name="T25" fmla="*/ 1938 h 1979"/>
                <a:gd name="T26" fmla="*/ 70 w 1707"/>
                <a:gd name="T27" fmla="*/ 1634 h 1979"/>
                <a:gd name="T28" fmla="*/ 1361 w 1707"/>
                <a:gd name="T29" fmla="*/ 1595 h 1979"/>
                <a:gd name="T30" fmla="*/ 1323 w 1707"/>
                <a:gd name="T31" fmla="*/ 304 h 1979"/>
                <a:gd name="T32" fmla="*/ 724 w 1707"/>
                <a:gd name="T33" fmla="*/ 56 h 1979"/>
                <a:gd name="T34" fmla="*/ 724 w 1707"/>
                <a:gd name="T35" fmla="*/ 388 h 1979"/>
                <a:gd name="T36" fmla="*/ 1277 w 1707"/>
                <a:gd name="T37" fmla="*/ 997 h 1979"/>
                <a:gd name="T38" fmla="*/ 669 w 1707"/>
                <a:gd name="T39" fmla="*/ 1550 h 1979"/>
                <a:gd name="T40" fmla="*/ 305 w 1707"/>
                <a:gd name="T41" fmla="*/ 1398 h 1979"/>
                <a:gd name="T42" fmla="*/ 70 w 1707"/>
                <a:gd name="T43" fmla="*/ 1634 h 1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707" h="1979">
                  <a:moveTo>
                    <a:pt x="697" y="1938"/>
                  </a:moveTo>
                  <a:cubicBezTo>
                    <a:pt x="439" y="1938"/>
                    <a:pt x="192" y="1836"/>
                    <a:pt x="11" y="1653"/>
                  </a:cubicBezTo>
                  <a:cubicBezTo>
                    <a:pt x="0" y="1643"/>
                    <a:pt x="0" y="1625"/>
                    <a:pt x="11" y="1614"/>
                  </a:cubicBezTo>
                  <a:cubicBezTo>
                    <a:pt x="285" y="1340"/>
                    <a:pt x="285" y="1340"/>
                    <a:pt x="285" y="1340"/>
                  </a:cubicBezTo>
                  <a:cubicBezTo>
                    <a:pt x="296" y="1329"/>
                    <a:pt x="313" y="1329"/>
                    <a:pt x="324" y="1340"/>
                  </a:cubicBezTo>
                  <a:cubicBezTo>
                    <a:pt x="529" y="1546"/>
                    <a:pt x="862" y="1546"/>
                    <a:pt x="1068" y="1341"/>
                  </a:cubicBezTo>
                  <a:cubicBezTo>
                    <a:pt x="1274" y="1136"/>
                    <a:pt x="1274" y="803"/>
                    <a:pt x="1069" y="598"/>
                  </a:cubicBezTo>
                  <a:cubicBezTo>
                    <a:pt x="970" y="499"/>
                    <a:pt x="836" y="443"/>
                    <a:pt x="697" y="443"/>
                  </a:cubicBezTo>
                  <a:cubicBezTo>
                    <a:pt x="681" y="443"/>
                    <a:pt x="669" y="431"/>
                    <a:pt x="669" y="415"/>
                  </a:cubicBezTo>
                  <a:cubicBezTo>
                    <a:pt x="669" y="28"/>
                    <a:pt x="669" y="28"/>
                    <a:pt x="669" y="28"/>
                  </a:cubicBezTo>
                  <a:cubicBezTo>
                    <a:pt x="669" y="13"/>
                    <a:pt x="681" y="0"/>
                    <a:pt x="697" y="0"/>
                  </a:cubicBezTo>
                  <a:cubicBezTo>
                    <a:pt x="1232" y="1"/>
                    <a:pt x="1665" y="434"/>
                    <a:pt x="1665" y="969"/>
                  </a:cubicBezTo>
                  <a:cubicBezTo>
                    <a:pt x="1665" y="1504"/>
                    <a:pt x="1231" y="1937"/>
                    <a:pt x="697" y="1938"/>
                  </a:cubicBezTo>
                  <a:close/>
                  <a:moveTo>
                    <a:pt x="70" y="1634"/>
                  </a:moveTo>
                  <a:cubicBezTo>
                    <a:pt x="437" y="1979"/>
                    <a:pt x="1015" y="1962"/>
                    <a:pt x="1361" y="1595"/>
                  </a:cubicBezTo>
                  <a:cubicBezTo>
                    <a:pt x="1707" y="1228"/>
                    <a:pt x="1690" y="650"/>
                    <a:pt x="1323" y="304"/>
                  </a:cubicBezTo>
                  <a:cubicBezTo>
                    <a:pt x="1160" y="151"/>
                    <a:pt x="947" y="63"/>
                    <a:pt x="724" y="56"/>
                  </a:cubicBezTo>
                  <a:cubicBezTo>
                    <a:pt x="724" y="388"/>
                    <a:pt x="724" y="388"/>
                    <a:pt x="724" y="388"/>
                  </a:cubicBezTo>
                  <a:cubicBezTo>
                    <a:pt x="1045" y="404"/>
                    <a:pt x="1292" y="676"/>
                    <a:pt x="1277" y="997"/>
                  </a:cubicBezTo>
                  <a:cubicBezTo>
                    <a:pt x="1262" y="1317"/>
                    <a:pt x="990" y="1565"/>
                    <a:pt x="669" y="1550"/>
                  </a:cubicBezTo>
                  <a:cubicBezTo>
                    <a:pt x="534" y="1543"/>
                    <a:pt x="405" y="1490"/>
                    <a:pt x="305" y="1398"/>
                  </a:cubicBezTo>
                  <a:lnTo>
                    <a:pt x="70" y="163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xmlns="" id="{5072A23F-4615-4C69-9547-B44F299F35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41588" y="5046663"/>
              <a:ext cx="889000" cy="1419225"/>
            </a:xfrm>
            <a:custGeom>
              <a:avLst/>
              <a:gdLst>
                <a:gd name="T0" fmla="*/ 322 w 944"/>
                <a:gd name="T1" fmla="*/ 1506 h 1506"/>
                <a:gd name="T2" fmla="*/ 319 w 944"/>
                <a:gd name="T3" fmla="*/ 1506 h 1506"/>
                <a:gd name="T4" fmla="*/ 299 w 944"/>
                <a:gd name="T5" fmla="*/ 1494 h 1506"/>
                <a:gd name="T6" fmla="*/ 562 w 944"/>
                <a:gd name="T7" fmla="*/ 149 h 1506"/>
                <a:gd name="T8" fmla="*/ 911 w 944"/>
                <a:gd name="T9" fmla="*/ 3 h 1506"/>
                <a:gd name="T10" fmla="*/ 943 w 944"/>
                <a:gd name="T11" fmla="*/ 25 h 1506"/>
                <a:gd name="T12" fmla="*/ 944 w 944"/>
                <a:gd name="T13" fmla="*/ 31 h 1506"/>
                <a:gd name="T14" fmla="*/ 944 w 944"/>
                <a:gd name="T15" fmla="*/ 433 h 1506"/>
                <a:gd name="T16" fmla="*/ 926 w 944"/>
                <a:gd name="T17" fmla="*/ 459 h 1506"/>
                <a:gd name="T18" fmla="*/ 578 w 944"/>
                <a:gd name="T19" fmla="*/ 953 h 1506"/>
                <a:gd name="T20" fmla="*/ 633 w 944"/>
                <a:gd name="T21" fmla="*/ 1187 h 1506"/>
                <a:gd name="T22" fmla="*/ 627 w 944"/>
                <a:gd name="T23" fmla="*/ 1220 h 1506"/>
                <a:gd name="T24" fmla="*/ 341 w 944"/>
                <a:gd name="T25" fmla="*/ 1498 h 1506"/>
                <a:gd name="T26" fmla="*/ 322 w 944"/>
                <a:gd name="T27" fmla="*/ 1506 h 1506"/>
                <a:gd name="T28" fmla="*/ 888 w 944"/>
                <a:gd name="T29" fmla="*/ 65 h 1506"/>
                <a:gd name="T30" fmla="*/ 215 w 944"/>
                <a:gd name="T31" fmla="*/ 1168 h 1506"/>
                <a:gd name="T32" fmla="*/ 327 w 944"/>
                <a:gd name="T33" fmla="*/ 1435 h 1506"/>
                <a:gd name="T34" fmla="*/ 575 w 944"/>
                <a:gd name="T35" fmla="*/ 1194 h 1506"/>
                <a:gd name="T36" fmla="*/ 522 w 944"/>
                <a:gd name="T37" fmla="*/ 953 h 1506"/>
                <a:gd name="T38" fmla="*/ 888 w 944"/>
                <a:gd name="T39" fmla="*/ 414 h 1506"/>
                <a:gd name="T40" fmla="*/ 888 w 944"/>
                <a:gd name="T41" fmla="*/ 65 h 1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44" h="1506">
                  <a:moveTo>
                    <a:pt x="322" y="1506"/>
                  </a:moveTo>
                  <a:cubicBezTo>
                    <a:pt x="321" y="1506"/>
                    <a:pt x="320" y="1506"/>
                    <a:pt x="319" y="1506"/>
                  </a:cubicBezTo>
                  <a:cubicBezTo>
                    <a:pt x="311" y="1505"/>
                    <a:pt x="304" y="1501"/>
                    <a:pt x="299" y="1494"/>
                  </a:cubicBezTo>
                  <a:cubicBezTo>
                    <a:pt x="0" y="1050"/>
                    <a:pt x="118" y="448"/>
                    <a:pt x="562" y="149"/>
                  </a:cubicBezTo>
                  <a:cubicBezTo>
                    <a:pt x="668" y="78"/>
                    <a:pt x="786" y="29"/>
                    <a:pt x="911" y="3"/>
                  </a:cubicBezTo>
                  <a:cubicBezTo>
                    <a:pt x="926" y="0"/>
                    <a:pt x="940" y="10"/>
                    <a:pt x="943" y="25"/>
                  </a:cubicBezTo>
                  <a:cubicBezTo>
                    <a:pt x="944" y="27"/>
                    <a:pt x="944" y="29"/>
                    <a:pt x="944" y="31"/>
                  </a:cubicBezTo>
                  <a:cubicBezTo>
                    <a:pt x="944" y="433"/>
                    <a:pt x="944" y="433"/>
                    <a:pt x="944" y="433"/>
                  </a:cubicBezTo>
                  <a:cubicBezTo>
                    <a:pt x="944" y="445"/>
                    <a:pt x="937" y="455"/>
                    <a:pt x="926" y="459"/>
                  </a:cubicBezTo>
                  <a:cubicBezTo>
                    <a:pt x="717" y="534"/>
                    <a:pt x="578" y="732"/>
                    <a:pt x="578" y="953"/>
                  </a:cubicBezTo>
                  <a:cubicBezTo>
                    <a:pt x="578" y="1034"/>
                    <a:pt x="596" y="1115"/>
                    <a:pt x="633" y="1187"/>
                  </a:cubicBezTo>
                  <a:cubicBezTo>
                    <a:pt x="638" y="1198"/>
                    <a:pt x="636" y="1211"/>
                    <a:pt x="627" y="1220"/>
                  </a:cubicBezTo>
                  <a:cubicBezTo>
                    <a:pt x="341" y="1498"/>
                    <a:pt x="341" y="1498"/>
                    <a:pt x="341" y="1498"/>
                  </a:cubicBezTo>
                  <a:cubicBezTo>
                    <a:pt x="336" y="1503"/>
                    <a:pt x="329" y="1506"/>
                    <a:pt x="322" y="1506"/>
                  </a:cubicBezTo>
                  <a:close/>
                  <a:moveTo>
                    <a:pt x="888" y="65"/>
                  </a:moveTo>
                  <a:cubicBezTo>
                    <a:pt x="398" y="184"/>
                    <a:pt x="96" y="677"/>
                    <a:pt x="215" y="1168"/>
                  </a:cubicBezTo>
                  <a:cubicBezTo>
                    <a:pt x="238" y="1262"/>
                    <a:pt x="275" y="1353"/>
                    <a:pt x="327" y="1435"/>
                  </a:cubicBezTo>
                  <a:cubicBezTo>
                    <a:pt x="575" y="1194"/>
                    <a:pt x="575" y="1194"/>
                    <a:pt x="575" y="1194"/>
                  </a:cubicBezTo>
                  <a:cubicBezTo>
                    <a:pt x="540" y="1118"/>
                    <a:pt x="522" y="1036"/>
                    <a:pt x="522" y="953"/>
                  </a:cubicBezTo>
                  <a:cubicBezTo>
                    <a:pt x="523" y="715"/>
                    <a:pt x="668" y="502"/>
                    <a:pt x="888" y="414"/>
                  </a:cubicBezTo>
                  <a:lnTo>
                    <a:pt x="888" y="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xmlns="" id="{81ED96D5-8085-4B8C-9A82-F9241F1512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73425" y="5637213"/>
              <a:ext cx="612775" cy="614363"/>
            </a:xfrm>
            <a:custGeom>
              <a:avLst/>
              <a:gdLst>
                <a:gd name="T0" fmla="*/ 326 w 651"/>
                <a:gd name="T1" fmla="*/ 652 h 652"/>
                <a:gd name="T2" fmla="*/ 0 w 651"/>
                <a:gd name="T3" fmla="*/ 326 h 652"/>
                <a:gd name="T4" fmla="*/ 326 w 651"/>
                <a:gd name="T5" fmla="*/ 0 h 652"/>
                <a:gd name="T6" fmla="*/ 651 w 651"/>
                <a:gd name="T7" fmla="*/ 326 h 652"/>
                <a:gd name="T8" fmla="*/ 651 w 651"/>
                <a:gd name="T9" fmla="*/ 326 h 652"/>
                <a:gd name="T10" fmla="*/ 326 w 651"/>
                <a:gd name="T11" fmla="*/ 652 h 652"/>
                <a:gd name="T12" fmla="*/ 326 w 651"/>
                <a:gd name="T13" fmla="*/ 56 h 652"/>
                <a:gd name="T14" fmla="*/ 55 w 651"/>
                <a:gd name="T15" fmla="*/ 326 h 652"/>
                <a:gd name="T16" fmla="*/ 326 w 651"/>
                <a:gd name="T17" fmla="*/ 596 h 652"/>
                <a:gd name="T18" fmla="*/ 596 w 651"/>
                <a:gd name="T19" fmla="*/ 326 h 652"/>
                <a:gd name="T20" fmla="*/ 596 w 651"/>
                <a:gd name="T21" fmla="*/ 326 h 652"/>
                <a:gd name="T22" fmla="*/ 326 w 651"/>
                <a:gd name="T23" fmla="*/ 56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1" h="652">
                  <a:moveTo>
                    <a:pt x="326" y="652"/>
                  </a:moveTo>
                  <a:cubicBezTo>
                    <a:pt x="146" y="652"/>
                    <a:pt x="0" y="506"/>
                    <a:pt x="0" y="326"/>
                  </a:cubicBezTo>
                  <a:cubicBezTo>
                    <a:pt x="0" y="146"/>
                    <a:pt x="146" y="0"/>
                    <a:pt x="326" y="0"/>
                  </a:cubicBezTo>
                  <a:cubicBezTo>
                    <a:pt x="505" y="0"/>
                    <a:pt x="651" y="146"/>
                    <a:pt x="651" y="326"/>
                  </a:cubicBezTo>
                  <a:cubicBezTo>
                    <a:pt x="651" y="326"/>
                    <a:pt x="651" y="326"/>
                    <a:pt x="651" y="326"/>
                  </a:cubicBezTo>
                  <a:cubicBezTo>
                    <a:pt x="651" y="506"/>
                    <a:pt x="505" y="652"/>
                    <a:pt x="326" y="652"/>
                  </a:cubicBezTo>
                  <a:close/>
                  <a:moveTo>
                    <a:pt x="326" y="56"/>
                  </a:moveTo>
                  <a:cubicBezTo>
                    <a:pt x="176" y="56"/>
                    <a:pt x="55" y="177"/>
                    <a:pt x="55" y="326"/>
                  </a:cubicBezTo>
                  <a:cubicBezTo>
                    <a:pt x="55" y="475"/>
                    <a:pt x="176" y="596"/>
                    <a:pt x="326" y="596"/>
                  </a:cubicBezTo>
                  <a:cubicBezTo>
                    <a:pt x="475" y="596"/>
                    <a:pt x="596" y="475"/>
                    <a:pt x="596" y="326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177"/>
                    <a:pt x="475" y="56"/>
                    <a:pt x="326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" name="Group 66">
            <a:extLst>
              <a:ext uri="{FF2B5EF4-FFF2-40B4-BE49-F238E27FC236}">
                <a16:creationId xmlns:a16="http://schemas.microsoft.com/office/drawing/2014/main" xmlns="" id="{B15C9CA2-23E1-42DB-974B-5E88F66447AB}"/>
              </a:ext>
            </a:extLst>
          </p:cNvPr>
          <p:cNvGrpSpPr/>
          <p:nvPr/>
        </p:nvGrpSpPr>
        <p:grpSpPr>
          <a:xfrm>
            <a:off x="6245994" y="3446026"/>
            <a:ext cx="611505" cy="465087"/>
            <a:chOff x="7999413" y="2595563"/>
            <a:chExt cx="676275" cy="514351"/>
          </a:xfrm>
          <a:solidFill>
            <a:srgbClr val="FFFFFF"/>
          </a:solidFill>
        </p:grpSpPr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xmlns="" id="{CA5DDFA6-BBE0-4219-9A90-69C35EBF21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99413" y="2997201"/>
              <a:ext cx="676275" cy="112713"/>
            </a:xfrm>
            <a:custGeom>
              <a:avLst/>
              <a:gdLst>
                <a:gd name="T0" fmla="*/ 1771 w 1964"/>
                <a:gd name="T1" fmla="*/ 328 h 328"/>
                <a:gd name="T2" fmla="*/ 193 w 1964"/>
                <a:gd name="T3" fmla="*/ 328 h 328"/>
                <a:gd name="T4" fmla="*/ 0 w 1964"/>
                <a:gd name="T5" fmla="*/ 135 h 328"/>
                <a:gd name="T6" fmla="*/ 0 w 1964"/>
                <a:gd name="T7" fmla="*/ 27 h 328"/>
                <a:gd name="T8" fmla="*/ 27 w 1964"/>
                <a:gd name="T9" fmla="*/ 0 h 328"/>
                <a:gd name="T10" fmla="*/ 1937 w 1964"/>
                <a:gd name="T11" fmla="*/ 0 h 328"/>
                <a:gd name="T12" fmla="*/ 1964 w 1964"/>
                <a:gd name="T13" fmla="*/ 27 h 328"/>
                <a:gd name="T14" fmla="*/ 1964 w 1964"/>
                <a:gd name="T15" fmla="*/ 135 h 328"/>
                <a:gd name="T16" fmla="*/ 1771 w 1964"/>
                <a:gd name="T17" fmla="*/ 328 h 328"/>
                <a:gd name="T18" fmla="*/ 55 w 1964"/>
                <a:gd name="T19" fmla="*/ 55 h 328"/>
                <a:gd name="T20" fmla="*/ 55 w 1964"/>
                <a:gd name="T21" fmla="*/ 135 h 328"/>
                <a:gd name="T22" fmla="*/ 193 w 1964"/>
                <a:gd name="T23" fmla="*/ 273 h 328"/>
                <a:gd name="T24" fmla="*/ 1771 w 1964"/>
                <a:gd name="T25" fmla="*/ 273 h 328"/>
                <a:gd name="T26" fmla="*/ 1909 w 1964"/>
                <a:gd name="T27" fmla="*/ 135 h 328"/>
                <a:gd name="T28" fmla="*/ 1909 w 1964"/>
                <a:gd name="T29" fmla="*/ 55 h 328"/>
                <a:gd name="T30" fmla="*/ 55 w 1964"/>
                <a:gd name="T31" fmla="*/ 5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964" h="328">
                  <a:moveTo>
                    <a:pt x="1771" y="328"/>
                  </a:moveTo>
                  <a:cubicBezTo>
                    <a:pt x="193" y="328"/>
                    <a:pt x="193" y="328"/>
                    <a:pt x="193" y="328"/>
                  </a:cubicBezTo>
                  <a:cubicBezTo>
                    <a:pt x="86" y="328"/>
                    <a:pt x="0" y="241"/>
                    <a:pt x="0" y="13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12"/>
                    <a:pt x="12" y="0"/>
                    <a:pt x="27" y="0"/>
                  </a:cubicBezTo>
                  <a:cubicBezTo>
                    <a:pt x="1937" y="0"/>
                    <a:pt x="1937" y="0"/>
                    <a:pt x="1937" y="0"/>
                  </a:cubicBezTo>
                  <a:cubicBezTo>
                    <a:pt x="1952" y="0"/>
                    <a:pt x="1964" y="12"/>
                    <a:pt x="1964" y="27"/>
                  </a:cubicBezTo>
                  <a:cubicBezTo>
                    <a:pt x="1964" y="135"/>
                    <a:pt x="1964" y="135"/>
                    <a:pt x="1964" y="135"/>
                  </a:cubicBezTo>
                  <a:cubicBezTo>
                    <a:pt x="1964" y="241"/>
                    <a:pt x="1878" y="328"/>
                    <a:pt x="1771" y="328"/>
                  </a:cubicBezTo>
                  <a:close/>
                  <a:moveTo>
                    <a:pt x="55" y="55"/>
                  </a:moveTo>
                  <a:cubicBezTo>
                    <a:pt x="55" y="135"/>
                    <a:pt x="55" y="135"/>
                    <a:pt x="55" y="135"/>
                  </a:cubicBezTo>
                  <a:cubicBezTo>
                    <a:pt x="55" y="211"/>
                    <a:pt x="117" y="273"/>
                    <a:pt x="193" y="273"/>
                  </a:cubicBezTo>
                  <a:cubicBezTo>
                    <a:pt x="1771" y="273"/>
                    <a:pt x="1771" y="273"/>
                    <a:pt x="1771" y="273"/>
                  </a:cubicBezTo>
                  <a:cubicBezTo>
                    <a:pt x="1847" y="273"/>
                    <a:pt x="1909" y="211"/>
                    <a:pt x="1909" y="135"/>
                  </a:cubicBezTo>
                  <a:cubicBezTo>
                    <a:pt x="1909" y="55"/>
                    <a:pt x="1909" y="55"/>
                    <a:pt x="1909" y="55"/>
                  </a:cubicBezTo>
                  <a:lnTo>
                    <a:pt x="55" y="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xmlns="" id="{03DB8B0B-0D76-4864-B6D8-3CD227CFAE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43863" y="2595563"/>
              <a:ext cx="587375" cy="420688"/>
            </a:xfrm>
            <a:custGeom>
              <a:avLst/>
              <a:gdLst>
                <a:gd name="T0" fmla="*/ 1682 w 1710"/>
                <a:gd name="T1" fmla="*/ 1221 h 1221"/>
                <a:gd name="T2" fmla="*/ 28 w 1710"/>
                <a:gd name="T3" fmla="*/ 1221 h 1221"/>
                <a:gd name="T4" fmla="*/ 0 w 1710"/>
                <a:gd name="T5" fmla="*/ 1193 h 1221"/>
                <a:gd name="T6" fmla="*/ 0 w 1710"/>
                <a:gd name="T7" fmla="*/ 138 h 1221"/>
                <a:gd name="T8" fmla="*/ 139 w 1710"/>
                <a:gd name="T9" fmla="*/ 0 h 1221"/>
                <a:gd name="T10" fmla="*/ 1571 w 1710"/>
                <a:gd name="T11" fmla="*/ 0 h 1221"/>
                <a:gd name="T12" fmla="*/ 1710 w 1710"/>
                <a:gd name="T13" fmla="*/ 138 h 1221"/>
                <a:gd name="T14" fmla="*/ 1710 w 1710"/>
                <a:gd name="T15" fmla="*/ 1193 h 1221"/>
                <a:gd name="T16" fmla="*/ 1682 w 1710"/>
                <a:gd name="T17" fmla="*/ 1221 h 1221"/>
                <a:gd name="T18" fmla="*/ 56 w 1710"/>
                <a:gd name="T19" fmla="*/ 1166 h 1221"/>
                <a:gd name="T20" fmla="*/ 1654 w 1710"/>
                <a:gd name="T21" fmla="*/ 1166 h 1221"/>
                <a:gd name="T22" fmla="*/ 1654 w 1710"/>
                <a:gd name="T23" fmla="*/ 138 h 1221"/>
                <a:gd name="T24" fmla="*/ 1571 w 1710"/>
                <a:gd name="T25" fmla="*/ 55 h 1221"/>
                <a:gd name="T26" fmla="*/ 139 w 1710"/>
                <a:gd name="T27" fmla="*/ 55 h 1221"/>
                <a:gd name="T28" fmla="*/ 56 w 1710"/>
                <a:gd name="T29" fmla="*/ 138 h 1221"/>
                <a:gd name="T30" fmla="*/ 56 w 1710"/>
                <a:gd name="T31" fmla="*/ 116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0" h="1221">
                  <a:moveTo>
                    <a:pt x="1682" y="1221"/>
                  </a:moveTo>
                  <a:cubicBezTo>
                    <a:pt x="28" y="1221"/>
                    <a:pt x="28" y="1221"/>
                    <a:pt x="28" y="1221"/>
                  </a:cubicBezTo>
                  <a:cubicBezTo>
                    <a:pt x="13" y="1221"/>
                    <a:pt x="0" y="1209"/>
                    <a:pt x="0" y="1193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62"/>
                    <a:pt x="62" y="0"/>
                    <a:pt x="139" y="0"/>
                  </a:cubicBezTo>
                  <a:cubicBezTo>
                    <a:pt x="1571" y="0"/>
                    <a:pt x="1571" y="0"/>
                    <a:pt x="1571" y="0"/>
                  </a:cubicBezTo>
                  <a:cubicBezTo>
                    <a:pt x="1648" y="0"/>
                    <a:pt x="1710" y="62"/>
                    <a:pt x="1710" y="138"/>
                  </a:cubicBezTo>
                  <a:cubicBezTo>
                    <a:pt x="1710" y="1193"/>
                    <a:pt x="1710" y="1193"/>
                    <a:pt x="1710" y="1193"/>
                  </a:cubicBezTo>
                  <a:cubicBezTo>
                    <a:pt x="1710" y="1209"/>
                    <a:pt x="1697" y="1221"/>
                    <a:pt x="1682" y="1221"/>
                  </a:cubicBezTo>
                  <a:close/>
                  <a:moveTo>
                    <a:pt x="56" y="1166"/>
                  </a:moveTo>
                  <a:cubicBezTo>
                    <a:pt x="1654" y="1166"/>
                    <a:pt x="1654" y="1166"/>
                    <a:pt x="1654" y="1166"/>
                  </a:cubicBezTo>
                  <a:cubicBezTo>
                    <a:pt x="1654" y="138"/>
                    <a:pt x="1654" y="138"/>
                    <a:pt x="1654" y="138"/>
                  </a:cubicBezTo>
                  <a:cubicBezTo>
                    <a:pt x="1654" y="92"/>
                    <a:pt x="1617" y="55"/>
                    <a:pt x="1571" y="55"/>
                  </a:cubicBezTo>
                  <a:cubicBezTo>
                    <a:pt x="139" y="55"/>
                    <a:pt x="139" y="55"/>
                    <a:pt x="139" y="55"/>
                  </a:cubicBezTo>
                  <a:cubicBezTo>
                    <a:pt x="93" y="55"/>
                    <a:pt x="56" y="92"/>
                    <a:pt x="56" y="138"/>
                  </a:cubicBezTo>
                  <a:lnTo>
                    <a:pt x="56" y="1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xmlns="" id="{3B40FD7E-7B32-4745-A0ED-25D75709B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4826" y="2649538"/>
              <a:ext cx="423863" cy="311150"/>
            </a:xfrm>
            <a:custGeom>
              <a:avLst/>
              <a:gdLst>
                <a:gd name="T0" fmla="*/ 132 w 1235"/>
                <a:gd name="T1" fmla="*/ 906 h 906"/>
                <a:gd name="T2" fmla="*/ 113 w 1235"/>
                <a:gd name="T3" fmla="*/ 898 h 906"/>
                <a:gd name="T4" fmla="*/ 11 w 1235"/>
                <a:gd name="T5" fmla="*/ 796 h 906"/>
                <a:gd name="T6" fmla="*/ 11 w 1235"/>
                <a:gd name="T7" fmla="*/ 757 h 906"/>
                <a:gd name="T8" fmla="*/ 436 w 1235"/>
                <a:gd name="T9" fmla="*/ 332 h 906"/>
                <a:gd name="T10" fmla="*/ 456 w 1235"/>
                <a:gd name="T11" fmla="*/ 324 h 906"/>
                <a:gd name="T12" fmla="*/ 475 w 1235"/>
                <a:gd name="T13" fmla="*/ 332 h 906"/>
                <a:gd name="T14" fmla="*/ 623 w 1235"/>
                <a:gd name="T15" fmla="*/ 480 h 906"/>
                <a:gd name="T16" fmla="*/ 901 w 1235"/>
                <a:gd name="T17" fmla="*/ 202 h 906"/>
                <a:gd name="T18" fmla="*/ 830 w 1235"/>
                <a:gd name="T19" fmla="*/ 131 h 906"/>
                <a:gd name="T20" fmla="*/ 830 w 1235"/>
                <a:gd name="T21" fmla="*/ 92 h 906"/>
                <a:gd name="T22" fmla="*/ 844 w 1235"/>
                <a:gd name="T23" fmla="*/ 84 h 906"/>
                <a:gd name="T24" fmla="*/ 1201 w 1235"/>
                <a:gd name="T25" fmla="*/ 4 h 906"/>
                <a:gd name="T26" fmla="*/ 1235 w 1235"/>
                <a:gd name="T27" fmla="*/ 24 h 906"/>
                <a:gd name="T28" fmla="*/ 1235 w 1235"/>
                <a:gd name="T29" fmla="*/ 37 h 906"/>
                <a:gd name="T30" fmla="*/ 1154 w 1235"/>
                <a:gd name="T31" fmla="*/ 394 h 906"/>
                <a:gd name="T32" fmla="*/ 1120 w 1235"/>
                <a:gd name="T33" fmla="*/ 415 h 906"/>
                <a:gd name="T34" fmla="*/ 1107 w 1235"/>
                <a:gd name="T35" fmla="*/ 408 h 906"/>
                <a:gd name="T36" fmla="*/ 1042 w 1235"/>
                <a:gd name="T37" fmla="*/ 342 h 906"/>
                <a:gd name="T38" fmla="*/ 643 w 1235"/>
                <a:gd name="T39" fmla="*/ 741 h 906"/>
                <a:gd name="T40" fmla="*/ 604 w 1235"/>
                <a:gd name="T41" fmla="*/ 741 h 906"/>
                <a:gd name="T42" fmla="*/ 456 w 1235"/>
                <a:gd name="T43" fmla="*/ 594 h 906"/>
                <a:gd name="T44" fmla="*/ 152 w 1235"/>
                <a:gd name="T45" fmla="*/ 898 h 906"/>
                <a:gd name="T46" fmla="*/ 132 w 1235"/>
                <a:gd name="T47" fmla="*/ 906 h 906"/>
                <a:gd name="T48" fmla="*/ 70 w 1235"/>
                <a:gd name="T49" fmla="*/ 777 h 906"/>
                <a:gd name="T50" fmla="*/ 132 w 1235"/>
                <a:gd name="T51" fmla="*/ 839 h 906"/>
                <a:gd name="T52" fmla="*/ 436 w 1235"/>
                <a:gd name="T53" fmla="*/ 535 h 906"/>
                <a:gd name="T54" fmla="*/ 475 w 1235"/>
                <a:gd name="T55" fmla="*/ 535 h 906"/>
                <a:gd name="T56" fmla="*/ 623 w 1235"/>
                <a:gd name="T57" fmla="*/ 682 h 906"/>
                <a:gd name="T58" fmla="*/ 1022 w 1235"/>
                <a:gd name="T59" fmla="*/ 284 h 906"/>
                <a:gd name="T60" fmla="*/ 1061 w 1235"/>
                <a:gd name="T61" fmla="*/ 284 h 906"/>
                <a:gd name="T62" fmla="*/ 1111 w 1235"/>
                <a:gd name="T63" fmla="*/ 333 h 906"/>
                <a:gd name="T64" fmla="*/ 1171 w 1235"/>
                <a:gd name="T65" fmla="*/ 67 h 906"/>
                <a:gd name="T66" fmla="*/ 905 w 1235"/>
                <a:gd name="T67" fmla="*/ 127 h 906"/>
                <a:gd name="T68" fmla="*/ 960 w 1235"/>
                <a:gd name="T69" fmla="*/ 182 h 906"/>
                <a:gd name="T70" fmla="*/ 960 w 1235"/>
                <a:gd name="T71" fmla="*/ 221 h 906"/>
                <a:gd name="T72" fmla="*/ 643 w 1235"/>
                <a:gd name="T73" fmla="*/ 538 h 906"/>
                <a:gd name="T74" fmla="*/ 623 w 1235"/>
                <a:gd name="T75" fmla="*/ 547 h 906"/>
                <a:gd name="T76" fmla="*/ 604 w 1235"/>
                <a:gd name="T77" fmla="*/ 538 h 906"/>
                <a:gd name="T78" fmla="*/ 456 w 1235"/>
                <a:gd name="T79" fmla="*/ 391 h 906"/>
                <a:gd name="T80" fmla="*/ 70 w 1235"/>
                <a:gd name="T81" fmla="*/ 777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35" h="906">
                  <a:moveTo>
                    <a:pt x="132" y="906"/>
                  </a:moveTo>
                  <a:cubicBezTo>
                    <a:pt x="125" y="906"/>
                    <a:pt x="118" y="903"/>
                    <a:pt x="113" y="898"/>
                  </a:cubicBezTo>
                  <a:cubicBezTo>
                    <a:pt x="11" y="796"/>
                    <a:pt x="11" y="796"/>
                    <a:pt x="11" y="796"/>
                  </a:cubicBezTo>
                  <a:cubicBezTo>
                    <a:pt x="0" y="786"/>
                    <a:pt x="0" y="768"/>
                    <a:pt x="11" y="757"/>
                  </a:cubicBezTo>
                  <a:cubicBezTo>
                    <a:pt x="436" y="332"/>
                    <a:pt x="436" y="332"/>
                    <a:pt x="436" y="332"/>
                  </a:cubicBezTo>
                  <a:cubicBezTo>
                    <a:pt x="442" y="327"/>
                    <a:pt x="449" y="324"/>
                    <a:pt x="456" y="324"/>
                  </a:cubicBezTo>
                  <a:cubicBezTo>
                    <a:pt x="463" y="324"/>
                    <a:pt x="470" y="327"/>
                    <a:pt x="475" y="332"/>
                  </a:cubicBezTo>
                  <a:cubicBezTo>
                    <a:pt x="623" y="480"/>
                    <a:pt x="623" y="480"/>
                    <a:pt x="623" y="480"/>
                  </a:cubicBezTo>
                  <a:cubicBezTo>
                    <a:pt x="901" y="202"/>
                    <a:pt x="901" y="202"/>
                    <a:pt x="901" y="202"/>
                  </a:cubicBezTo>
                  <a:cubicBezTo>
                    <a:pt x="830" y="131"/>
                    <a:pt x="830" y="131"/>
                    <a:pt x="830" y="131"/>
                  </a:cubicBezTo>
                  <a:cubicBezTo>
                    <a:pt x="820" y="120"/>
                    <a:pt x="820" y="103"/>
                    <a:pt x="830" y="92"/>
                  </a:cubicBezTo>
                  <a:cubicBezTo>
                    <a:pt x="834" y="88"/>
                    <a:pt x="839" y="85"/>
                    <a:pt x="844" y="84"/>
                  </a:cubicBezTo>
                  <a:cubicBezTo>
                    <a:pt x="1201" y="4"/>
                    <a:pt x="1201" y="4"/>
                    <a:pt x="1201" y="4"/>
                  </a:cubicBezTo>
                  <a:cubicBezTo>
                    <a:pt x="1216" y="0"/>
                    <a:pt x="1231" y="9"/>
                    <a:pt x="1235" y="24"/>
                  </a:cubicBezTo>
                  <a:cubicBezTo>
                    <a:pt x="1235" y="28"/>
                    <a:pt x="1235" y="33"/>
                    <a:pt x="1235" y="37"/>
                  </a:cubicBezTo>
                  <a:cubicBezTo>
                    <a:pt x="1154" y="394"/>
                    <a:pt x="1154" y="394"/>
                    <a:pt x="1154" y="394"/>
                  </a:cubicBezTo>
                  <a:cubicBezTo>
                    <a:pt x="1150" y="409"/>
                    <a:pt x="1135" y="418"/>
                    <a:pt x="1120" y="415"/>
                  </a:cubicBezTo>
                  <a:cubicBezTo>
                    <a:pt x="1115" y="414"/>
                    <a:pt x="1111" y="411"/>
                    <a:pt x="1107" y="408"/>
                  </a:cubicBezTo>
                  <a:cubicBezTo>
                    <a:pt x="1042" y="342"/>
                    <a:pt x="1042" y="342"/>
                    <a:pt x="1042" y="342"/>
                  </a:cubicBezTo>
                  <a:cubicBezTo>
                    <a:pt x="643" y="741"/>
                    <a:pt x="643" y="741"/>
                    <a:pt x="643" y="741"/>
                  </a:cubicBezTo>
                  <a:cubicBezTo>
                    <a:pt x="632" y="752"/>
                    <a:pt x="614" y="752"/>
                    <a:pt x="604" y="741"/>
                  </a:cubicBezTo>
                  <a:cubicBezTo>
                    <a:pt x="456" y="594"/>
                    <a:pt x="456" y="594"/>
                    <a:pt x="456" y="594"/>
                  </a:cubicBezTo>
                  <a:cubicBezTo>
                    <a:pt x="152" y="898"/>
                    <a:pt x="152" y="898"/>
                    <a:pt x="152" y="898"/>
                  </a:cubicBezTo>
                  <a:cubicBezTo>
                    <a:pt x="146" y="903"/>
                    <a:pt x="139" y="906"/>
                    <a:pt x="132" y="906"/>
                  </a:cubicBezTo>
                  <a:close/>
                  <a:moveTo>
                    <a:pt x="70" y="777"/>
                  </a:moveTo>
                  <a:cubicBezTo>
                    <a:pt x="132" y="839"/>
                    <a:pt x="132" y="839"/>
                    <a:pt x="132" y="839"/>
                  </a:cubicBezTo>
                  <a:cubicBezTo>
                    <a:pt x="436" y="535"/>
                    <a:pt x="436" y="535"/>
                    <a:pt x="436" y="535"/>
                  </a:cubicBezTo>
                  <a:cubicBezTo>
                    <a:pt x="447" y="524"/>
                    <a:pt x="464" y="524"/>
                    <a:pt x="475" y="535"/>
                  </a:cubicBezTo>
                  <a:cubicBezTo>
                    <a:pt x="623" y="682"/>
                    <a:pt x="623" y="682"/>
                    <a:pt x="623" y="682"/>
                  </a:cubicBezTo>
                  <a:cubicBezTo>
                    <a:pt x="1022" y="284"/>
                    <a:pt x="1022" y="284"/>
                    <a:pt x="1022" y="284"/>
                  </a:cubicBezTo>
                  <a:cubicBezTo>
                    <a:pt x="1033" y="273"/>
                    <a:pt x="1050" y="273"/>
                    <a:pt x="1061" y="284"/>
                  </a:cubicBezTo>
                  <a:cubicBezTo>
                    <a:pt x="1111" y="333"/>
                    <a:pt x="1111" y="333"/>
                    <a:pt x="1111" y="333"/>
                  </a:cubicBezTo>
                  <a:cubicBezTo>
                    <a:pt x="1171" y="67"/>
                    <a:pt x="1171" y="67"/>
                    <a:pt x="1171" y="67"/>
                  </a:cubicBezTo>
                  <a:cubicBezTo>
                    <a:pt x="905" y="127"/>
                    <a:pt x="905" y="127"/>
                    <a:pt x="905" y="127"/>
                  </a:cubicBezTo>
                  <a:cubicBezTo>
                    <a:pt x="960" y="182"/>
                    <a:pt x="960" y="182"/>
                    <a:pt x="960" y="182"/>
                  </a:cubicBezTo>
                  <a:cubicBezTo>
                    <a:pt x="971" y="193"/>
                    <a:pt x="971" y="210"/>
                    <a:pt x="960" y="221"/>
                  </a:cubicBezTo>
                  <a:cubicBezTo>
                    <a:pt x="643" y="538"/>
                    <a:pt x="643" y="538"/>
                    <a:pt x="643" y="538"/>
                  </a:cubicBezTo>
                  <a:cubicBezTo>
                    <a:pt x="637" y="544"/>
                    <a:pt x="630" y="547"/>
                    <a:pt x="623" y="547"/>
                  </a:cubicBezTo>
                  <a:cubicBezTo>
                    <a:pt x="616" y="547"/>
                    <a:pt x="609" y="544"/>
                    <a:pt x="604" y="538"/>
                  </a:cubicBezTo>
                  <a:cubicBezTo>
                    <a:pt x="456" y="391"/>
                    <a:pt x="456" y="391"/>
                    <a:pt x="456" y="391"/>
                  </a:cubicBezTo>
                  <a:lnTo>
                    <a:pt x="70" y="7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6399413" y="1212443"/>
            <a:ext cx="5246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itchFamily="34" charset="0"/>
                <a:ea typeface="Verdana" pitchFamily="34" charset="0"/>
              </a:rPr>
              <a:t>Создана отдельная электронная информационно-образовательная среда Центра ДПО на базе </a:t>
            </a:r>
            <a:r>
              <a:rPr lang="ru-RU" sz="1200" dirty="0" err="1">
                <a:latin typeface="Verdana" pitchFamily="34" charset="0"/>
                <a:ea typeface="Verdana" pitchFamily="34" charset="0"/>
              </a:rPr>
              <a:t>Moodle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 4.3.5, обеспечивающая доступ к учебным материалам, тестированию и интерактивным образовательным ресурсам</a:t>
            </a:r>
            <a:r>
              <a:rPr lang="ru-RU" sz="1200" dirty="0"/>
              <a:t>.</a:t>
            </a:r>
            <a:endParaRPr lang="ru-RU" sz="1200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399414" y="5310599"/>
            <a:ext cx="5246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Внедрены 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электронные формы делопроизводства в области образовательной деятельности, включая цифровой документооборот </a:t>
            </a:r>
            <a:endParaRPr lang="ru-RU" sz="1200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871674" y="4378848"/>
            <a:ext cx="4774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itchFamily="34" charset="0"/>
                <a:ea typeface="Verdana" pitchFamily="34" charset="0"/>
              </a:rPr>
              <a:t>Внедрение в образовательные программы элементов оценки компетенций, включая ситуационные задачи и практические </a:t>
            </a:r>
            <a:r>
              <a:rPr lang="ru-RU" sz="1200" dirty="0" smtClean="0">
                <a:latin typeface="Verdana" pitchFamily="34" charset="0"/>
                <a:ea typeface="Verdana" pitchFamily="34" charset="0"/>
              </a:rPr>
              <a:t>кейсы ( в стадии разработки)</a:t>
            </a:r>
            <a:endParaRPr lang="ru-RU" sz="1200" dirty="0">
              <a:latin typeface="Verdana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85486" y="3277018"/>
            <a:ext cx="480943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Verdana" pitchFamily="34" charset="0"/>
                <a:ea typeface="Verdana" pitchFamily="34" charset="0"/>
              </a:rPr>
              <a:t>Создана 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отдельная электронная информационно-образовательная среда Центра ДПО на базе </a:t>
            </a:r>
            <a:r>
              <a:rPr lang="ru-RU" sz="1200" dirty="0" err="1">
                <a:latin typeface="Verdana" pitchFamily="34" charset="0"/>
                <a:ea typeface="Verdana" pitchFamily="34" charset="0"/>
              </a:rPr>
              <a:t>Moodle</a:t>
            </a:r>
            <a:r>
              <a:rPr lang="ru-RU" sz="1200" dirty="0">
                <a:latin typeface="Verdana" pitchFamily="34" charset="0"/>
                <a:ea typeface="Verdana" pitchFamily="34" charset="0"/>
              </a:rPr>
              <a:t> 4.3.5, обеспечивающая доступ к учебным материалам, тестированию и интерактивным образовательным ресурсам</a:t>
            </a:r>
          </a:p>
          <a:p>
            <a:endParaRPr lang="ru-RU" sz="1600" dirty="0">
              <a:latin typeface="Tilda Sans" panose="020B0604020202020204" charset="0"/>
              <a:cs typeface="Arial" panose="020B060402020202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871674" y="2203842"/>
            <a:ext cx="477422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Verdana" pitchFamily="34" charset="0"/>
                <a:ea typeface="Verdana" pitchFamily="34" charset="0"/>
              </a:rPr>
              <a:t>Совместное участие в организации и проведении процедуры первичной специализированной аккредитации для специалистов, прошедших обучение по программам профессиональной переподготовки</a:t>
            </a:r>
            <a:r>
              <a:rPr lang="ru-RU" sz="1600" dirty="0"/>
              <a:t>.</a:t>
            </a:r>
            <a:endParaRPr lang="ru-RU" sz="1600" dirty="0">
              <a:latin typeface="Tilda Sans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avatars.mds.yandex.net/i?id=7849a475f9ddc5d35b82f6b4805f752e8cd9130f-5265152-images-thumbs&amp;n=1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" b="1517"/>
          <a:stretch>
            <a:fillRect/>
          </a:stretch>
        </p:blipFill>
        <p:spPr bwMode="auto">
          <a:xfrm>
            <a:off x="678762" y="1364226"/>
            <a:ext cx="4686426" cy="4543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2659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E2DBB2-7FD5-EF38-3112-80E065D53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93663"/>
            <a:r>
              <a:rPr lang="ru-RU" sz="2400" b="1" dirty="0" smtClean="0"/>
              <a:t>Перспективы </a:t>
            </a:r>
            <a:r>
              <a:rPr lang="ru-RU" sz="2400" b="1" dirty="0"/>
              <a:t>развития дополнительного профессионального образования в </a:t>
            </a:r>
            <a:r>
              <a:rPr lang="ru-RU" sz="2400" b="1" dirty="0" smtClean="0"/>
              <a:t>университете перспективный план развития 2025-2030</a:t>
            </a:r>
            <a:endParaRPr lang="ru-RU" sz="2400" b="1" kern="0" dirty="0">
              <a:solidFill>
                <a:srgbClr val="252E62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0890D20-C32B-9560-86A9-A76016C1D2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92AC049-6798-41A8-A0BD-CA68192034D3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737AEB6-4D12-5008-2F54-3CCDCEC45B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2763" y="1986093"/>
            <a:ext cx="3596652" cy="2684478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>
            <a:normAutofit/>
          </a:bodyPr>
          <a:lstStyle/>
          <a:p>
            <a:pPr lvl="0"/>
            <a:r>
              <a:rPr lang="ru-RU" sz="11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Оптимизация </a:t>
            </a:r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административных процессов за счет </a:t>
            </a:r>
            <a:r>
              <a:rPr lang="ru-RU" sz="11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цифровизации</a:t>
            </a:r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 документооборота, внедрения интегрированных платежных систем и ускоренного формирования договоров через автоматизированные сервисы</a:t>
            </a:r>
            <a:r>
              <a:rPr lang="ru-RU" sz="11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lvl="0"/>
            <a:r>
              <a:rPr lang="ru-RU" sz="1100" dirty="0" smtClean="0">
                <a:latin typeface="Verdana" pitchFamily="34" charset="0"/>
                <a:ea typeface="Verdana" pitchFamily="34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Использование искусственного интеллекта для персонализированной адаптации образовательных траекторий слушателей (например, чат-ботов для консультирования).</a:t>
            </a:r>
          </a:p>
          <a:p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Подбор и внедрение цифровых сервисов для комплексного управления образовательным процессом, включая аналитику успеваемости, </a:t>
            </a:r>
            <a:r>
              <a:rPr lang="ru-RU" sz="11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автоматизированное </a:t>
            </a:r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расписание и CRM-систему для работы с клиентами</a:t>
            </a:r>
          </a:p>
          <a:p>
            <a:pPr lvl="0">
              <a:lnSpc>
                <a:spcPct val="100000"/>
              </a:lnSpc>
            </a:pPr>
            <a:endParaRPr lang="ru-RU" sz="1100" dirty="0">
              <a:solidFill>
                <a:schemeClr val="tx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xmlns="" id="{2A3234F4-0673-F6E6-21E8-E81AC072FE9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297674" y="2021879"/>
            <a:ext cx="3596652" cy="1574498"/>
          </a:xfrm>
          <a:solidFill>
            <a:schemeClr val="bg2"/>
          </a:solidFill>
        </p:spPr>
        <p:txBody>
          <a:bodyPr>
            <a:normAutofit/>
          </a:bodyPr>
          <a:lstStyle/>
          <a:p>
            <a:pPr lvl="0">
              <a:lnSpc>
                <a:spcPct val="100000"/>
              </a:lnSpc>
            </a:pPr>
            <a:r>
              <a:rPr lang="ru-RU" sz="1100" dirty="0" smtClean="0">
                <a:latin typeface="Verdana" pitchFamily="34" charset="0"/>
                <a:ea typeface="Verdana" pitchFamily="34" charset="0"/>
              </a:rPr>
              <a:t>Создание </a:t>
            </a:r>
            <a:r>
              <a:rPr lang="ru-RU" sz="1100" dirty="0">
                <a:latin typeface="Verdana" pitchFamily="34" charset="0"/>
                <a:ea typeface="Verdana" pitchFamily="34" charset="0"/>
              </a:rPr>
              <a:t>условий для непрерывного профессионального развития сотрудников центра ДПО, </a:t>
            </a:r>
            <a:r>
              <a:rPr lang="ru-RU" sz="1100" dirty="0" smtClean="0">
                <a:latin typeface="Verdana" pitchFamily="34" charset="0"/>
                <a:ea typeface="Verdana" pitchFamily="34" charset="0"/>
              </a:rPr>
              <a:t>через участие </a:t>
            </a:r>
            <a:r>
              <a:rPr lang="ru-RU" sz="1100" dirty="0">
                <a:latin typeface="Verdana" pitchFamily="34" charset="0"/>
                <a:ea typeface="Verdana" pitchFamily="34" charset="0"/>
              </a:rPr>
              <a:t>в профильных конференциях, обучающих мероприятиях и внутренних образовательных программах по развитию управленческих и цифровых компетенций</a:t>
            </a:r>
            <a:r>
              <a:rPr lang="ru-RU" sz="1100" dirty="0" smtClean="0">
                <a:latin typeface="Verdana" pitchFamily="34" charset="0"/>
                <a:ea typeface="Verdana" pitchFamily="34" charset="0"/>
              </a:rPr>
              <a:t>.</a:t>
            </a:r>
            <a:endParaRPr lang="ru-RU" sz="11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3DB110FD-3FCF-577C-21C5-7341D2049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297674" y="4178044"/>
            <a:ext cx="3596652" cy="2038198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fontScale="32500" lnSpcReduction="20000"/>
          </a:bodyPr>
          <a:lstStyle/>
          <a:p>
            <a:pPr lvl="0">
              <a:lnSpc>
                <a:spcPct val="120000"/>
              </a:lnSpc>
            </a:pPr>
            <a:r>
              <a:rPr lang="ru-RU" sz="3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Создание </a:t>
            </a:r>
            <a:r>
              <a:rPr lang="ru-RU" sz="3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пула внештатных преподавателей и тренеров, привлекаемых по договору для реализации специализированных курсов.</a:t>
            </a:r>
          </a:p>
          <a:p>
            <a:pPr lvl="0">
              <a:lnSpc>
                <a:spcPct val="120000"/>
              </a:lnSpc>
            </a:pPr>
            <a:r>
              <a:rPr lang="ru-RU" sz="3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Внедрение </a:t>
            </a:r>
            <a:r>
              <a:rPr lang="ru-RU" sz="3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системы </a:t>
            </a:r>
            <a:r>
              <a:rPr lang="ru-RU" sz="3400" dirty="0" err="1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тьюторов</a:t>
            </a:r>
            <a:r>
              <a:rPr lang="ru-RU" sz="34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, в том числе из числа ординаторов и студентов старших курсов, с поэтапным их обучением навыкам работы со слушателями</a:t>
            </a:r>
            <a:r>
              <a:rPr lang="ru-RU" sz="3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.</a:t>
            </a:r>
          </a:p>
          <a:p>
            <a:pPr lvl="0">
              <a:lnSpc>
                <a:spcPct val="120000"/>
              </a:lnSpc>
            </a:pPr>
            <a:r>
              <a:rPr lang="ru-RU" sz="3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Разработка программы обучения кадрового резерва СГМУ на 2025-2030 </a:t>
            </a:r>
            <a:r>
              <a:rPr lang="ru-RU" sz="3400" dirty="0" err="1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г.г</a:t>
            </a:r>
            <a:r>
              <a:rPr lang="ru-RU" sz="34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.</a:t>
            </a:r>
            <a:endParaRPr lang="ru-RU" sz="3400" dirty="0">
              <a:solidFill>
                <a:schemeClr val="tx1"/>
              </a:solidFill>
              <a:latin typeface="Verdana" pitchFamily="34" charset="0"/>
              <a:ea typeface="Verdana" pitchFamily="34" charset="0"/>
            </a:endParaRPr>
          </a:p>
          <a:p>
            <a:endParaRPr lang="ru-RU" dirty="0">
              <a:solidFill>
                <a:srgbClr val="C00000"/>
              </a:solidFill>
              <a:latin typeface="Tilda Sans" panose="020B0502020204020303" pitchFamily="34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xmlns="" id="{280F2B1C-940B-BE92-E26B-A8C6B980AC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2245" y="1455989"/>
            <a:ext cx="3596652" cy="453805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Verdana" pitchFamily="34" charset="0"/>
                <a:ea typeface="Verdana" pitchFamily="34" charset="0"/>
              </a:rPr>
              <a:t>Политика в области цифровой трансформации</a:t>
            </a: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0D0BB371-51BA-C9EF-7E95-E032D85889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97674" y="1514712"/>
            <a:ext cx="3596652" cy="453805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Verdana" pitchFamily="34" charset="0"/>
                <a:ea typeface="Verdana" pitchFamily="34" charset="0"/>
              </a:rPr>
              <a:t>Кадровые ресурсы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0" name="Текст 9">
            <a:extLst>
              <a:ext uri="{FF2B5EF4-FFF2-40B4-BE49-F238E27FC236}">
                <a16:creationId xmlns:a16="http://schemas.microsoft.com/office/drawing/2014/main" xmlns="" id="{7E415DA4-5F32-27F3-93A5-58F4F84140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7674" y="3737794"/>
            <a:ext cx="3596652" cy="314089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Verdana" pitchFamily="34" charset="0"/>
                <a:ea typeface="Verdana" pitchFamily="34" charset="0"/>
              </a:rPr>
              <a:t>Кадровые ресурсы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1" name="Текст 10">
            <a:extLst>
              <a:ext uri="{FF2B5EF4-FFF2-40B4-BE49-F238E27FC236}">
                <a16:creationId xmlns:a16="http://schemas.microsoft.com/office/drawing/2014/main" xmlns="" id="{494D87F9-3254-BDF1-01D6-2CFAFD0B88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37322" y="4245400"/>
            <a:ext cx="3744286" cy="2167036"/>
          </a:xfrm>
          <a:solidFill>
            <a:schemeClr val="bg2"/>
          </a:solidFill>
        </p:spPr>
        <p:txBody>
          <a:bodyPr>
            <a:noAutofit/>
          </a:bodyPr>
          <a:lstStyle/>
          <a:p>
            <a:pPr lvl="0"/>
            <a:r>
              <a:rPr lang="ru-RU" sz="1100" dirty="0">
                <a:latin typeface="Verdana" pitchFamily="34" charset="0"/>
                <a:ea typeface="Verdana" pitchFamily="34" charset="0"/>
              </a:rPr>
              <a:t>Интеграция системы управления электронным документооборотом с сервисами автоматизированного формирования договоров и оплаты обучения.</a:t>
            </a:r>
          </a:p>
          <a:p>
            <a:r>
              <a:rPr lang="ru-RU" sz="1100" dirty="0">
                <a:latin typeface="Verdana" pitchFamily="34" charset="0"/>
                <a:ea typeface="Verdana" pitchFamily="34" charset="0"/>
              </a:rPr>
              <a:t>Развитие видеостудии университета: внедрение технологии зеленого экрана, автоматизированного монтажа </a:t>
            </a:r>
            <a:r>
              <a:rPr lang="ru-RU" sz="1100" dirty="0" smtClean="0">
                <a:latin typeface="Verdana" pitchFamily="34" charset="0"/>
                <a:ea typeface="Verdana" pitchFamily="34" charset="0"/>
              </a:rPr>
              <a:t>лекций и </a:t>
            </a:r>
            <a:r>
              <a:rPr lang="ru-RU" sz="1100" dirty="0">
                <a:latin typeface="Verdana" pitchFamily="34" charset="0"/>
                <a:ea typeface="Verdana" pitchFamily="34" charset="0"/>
              </a:rPr>
              <a:t>т.д. Техническое дооснащение учебных аудиторий для обеспечения полноценных форматов гибридного обучения</a:t>
            </a:r>
          </a:p>
          <a:p>
            <a:pPr lvl="0"/>
            <a:endParaRPr lang="ru-RU" sz="1200" dirty="0" smtClean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xmlns="" id="{430EE350-C998-5683-0CF4-F09D3496D36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198268" y="2013893"/>
            <a:ext cx="3596652" cy="1752764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z="11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Внедрение </a:t>
            </a:r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динамической модели оплаты труда, учитывающей востребованность программ, вклад преподавателей и сотрудников центра ДПО в развитие образовательных продуктов.</a:t>
            </a:r>
          </a:p>
          <a:p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Расширение платных образовательных услуг за счет новых направлений ДПО, ориентированных на смежные с медициной </a:t>
            </a:r>
            <a:r>
              <a:rPr lang="ru-RU" sz="1100" dirty="0" smtClean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сферы.</a:t>
            </a:r>
            <a:endParaRPr lang="ru-RU" sz="1100" b="1" dirty="0">
              <a:solidFill>
                <a:schemeClr val="tx1"/>
              </a:solidFill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4" name="Текст 13">
            <a:extLst>
              <a:ext uri="{FF2B5EF4-FFF2-40B4-BE49-F238E27FC236}">
                <a16:creationId xmlns:a16="http://schemas.microsoft.com/office/drawing/2014/main" xmlns="" id="{68D081E9-35C6-1485-415E-75FDC8A631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20256" y="3758268"/>
            <a:ext cx="3596652" cy="371799"/>
          </a:xfrm>
        </p:spPr>
        <p:txBody>
          <a:bodyPr>
            <a:noAutofit/>
          </a:bodyPr>
          <a:lstStyle/>
          <a:p>
            <a:r>
              <a:rPr lang="ru-RU" sz="1400" b="1" dirty="0">
                <a:latin typeface="Verdana" pitchFamily="34" charset="0"/>
                <a:ea typeface="Verdana" pitchFamily="34" charset="0"/>
              </a:rPr>
              <a:t>Материально-технические ресурсы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xmlns="" id="{2B79F9E4-A117-2CF2-1D59-E2C3AC97DFE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68674" y="1507921"/>
            <a:ext cx="3596652" cy="453805"/>
          </a:xfrm>
        </p:spPr>
        <p:txBody>
          <a:bodyPr>
            <a:normAutofit/>
          </a:bodyPr>
          <a:lstStyle/>
          <a:p>
            <a:r>
              <a:rPr lang="ru-RU" sz="1400" b="1" dirty="0">
                <a:latin typeface="Verdana" pitchFamily="34" charset="0"/>
                <a:ea typeface="Verdana" pitchFamily="34" charset="0"/>
              </a:rPr>
              <a:t>Финансовые ресурсы</a:t>
            </a:r>
            <a:endParaRPr lang="ru-RU" sz="1400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17" name="Текст 4"/>
          <p:cNvSpPr txBox="1">
            <a:spLocks/>
          </p:cNvSpPr>
          <p:nvPr/>
        </p:nvSpPr>
        <p:spPr>
          <a:xfrm>
            <a:off x="391485" y="4752338"/>
            <a:ext cx="4130180" cy="4718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lda Sans" panose="020B0502020204020303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kern="0" dirty="0" smtClean="0">
                <a:latin typeface="Verdana" panose="020B0604030504040204" pitchFamily="34" charset="0"/>
                <a:ea typeface="Verdana" panose="020B0604030504040204" pitchFamily="34" charset="0"/>
              </a:rPr>
              <a:t>Образовательная политика:</a:t>
            </a:r>
            <a:endParaRPr lang="ru-RU" sz="1400" b="1" kern="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1" name="Текст 6">
            <a:extLst>
              <a:ext uri="{FF2B5EF4-FFF2-40B4-BE49-F238E27FC236}">
                <a16:creationId xmlns:a16="http://schemas.microsoft.com/office/drawing/2014/main" xmlns="" id="{3DB110FD-3FCF-577C-21C5-7341D20496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91485" y="5224143"/>
            <a:ext cx="3596652" cy="1332125"/>
          </a:xfr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t" anchorCtr="0">
            <a:normAutofit lnSpcReduction="10000"/>
          </a:bodyPr>
          <a:lstStyle/>
          <a:p>
            <a:pPr>
              <a:lnSpc>
                <a:spcPct val="115000"/>
              </a:lnSpc>
            </a:pP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Разработка процесса сетевого взаимодействия (стратегически, тактически и </a:t>
            </a:r>
            <a:r>
              <a:rPr lang="ru-RU" sz="1100" dirty="0" err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операционно</a:t>
            </a:r>
            <a:r>
              <a:rPr lang="ru-RU" sz="11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) и поиск партнёров.</a:t>
            </a:r>
            <a:r>
              <a:rPr lang="ru-RU" sz="1100" dirty="0">
                <a:latin typeface="Verdana" pitchFamily="34" charset="0"/>
                <a:ea typeface="Verdana" pitchFamily="34" charset="0"/>
              </a:rPr>
              <a:t> </a:t>
            </a:r>
          </a:p>
          <a:p>
            <a:pPr>
              <a:lnSpc>
                <a:spcPct val="115000"/>
              </a:lnSpc>
            </a:pPr>
            <a:r>
              <a:rPr lang="ru-RU" sz="1100" dirty="0">
                <a:solidFill>
                  <a:schemeClr val="tx1"/>
                </a:solidFill>
                <a:latin typeface="Verdana" pitchFamily="34" charset="0"/>
                <a:ea typeface="Verdana" pitchFamily="34" charset="0"/>
              </a:rPr>
              <a:t>Создание эффективной модели сотрудничества с медицинскими организациями</a:t>
            </a:r>
          </a:p>
          <a:p>
            <a:endParaRPr lang="ru-RU" dirty="0">
              <a:solidFill>
                <a:schemeClr val="tx1"/>
              </a:solidFill>
              <a:latin typeface="Tilda Sans" panose="020B050202020402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0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D2F6054-0317-53E8-FAE1-E14367C09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>
                <a:latin typeface="Verdana" pitchFamily="34" charset="0"/>
                <a:ea typeface="Verdana" pitchFamily="34" charset="0"/>
              </a:rPr>
              <a:t>Раздел </a:t>
            </a:r>
            <a:r>
              <a:rPr lang="ru-RU" sz="3600" b="1" dirty="0" smtClean="0">
                <a:latin typeface="Verdana" pitchFamily="34" charset="0"/>
                <a:ea typeface="Verdana" pitchFamily="34" charset="0"/>
              </a:rPr>
              <a:t>2. </a:t>
            </a:r>
            <a:r>
              <a:rPr lang="ru-RU" sz="3600" b="1" dirty="0">
                <a:solidFill>
                  <a:srgbClr val="04177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Политика в области медицинской деятельности и охраны здоровья сотрудников и обучающихся </a:t>
            </a:r>
            <a:r>
              <a:rPr lang="ru-RU" sz="3600" b="1" dirty="0">
                <a:solidFill>
                  <a:srgbClr val="0417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b="1" dirty="0">
                <a:solidFill>
                  <a:srgbClr val="04177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</a:rPr>
              <a:t/>
            </a:r>
            <a:br>
              <a:rPr lang="ru-RU" sz="36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ru-RU" sz="36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B8B699CD-4E01-3443-1D79-508807A46F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33AB004-3A64-4209-82F3-5E03AE04294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35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Номер слайда 16">
            <a:extLst>
              <a:ext uri="{FF2B5EF4-FFF2-40B4-BE49-F238E27FC236}">
                <a16:creationId xmlns="" xmlns:a16="http://schemas.microsoft.com/office/drawing/2014/main" id="{892BB562-4A38-F3D0-4BA0-1823F1A5DD69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1827799" y="6575014"/>
            <a:ext cx="173354" cy="210820"/>
          </a:xfrm>
        </p:spPr>
        <p:txBody>
          <a:bodyPr/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fld id="{81D60167-4931-47E6-BA6A-407CBD079E47}" type="slidenum">
              <a:rPr lang="ru-RU" smtClean="0"/>
              <a:t>9</a:t>
            </a:fld>
            <a:endParaRPr lang="ru-RU" dirty="0"/>
          </a:p>
        </p:txBody>
      </p:sp>
      <p:sp>
        <p:nvSpPr>
          <p:cNvPr id="43" name="Google Shape;238;p29"/>
          <p:cNvSpPr txBox="1"/>
          <p:nvPr/>
        </p:nvSpPr>
        <p:spPr>
          <a:xfrm>
            <a:off x="166030" y="167149"/>
            <a:ext cx="10728930" cy="653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93663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Golos Text SemiBold"/>
                <a:cs typeface="Arial" panose="020B0604020202020204" pitchFamily="34" charset="0"/>
                <a:sym typeface="Golos Text SemiBold"/>
              </a:rPr>
              <a:t>Результаты деятельности </a:t>
            </a:r>
          </a:p>
          <a:p>
            <a:pPr marL="93663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ea typeface="Golos Text SemiBold"/>
                <a:cs typeface="Arial" panose="020B0604020202020204" pitchFamily="34" charset="0"/>
                <a:sym typeface="Golos Text SemiBold"/>
              </a:rPr>
              <a:t>консультативно-диагностической поликлиники</a:t>
            </a:r>
            <a:endParaRPr lang="ru-RU" sz="2400" b="1" dirty="0">
              <a:solidFill>
                <a:srgbClr val="002060"/>
              </a:solidFill>
              <a:latin typeface="Arial" panose="020B0604020202020204" pitchFamily="34" charset="0"/>
              <a:ea typeface="Golos Text SemiBold"/>
              <a:cs typeface="Arial" panose="020B0604020202020204" pitchFamily="34" charset="0"/>
              <a:sym typeface="Golos Text SemiBold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525" y="925503"/>
            <a:ext cx="6455798" cy="3342262"/>
          </a:xfrm>
          <a:prstGeom prst="rect">
            <a:avLst/>
          </a:prstGeom>
        </p:spPr>
      </p:pic>
      <p:grpSp>
        <p:nvGrpSpPr>
          <p:cNvPr id="45" name="Группа 44"/>
          <p:cNvGrpSpPr/>
          <p:nvPr/>
        </p:nvGrpSpPr>
        <p:grpSpPr>
          <a:xfrm>
            <a:off x="4728452" y="1036378"/>
            <a:ext cx="1726308" cy="1804906"/>
            <a:chOff x="1612972" y="224372"/>
            <a:chExt cx="1898280" cy="1999312"/>
          </a:xfrm>
        </p:grpSpPr>
        <p:sp>
          <p:nvSpPr>
            <p:cNvPr id="46" name="Пирог 45"/>
            <p:cNvSpPr/>
            <p:nvPr/>
          </p:nvSpPr>
          <p:spPr>
            <a:xfrm>
              <a:off x="1612972" y="224372"/>
              <a:ext cx="1898280" cy="1772711"/>
            </a:xfrm>
            <a:prstGeom prst="pieWedg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ru-RU" sz="1200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endParaRPr lang="ru-RU" sz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r>
                <a:rPr lang="ru-RU" sz="1000" b="1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Медицинская деятельность</a:t>
              </a:r>
              <a:endParaRPr lang="ru-RU" sz="10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  <p:sp>
          <p:nvSpPr>
            <p:cNvPr id="47" name="Пирог 4"/>
            <p:cNvSpPr/>
            <p:nvPr/>
          </p:nvSpPr>
          <p:spPr>
            <a:xfrm>
              <a:off x="2121779" y="834211"/>
              <a:ext cx="1389473" cy="1389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/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6544426" y="1025961"/>
            <a:ext cx="1678602" cy="1610756"/>
            <a:chOff x="3529719" y="258672"/>
            <a:chExt cx="1876871" cy="1965011"/>
          </a:xfrm>
        </p:grpSpPr>
        <p:sp>
          <p:nvSpPr>
            <p:cNvPr id="49" name="Пирог 48"/>
            <p:cNvSpPr/>
            <p:nvPr/>
          </p:nvSpPr>
          <p:spPr>
            <a:xfrm rot="5400000">
              <a:off x="3521796" y="338892"/>
              <a:ext cx="1965011" cy="1804572"/>
            </a:xfrm>
            <a:prstGeom prst="pieWedg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Пирог 4"/>
            <p:cNvSpPr/>
            <p:nvPr/>
          </p:nvSpPr>
          <p:spPr>
            <a:xfrm>
              <a:off x="3529719" y="639080"/>
              <a:ext cx="1876871" cy="1389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kern="1200" dirty="0" smtClean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200" b="1" dirty="0"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Профилактическая работа</a:t>
              </a:r>
              <a:endParaRPr lang="ru-RU" sz="10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4790116" y="2848344"/>
            <a:ext cx="1723184" cy="1346150"/>
            <a:chOff x="1839646" y="2314447"/>
            <a:chExt cx="1772580" cy="1751570"/>
          </a:xfrm>
        </p:grpSpPr>
        <p:sp>
          <p:nvSpPr>
            <p:cNvPr id="52" name="Пирог 51"/>
            <p:cNvSpPr/>
            <p:nvPr/>
          </p:nvSpPr>
          <p:spPr>
            <a:xfrm rot="16200000">
              <a:off x="1799665" y="2354428"/>
              <a:ext cx="1751570" cy="1671607"/>
            </a:xfrm>
            <a:prstGeom prst="pieWedg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Пирог 4"/>
            <p:cNvSpPr/>
            <p:nvPr/>
          </p:nvSpPr>
          <p:spPr>
            <a:xfrm>
              <a:off x="1839646" y="2465597"/>
              <a:ext cx="1772580" cy="10879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Образовательная деятельность</a:t>
              </a:r>
              <a:endParaRPr lang="ru-RU" sz="10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4" name="Группа 53"/>
          <p:cNvGrpSpPr/>
          <p:nvPr/>
        </p:nvGrpSpPr>
        <p:grpSpPr>
          <a:xfrm>
            <a:off x="6653472" y="2826076"/>
            <a:ext cx="1569554" cy="1368418"/>
            <a:chOff x="3602014" y="2253371"/>
            <a:chExt cx="1943744" cy="1865143"/>
          </a:xfrm>
        </p:grpSpPr>
        <p:sp>
          <p:nvSpPr>
            <p:cNvPr id="55" name="Пирог 54"/>
            <p:cNvSpPr/>
            <p:nvPr/>
          </p:nvSpPr>
          <p:spPr>
            <a:xfrm rot="10800000">
              <a:off x="3602014" y="2253371"/>
              <a:ext cx="1943744" cy="1865143"/>
            </a:xfrm>
            <a:prstGeom prst="pieWedge">
              <a:avLst/>
            </a:prstGeom>
          </p:spPr>
          <p:style>
            <a:ln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6" name="Пирог 4"/>
            <p:cNvSpPr/>
            <p:nvPr/>
          </p:nvSpPr>
          <p:spPr>
            <a:xfrm>
              <a:off x="3602015" y="2314447"/>
              <a:ext cx="1555957" cy="13894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latin typeface="Verdana" panose="020B0604030504040204" pitchFamily="34" charset="0"/>
                  <a:ea typeface="Verdana" panose="020B0604030504040204" pitchFamily="34" charset="0"/>
                </a:rPr>
                <a:t>Научная и проектная деятельность</a:t>
              </a:r>
              <a:endParaRPr lang="ru-RU" sz="1000" kern="1200" dirty="0"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grpSp>
        <p:nvGrpSpPr>
          <p:cNvPr id="57" name="Группа 56"/>
          <p:cNvGrpSpPr/>
          <p:nvPr/>
        </p:nvGrpSpPr>
        <p:grpSpPr>
          <a:xfrm>
            <a:off x="2294871" y="1302043"/>
            <a:ext cx="3001897" cy="659086"/>
            <a:chOff x="397967" y="410832"/>
            <a:chExt cx="2317896" cy="1523611"/>
          </a:xfrm>
        </p:grpSpPr>
        <p:sp>
          <p:nvSpPr>
            <p:cNvPr id="58" name="Скругленный прямоугольник 57"/>
            <p:cNvSpPr/>
            <p:nvPr/>
          </p:nvSpPr>
          <p:spPr>
            <a:xfrm>
              <a:off x="397968" y="410832"/>
              <a:ext cx="2317895" cy="1523611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4177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9" name="Скругленный прямоугольник 4"/>
            <p:cNvSpPr/>
            <p:nvPr/>
          </p:nvSpPr>
          <p:spPr>
            <a:xfrm>
              <a:off x="397967" y="413008"/>
              <a:ext cx="2285886" cy="141578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/>
            </a:p>
          </p:txBody>
        </p:sp>
      </p:grpSp>
      <p:grpSp>
        <p:nvGrpSpPr>
          <p:cNvPr id="60" name="Группа 59"/>
          <p:cNvGrpSpPr/>
          <p:nvPr/>
        </p:nvGrpSpPr>
        <p:grpSpPr>
          <a:xfrm>
            <a:off x="2414409" y="2807370"/>
            <a:ext cx="2570046" cy="550466"/>
            <a:chOff x="722" y="380998"/>
            <a:chExt cx="2317895" cy="1092922"/>
          </a:xfrm>
        </p:grpSpPr>
        <p:sp>
          <p:nvSpPr>
            <p:cNvPr id="61" name="Скругленный прямоугольник 60"/>
            <p:cNvSpPr/>
            <p:nvPr/>
          </p:nvSpPr>
          <p:spPr>
            <a:xfrm>
              <a:off x="722" y="380998"/>
              <a:ext cx="2317895" cy="1092922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4177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2" name="Скругленный прямоугольник 4"/>
            <p:cNvSpPr/>
            <p:nvPr/>
          </p:nvSpPr>
          <p:spPr>
            <a:xfrm>
              <a:off x="32733" y="413009"/>
              <a:ext cx="2253873" cy="1028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Группа 62"/>
          <p:cNvGrpSpPr/>
          <p:nvPr/>
        </p:nvGrpSpPr>
        <p:grpSpPr>
          <a:xfrm>
            <a:off x="8069238" y="1054186"/>
            <a:ext cx="3557903" cy="935448"/>
            <a:chOff x="722" y="380998"/>
            <a:chExt cx="2456426" cy="1092922"/>
          </a:xfrm>
        </p:grpSpPr>
        <p:sp>
          <p:nvSpPr>
            <p:cNvPr id="64" name="Скругленный прямоугольник 63"/>
            <p:cNvSpPr/>
            <p:nvPr/>
          </p:nvSpPr>
          <p:spPr>
            <a:xfrm>
              <a:off x="722" y="380998"/>
              <a:ext cx="2456426" cy="1092922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4177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5" name="Скругленный прямоугольник 4"/>
            <p:cNvSpPr/>
            <p:nvPr/>
          </p:nvSpPr>
          <p:spPr>
            <a:xfrm>
              <a:off x="32733" y="413009"/>
              <a:ext cx="2253873" cy="1028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00" kern="1200" dirty="0"/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8013858" y="2826076"/>
            <a:ext cx="3072159" cy="622953"/>
            <a:chOff x="-43089" y="346375"/>
            <a:chExt cx="2795183" cy="1095534"/>
          </a:xfrm>
        </p:grpSpPr>
        <p:sp>
          <p:nvSpPr>
            <p:cNvPr id="68" name="Скругленный прямоугольник 67"/>
            <p:cNvSpPr/>
            <p:nvPr/>
          </p:nvSpPr>
          <p:spPr>
            <a:xfrm>
              <a:off x="-43089" y="346375"/>
              <a:ext cx="2795183" cy="1092922"/>
            </a:xfrm>
            <a:prstGeom prst="roundRect">
              <a:avLst>
                <a:gd name="adj" fmla="val 10000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4177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9" name="Скругленный прямоугольник 4"/>
            <p:cNvSpPr/>
            <p:nvPr/>
          </p:nvSpPr>
          <p:spPr>
            <a:xfrm>
              <a:off x="32733" y="413009"/>
              <a:ext cx="2253873" cy="10289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dirty="0"/>
                <a:t>В 2023 году проводились научные исследования силами сотрудников КДП и студентов СГМУ по следующим темам</a:t>
              </a:r>
              <a:endParaRPr lang="ru-RU" sz="1000" kern="1200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77464" y="1302638"/>
            <a:ext cx="3043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Выполнение объёмов медицинской помощи по ТП </a:t>
            </a: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ОМ – 100%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Выполнение плана по ПДД – 91.5%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259188" y="1157781"/>
            <a:ext cx="348143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предварительные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и </a:t>
            </a: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периодические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осмотров сотрудников СГМУ </a:t>
            </a:r>
            <a:endParaRPr lang="ru-RU" sz="1000" b="1" dirty="0" smtClean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медицинское </a:t>
            </a: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освидетельствование </a:t>
            </a: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иностранных студентов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Вакцинация студентов и преподавателей </a:t>
            </a: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76737" y="2870886"/>
            <a:ext cx="24802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производственная практика: студентов и ординаторов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97193" y="2936755"/>
            <a:ext cx="29773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dirty="0">
                <a:latin typeface="Verdana" panose="020B0604030504040204" pitchFamily="34" charset="0"/>
                <a:ea typeface="Verdana" panose="020B0604030504040204" pitchFamily="34" charset="0"/>
              </a:rPr>
              <a:t>В </a:t>
            </a:r>
            <a:r>
              <a:rPr lang="ru-RU" sz="1000" b="1" dirty="0" smtClean="0">
                <a:latin typeface="Verdana" panose="020B0604030504040204" pitchFamily="34" charset="0"/>
                <a:ea typeface="Verdana" panose="020B0604030504040204" pitchFamily="34" charset="0"/>
              </a:rPr>
              <a:t>2024 году реализовывалось 3 научных проекта на базе КДП</a:t>
            </a:r>
            <a:endParaRPr lang="ru-RU" sz="1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1" name="object 2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53939" y="2331851"/>
            <a:ext cx="780972" cy="60973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266" y="4622587"/>
            <a:ext cx="4023676" cy="1920827"/>
          </a:xfrm>
          <a:prstGeom prst="rect">
            <a:avLst/>
          </a:prstGeom>
          <a:ln>
            <a:headEnd/>
            <a:tailEnd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636035391"/>
              </p:ext>
            </p:extLst>
          </p:nvPr>
        </p:nvGraphicFramePr>
        <p:xfrm>
          <a:off x="166030" y="4471460"/>
          <a:ext cx="4659661" cy="2223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35197" y="4002407"/>
            <a:ext cx="3279122" cy="384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Динамика доходов КДП (</a:t>
            </a:r>
            <a:r>
              <a:rPr lang="ru-RU" sz="1400" b="1" dirty="0" err="1" smtClean="0">
                <a:latin typeface="Verdana" pitchFamily="34" charset="0"/>
                <a:ea typeface="Verdana" pitchFamily="34" charset="0"/>
              </a:rPr>
              <a:t>млн.руб</a:t>
            </a:r>
            <a:r>
              <a:rPr lang="ru-RU" sz="1400" b="1" dirty="0" smtClean="0">
                <a:latin typeface="Verdana" pitchFamily="34" charset="0"/>
                <a:ea typeface="Verdana" pitchFamily="34" charset="0"/>
              </a:rPr>
              <a:t>.)</a:t>
            </a:r>
            <a:endParaRPr lang="ru-RU" sz="1400" b="1" dirty="0">
              <a:latin typeface="Verdana" pitchFamily="34" charset="0"/>
              <a:ea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20169" y="4622588"/>
            <a:ext cx="2508308" cy="192082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r>
              <a:rPr lang="ru-RU" sz="1200" b="1" dirty="0" smtClean="0">
                <a:latin typeface="Verdana" pitchFamily="34" charset="0"/>
                <a:ea typeface="Verdana" pitchFamily="34" charset="0"/>
              </a:rPr>
              <a:t>Получена лицензия на фармацевтическую деятельность (аптечный пункт)</a:t>
            </a:r>
            <a:endParaRPr lang="ru-RU" sz="1200" b="1" dirty="0">
              <a:latin typeface="Verdana" pitchFamily="34" charset="0"/>
              <a:ea typeface="Verdana" pitchFamily="34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865" y="4807898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ля информационных слайдов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для информационных слайдов темная тема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для титульных слайдов 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для титульных слайдов темная тема">
  <a:themeElements>
    <a:clrScheme name="для шаблона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002060"/>
      </a:accent1>
      <a:accent2>
        <a:srgbClr val="00B0F0"/>
      </a:accent2>
      <a:accent3>
        <a:srgbClr val="0B769F"/>
      </a:accent3>
      <a:accent4>
        <a:srgbClr val="7F7F7F"/>
      </a:accent4>
      <a:accent5>
        <a:srgbClr val="3F3F3F"/>
      </a:accent5>
      <a:accent6>
        <a:srgbClr val="00FFFF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3E8FE78-5C52-43C9-8B06-4A90FE237E00}">
  <we:reference id="wa104379279" version="2.1.0.0" store="ru-RU" storeType="OMEX"/>
  <we:alternateReferences>
    <we:reference id="WA104379279" version="2.1.0.0" store="WA104379279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11463</TotalTime>
  <Words>1869</Words>
  <Application>Microsoft Office PowerPoint</Application>
  <PresentationFormat>Произвольный</PresentationFormat>
  <Paragraphs>295</Paragraphs>
  <Slides>17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13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17</vt:i4>
      </vt:variant>
    </vt:vector>
  </HeadingPairs>
  <TitlesOfParts>
    <vt:vector size="34" baseType="lpstr">
      <vt:lpstr>Arial</vt:lpstr>
      <vt:lpstr>Arial Narrow</vt:lpstr>
      <vt:lpstr>Tilda Sans Black</vt:lpstr>
      <vt:lpstr>Golos Text SemiBold</vt:lpstr>
      <vt:lpstr>Tilda Sans</vt:lpstr>
      <vt:lpstr>Tilda Sans Light</vt:lpstr>
      <vt:lpstr>Times New Roman</vt:lpstr>
      <vt:lpstr>Tilda Sans Semibold</vt:lpstr>
      <vt:lpstr>Verdana</vt:lpstr>
      <vt:lpstr>Verdana Pro</vt:lpstr>
      <vt:lpstr>Aptos</vt:lpstr>
      <vt:lpstr>Calibri</vt:lpstr>
      <vt:lpstr>Wingdings</vt:lpstr>
      <vt:lpstr>для информационных слайдов</vt:lpstr>
      <vt:lpstr>для информационных слайдов темная тема</vt:lpstr>
      <vt:lpstr>для титульных слайдов </vt:lpstr>
      <vt:lpstr>для титульных слайдов темная тема</vt:lpstr>
      <vt:lpstr> ОТЧЕТ  проректора по  развитию регионального здравоохранения и дополнительному профессиональному образованию  за 2024 год </vt:lpstr>
      <vt:lpstr>Презентация PowerPoint</vt:lpstr>
      <vt:lpstr>Раздел 1. Дополнительное профессиональное образование </vt:lpstr>
      <vt:lpstr> СВЕДЕНИЯ ПО РЕАЛИЗУЕМЫМ ДОПОЛНИТЕЛЬНЫМ ПРОФЕССИОНАЛЬНЫМ ПРОГРАММАМ </vt:lpstr>
      <vt:lpstr>Анализ внешней оценки качества условий образовательного процесса </vt:lpstr>
      <vt:lpstr>ИННОВАЦИОННАЯ ДЕЯТЕЛЬНОСТЬ ЦЕНТРА </vt:lpstr>
      <vt:lpstr>Перспективы развития дополнительного профессионального образования в университете перспективный план развития 2025-2030</vt:lpstr>
      <vt:lpstr>Раздел 2. Политика в области медицинской деятельности и охраны здоровья сотрудников и обучающихся   </vt:lpstr>
      <vt:lpstr>Презентация PowerPoint</vt:lpstr>
      <vt:lpstr>Медицинская деятельность</vt:lpstr>
      <vt:lpstr>Перспективы развития консультативно-диагностической поликлиники 2025- 2030</vt:lpstr>
      <vt:lpstr>Раздел 3. Руководство проектным офисом программы  Вуз –Регион. Руководство программой  развития университета    </vt:lpstr>
      <vt:lpstr>Презентация PowerPoint</vt:lpstr>
      <vt:lpstr>Перспективы работы университета в программе вуз-регион, вуз-колледж регион</vt:lpstr>
      <vt:lpstr>НП «Продолжительная и активная жизнь»</vt:lpstr>
      <vt:lpstr>НП «Эффективная и конкурентная экономика»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Шестакова</dc:creator>
  <cp:lastModifiedBy>Дьячкова Марина Геннадьевна</cp:lastModifiedBy>
  <cp:revision>678</cp:revision>
  <dcterms:created xsi:type="dcterms:W3CDTF">2023-10-30T10:58:43Z</dcterms:created>
  <dcterms:modified xsi:type="dcterms:W3CDTF">2025-04-11T08:45:00Z</dcterms:modified>
</cp:coreProperties>
</file>