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5.xml" ContentType="application/vnd.openxmlformats-officedocument.drawingml.chart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92" r:id="rId3"/>
    <p:sldId id="276" r:id="rId4"/>
    <p:sldId id="277" r:id="rId5"/>
    <p:sldId id="317" r:id="rId6"/>
    <p:sldId id="314" r:id="rId7"/>
    <p:sldId id="315" r:id="rId8"/>
    <p:sldId id="318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9" r:id="rId24"/>
    <p:sldId id="258" r:id="rId25"/>
    <p:sldId id="259" r:id="rId26"/>
    <p:sldId id="293" r:id="rId27"/>
    <p:sldId id="294" r:id="rId28"/>
    <p:sldId id="295" r:id="rId29"/>
    <p:sldId id="287" r:id="rId30"/>
    <p:sldId id="286" r:id="rId31"/>
    <p:sldId id="288" r:id="rId32"/>
    <p:sldId id="289" r:id="rId33"/>
    <p:sldId id="290" r:id="rId34"/>
    <p:sldId id="320" r:id="rId35"/>
    <p:sldId id="263" r:id="rId36"/>
    <p:sldId id="268" r:id="rId37"/>
  </p:sldIdLst>
  <p:sldSz cx="12190413" cy="6858000"/>
  <p:notesSz cx="6858000" cy="9144000"/>
  <p:defaultTextStyle>
    <a:defPPr>
      <a:defRPr lang="ru-RU"/>
    </a:defPPr>
    <a:lvl1pPr marL="0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81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359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046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723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402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083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763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443" algn="l" defTabSz="91335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655" autoAdjust="0"/>
  </p:normalViewPr>
  <p:slideViewPr>
    <p:cSldViewPr>
      <p:cViewPr varScale="1">
        <p:scale>
          <a:sx n="88" d="100"/>
          <a:sy n="88" d="100"/>
        </p:scale>
        <p:origin x="143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  за счет федерального бюджета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258</c:v>
                </c:pt>
                <c:pt idx="1">
                  <c:v>274</c:v>
                </c:pt>
                <c:pt idx="2">
                  <c:v>286</c:v>
                </c:pt>
                <c:pt idx="3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3E-49D3-9409-7088C039D7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обучающихся по договорам о целевом обучении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9"/>
              <c:layout>
                <c:manualLayout>
                  <c:x val="1.4598999999999978E-2"/>
                  <c:y val="2.77800000000001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3E-49D3-9409-7088C039D79C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199</c:v>
                </c:pt>
                <c:pt idx="1">
                  <c:v>201</c:v>
                </c:pt>
                <c:pt idx="2">
                  <c:v>223</c:v>
                </c:pt>
                <c:pt idx="3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3E-49D3-9409-7088C039D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976448"/>
        <c:axId val="93864320"/>
      </c:barChart>
      <c:catAx>
        <c:axId val="7397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/>
                <a:cs typeface="Times New Roman"/>
              </a:defRPr>
            </a:pPr>
            <a:endParaRPr lang="ru-RU"/>
          </a:p>
        </c:txPr>
        <c:crossAx val="93864320"/>
        <c:crosses val="autoZero"/>
        <c:auto val="1"/>
        <c:lblAlgn val="ctr"/>
        <c:lblOffset val="100"/>
        <c:noMultiLvlLbl val="0"/>
      </c:catAx>
      <c:valAx>
        <c:axId val="93864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3976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00"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41-4A9F-93B4-0D70C4B203D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41-4A9F-93B4-0D70C4B203D8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41-4A9F-93B4-0D70C4B203D8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41-4A9F-93B4-0D70C4B203D8}"/>
              </c:ext>
            </c:extLst>
          </c:dPt>
          <c:dPt>
            <c:idx val="4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041-4A9F-93B4-0D70C4B203D8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041-4A9F-93B4-0D70C4B203D8}"/>
              </c:ext>
            </c:extLst>
          </c:dPt>
          <c:cat>
            <c:strRef>
              <c:f>Лист1!$A$2:$A$7</c:f>
              <c:strCache>
                <c:ptCount val="6"/>
                <c:pt idx="0">
                  <c:v>РНФ</c:v>
                </c:pt>
                <c:pt idx="1">
                  <c:v>Бизнес-акселераторы</c:v>
                </c:pt>
                <c:pt idx="2">
                  <c:v>Внутренний конкурс грантов СГМУ</c:v>
                </c:pt>
                <c:pt idx="3">
                  <c:v>Фонд содействия инновациям</c:v>
                </c:pt>
                <c:pt idx="4">
                  <c:v>НОЦ</c:v>
                </c:pt>
                <c:pt idx="5">
                  <c:v>Другие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</c:v>
                </c:pt>
                <c:pt idx="1">
                  <c:v>22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041-4A9F-93B4-0D70C4B20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09-418F-BE6B-13D5CE68707C}"/>
              </c:ext>
            </c:extLst>
          </c:dPt>
          <c:dPt>
            <c:idx val="1"/>
            <c:bubble3D val="0"/>
            <c:spPr>
              <a:solidFill>
                <a:srgbClr val="2B88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09-418F-BE6B-13D5CE6870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09-418F-BE6B-13D5CE68707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09-418F-BE6B-13D5CE68707C}"/>
              </c:ext>
            </c:extLst>
          </c:dPt>
          <c:dPt>
            <c:idx val="4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09-418F-BE6B-13D5CE68707C}"/>
              </c:ext>
            </c:extLst>
          </c:dPt>
          <c:cat>
            <c:strRef>
              <c:f>Лист1!$A$2:$A$6</c:f>
              <c:strCache>
                <c:ptCount val="5"/>
                <c:pt idx="0">
                  <c:v>научные </c:v>
                </c:pt>
                <c:pt idx="1">
                  <c:v>ОМС</c:v>
                </c:pt>
                <c:pt idx="2">
                  <c:v>ДМС</c:v>
                </c:pt>
                <c:pt idx="3">
                  <c:v>профосмотр</c:v>
                </c:pt>
                <c:pt idx="4">
                  <c:v>платные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30525</c:v>
                </c:pt>
                <c:pt idx="1">
                  <c:v>1671</c:v>
                </c:pt>
                <c:pt idx="2">
                  <c:v>643</c:v>
                </c:pt>
                <c:pt idx="3">
                  <c:v>7965</c:v>
                </c:pt>
                <c:pt idx="4">
                  <c:v>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109-418F-BE6B-13D5CE687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D4-4513-B7F3-6BD7A90278F3}"/>
              </c:ext>
            </c:extLst>
          </c:dPt>
          <c:dPt>
            <c:idx val="1"/>
            <c:bubble3D val="0"/>
            <c:spPr>
              <a:solidFill>
                <a:srgbClr val="2B88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D4-4513-B7F3-6BD7A90278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D4-4513-B7F3-6BD7A90278F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D4-4513-B7F3-6BD7A90278F3}"/>
              </c:ext>
            </c:extLst>
          </c:dPt>
          <c:dPt>
            <c:idx val="4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D4-4513-B7F3-6BD7A90278F3}"/>
              </c:ext>
            </c:extLst>
          </c:dPt>
          <c:cat>
            <c:strRef>
              <c:f>Лист1!$A$2:$A$6</c:f>
              <c:strCache>
                <c:ptCount val="5"/>
                <c:pt idx="0">
                  <c:v>гематологические</c:v>
                </c:pt>
                <c:pt idx="1">
                  <c:v>биохимические </c:v>
                </c:pt>
                <c:pt idx="2">
                  <c:v>иммунологические</c:v>
                </c:pt>
                <c:pt idx="3">
                  <c:v>цитологические</c:v>
                </c:pt>
                <c:pt idx="4">
                  <c:v>молекулярно-генетические 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 formatCode="General">
                  <c:v>6449</c:v>
                </c:pt>
                <c:pt idx="1">
                  <c:v>21486</c:v>
                </c:pt>
                <c:pt idx="2" formatCode="General">
                  <c:v>6514</c:v>
                </c:pt>
                <c:pt idx="3">
                  <c:v>4711</c:v>
                </c:pt>
                <c:pt idx="4" formatCode="General">
                  <c:v>3287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D4-4513-B7F3-6BD7A9027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99870810814552E-2"/>
          <c:y val="7.8714837784908814E-2"/>
          <c:w val="0.89643311117218649"/>
          <c:h val="0.880232385180184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7167-4737-8868-9ECDE9971180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7167-4737-8868-9ECDE9971180}"/>
              </c:ext>
            </c:extLst>
          </c:dPt>
          <c:dLbls>
            <c:dLbl>
              <c:idx val="1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167-4737-8868-9ECDE99711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292</c:v>
                </c:pt>
                <c:pt idx="1">
                  <c:v>378</c:v>
                </c:pt>
                <c:pt idx="2">
                  <c:v>522</c:v>
                </c:pt>
                <c:pt idx="3">
                  <c:v>799</c:v>
                </c:pt>
                <c:pt idx="4">
                  <c:v>954</c:v>
                </c:pt>
                <c:pt idx="5">
                  <c:v>1088</c:v>
                </c:pt>
                <c:pt idx="6">
                  <c:v>1169</c:v>
                </c:pt>
                <c:pt idx="7">
                  <c:v>1307</c:v>
                </c:pt>
                <c:pt idx="8">
                  <c:v>1431</c:v>
                </c:pt>
                <c:pt idx="9">
                  <c:v>1465</c:v>
                </c:pt>
                <c:pt idx="10">
                  <c:v>1476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67-4737-8868-9ECDE99711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Лист1!$C$2:$C$12</c:f>
            </c:numRef>
          </c:val>
          <c:extLst>
            <c:ext xmlns:c16="http://schemas.microsoft.com/office/drawing/2014/chart" uri="{C3380CC4-5D6E-409C-BE32-E72D297353CC}">
              <c16:uniqueId val="{00000003-7167-4737-8868-9ECDE997118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Лист1!$D$2:$D$12</c:f>
            </c:numRef>
          </c:val>
          <c:extLst>
            <c:ext xmlns:c16="http://schemas.microsoft.com/office/drawing/2014/chart" uri="{C3380CC4-5D6E-409C-BE32-E72D297353CC}">
              <c16:uniqueId val="{00000004-7167-4737-8868-9ECDE9971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254592"/>
        <c:axId val="140264576"/>
      </c:barChart>
      <c:catAx>
        <c:axId val="140254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/>
            </a:pPr>
            <a:endParaRPr lang="ru-RU"/>
          </a:p>
        </c:txPr>
        <c:crossAx val="140264576"/>
        <c:crosses val="autoZero"/>
        <c:auto val="1"/>
        <c:lblAlgn val="ctr"/>
        <c:lblOffset val="100"/>
        <c:noMultiLvlLbl val="0"/>
      </c:catAx>
      <c:valAx>
        <c:axId val="14026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40254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99870810814552E-2"/>
          <c:y val="7.8714837784908592E-2"/>
          <c:w val="0.89643311117218649"/>
          <c:h val="0.88023238518018365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Лист1!$C$2:$C$12</c:f>
            </c:numRef>
          </c:val>
          <c:extLst>
            <c:ext xmlns:c16="http://schemas.microsoft.com/office/drawing/2014/chart" uri="{C3380CC4-5D6E-409C-BE32-E72D297353CC}">
              <c16:uniqueId val="{00000000-DE80-4C22-894B-D4EBC930C7FA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Лист1!$D$2:$D$12</c:f>
            </c:numRef>
          </c:val>
          <c:extLst>
            <c:ext xmlns:c16="http://schemas.microsoft.com/office/drawing/2014/chart" uri="{C3380CC4-5D6E-409C-BE32-E72D297353CC}">
              <c16:uniqueId val="{00000001-DE80-4C22-894B-D4EBC930C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967296"/>
        <c:axId val="140645504"/>
      </c:barChart>
      <c:catAx>
        <c:axId val="140967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/>
            </a:pPr>
            <a:endParaRPr lang="ru-RU"/>
          </a:p>
        </c:txPr>
        <c:crossAx val="140645504"/>
        <c:crosses val="autoZero"/>
        <c:auto val="1"/>
        <c:lblAlgn val="ctr"/>
        <c:lblOffset val="100"/>
        <c:noMultiLvlLbl val="0"/>
      </c:catAx>
      <c:valAx>
        <c:axId val="140645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40967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baseline="0" dirty="0">
                <a:effectLst/>
              </a:rPr>
              <a:t>Итоговые баллы</a:t>
            </a:r>
          </a:p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baseline="0" dirty="0">
                <a:effectLst/>
              </a:rPr>
              <a:t>в НАР за 2020-2024 </a:t>
            </a:r>
            <a:r>
              <a:rPr lang="ru-RU" sz="1800" b="1" i="0" u="none" strike="noStrike" baseline="0" dirty="0">
                <a:effectLst/>
              </a:rPr>
              <a:t>гг.</a:t>
            </a:r>
            <a:endParaRPr lang="ru-RU" sz="1800" dirty="0"/>
          </a:p>
        </c:rich>
      </c:tx>
      <c:layout>
        <c:manualLayout>
          <c:xMode val="edge"/>
          <c:yMode val="edge"/>
          <c:x val="6.5735918775583282E-2"/>
          <c:y val="2.757955725038329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5847342785171057E-2"/>
          <c:y val="0.37027135954498186"/>
          <c:w val="0.96486172355039246"/>
          <c:h val="0.51611183146937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Балл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45-4E76-8426-BA50ECDA41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C45-4E76-8426-BA50ECDA41C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Балл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45-4E76-8426-BA50ECDA41C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6.3100902566492565E-3"/>
                  <c:y val="4.8377146712076805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0" dirty="0"/>
                      <a:t>22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C45-4E76-8426-BA50ECDA41C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Балл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45-4E76-8426-BA50ECDA41C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Балл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45-4E76-8426-BA50ECDA41C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Балл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C45-4E76-8426-BA50ECDA41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143973760"/>
        <c:axId val="143856768"/>
      </c:barChart>
      <c:catAx>
        <c:axId val="143973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43856768"/>
        <c:crosses val="autoZero"/>
        <c:auto val="1"/>
        <c:lblAlgn val="ctr"/>
        <c:lblOffset val="100"/>
        <c:noMultiLvlLbl val="0"/>
      </c:catAx>
      <c:valAx>
        <c:axId val="143856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397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422682080158735E-2"/>
          <c:y val="0"/>
          <c:w val="0.95296599999999998"/>
          <c:h val="0.759972000000000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 за счет федерального бюджета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2255</c:v>
                </c:pt>
                <c:pt idx="1">
                  <c:v>2353</c:v>
                </c:pt>
                <c:pt idx="2">
                  <c:v>2450</c:v>
                </c:pt>
                <c:pt idx="3">
                  <c:v>2481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6D-45C7-B1BA-E9E47D3120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 обучающихся по договорам о целевом обучении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78477829948719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FC-43B0-A83E-4E901D5A8A4D}"/>
                </c:ext>
              </c:extLst>
            </c:dLbl>
            <c:dLbl>
              <c:idx val="1"/>
              <c:layout>
                <c:manualLayout>
                  <c:x val="3.7130377326495906E-2"/>
                  <c:y val="5.5115403844017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FC-43B0-A83E-4E901D5A8A4D}"/>
                </c:ext>
              </c:extLst>
            </c:dLbl>
            <c:dLbl>
              <c:idx val="2"/>
              <c:layout>
                <c:manualLayout>
                  <c:x val="2.7847782994871933E-2"/>
                  <c:y val="1.1023080768803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FC-43B0-A83E-4E901D5A8A4D}"/>
                </c:ext>
              </c:extLst>
            </c:dLbl>
            <c:dLbl>
              <c:idx val="3"/>
              <c:layout>
                <c:manualLayout>
                  <c:x val="3.403617921595458E-2"/>
                  <c:y val="-1.1023080768803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FC-43B0-A83E-4E901D5A8A4D}"/>
                </c:ext>
              </c:extLst>
            </c:dLbl>
            <c:dLbl>
              <c:idx val="9"/>
              <c:layout>
                <c:manualLayout>
                  <c:x val="1.53660000000000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6D-45C7-B1BA-E9E47D3120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1286</c:v>
                </c:pt>
                <c:pt idx="1">
                  <c:v>1322</c:v>
                </c:pt>
                <c:pt idx="2">
                  <c:v>1370</c:v>
                </c:pt>
                <c:pt idx="3">
                  <c:v>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6D-45C7-B1BA-E9E47D312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890816"/>
        <c:axId val="93917184"/>
      </c:barChart>
      <c:catAx>
        <c:axId val="9389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/>
                <a:cs typeface="Times New Roman"/>
              </a:defRPr>
            </a:pPr>
            <a:endParaRPr lang="ru-RU"/>
          </a:p>
        </c:txPr>
        <c:crossAx val="93917184"/>
        <c:crosses val="autoZero"/>
        <c:auto val="1"/>
        <c:lblAlgn val="ctr"/>
        <c:lblOffset val="100"/>
        <c:noMultiLvlLbl val="0"/>
      </c:catAx>
      <c:valAx>
        <c:axId val="93917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38908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1545794428638329E-2"/>
          <c:y val="0.80031298605710444"/>
          <c:w val="0.89780543707703975"/>
          <c:h val="0.19968701394289523"/>
        </c:manualLayout>
      </c:layout>
      <c:overlay val="0"/>
      <c:txPr>
        <a:bodyPr/>
        <a:lstStyle/>
        <a:p>
          <a:pPr>
            <a:defRPr sz="900"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94527400000000061"/>
          <c:h val="0.71989400000000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Трудоустроены в первичное звено (%)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9-41E7-8708-44393FF433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Продолжили обучение в ординатуре (%)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39-41E7-8708-44393FF433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39-41E7-8708-44393FF43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507008"/>
        <c:axId val="100512896"/>
      </c:barChart>
      <c:catAx>
        <c:axId val="100507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512896"/>
        <c:crosses val="autoZero"/>
        <c:auto val="1"/>
        <c:lblAlgn val="ctr"/>
        <c:lblOffset val="100"/>
        <c:noMultiLvlLbl val="0"/>
      </c:catAx>
      <c:valAx>
        <c:axId val="100512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050700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200"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7.1091090888891123E-2"/>
          <c:y val="0.7472494531357865"/>
          <c:w val="0.78887327591534351"/>
          <c:h val="0.24736244253613979"/>
        </c:manualLayout>
      </c:layout>
      <c:overlay val="1"/>
      <c:txPr>
        <a:bodyPr/>
        <a:lstStyle/>
        <a:p>
          <a:pPr>
            <a:defRPr sz="1200"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 (бакалавриат, специалитет, магистратура)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641</c:v>
                </c:pt>
                <c:pt idx="1">
                  <c:v>714</c:v>
                </c:pt>
                <c:pt idx="2">
                  <c:v>806</c:v>
                </c:pt>
                <c:pt idx="3">
                  <c:v>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B-46E8-A3F2-1542699377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ординаторов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9"/>
              <c:layout>
                <c:manualLayout>
                  <c:x val="6.3610000000000133E-3"/>
                  <c:y val="-2.8740000000000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DB-46E8-A3F2-1542699377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197</c:v>
                </c:pt>
                <c:pt idx="1">
                  <c:v>184</c:v>
                </c:pt>
                <c:pt idx="2">
                  <c:v>178</c:v>
                </c:pt>
                <c:pt idx="3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DB-46E8-A3F2-154269937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997632"/>
        <c:axId val="104999168"/>
      </c:barChart>
      <c:catAx>
        <c:axId val="10499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/>
                <a:cs typeface="Times New Roman"/>
              </a:defRPr>
            </a:pPr>
            <a:endParaRPr lang="ru-RU"/>
          </a:p>
        </c:txPr>
        <c:crossAx val="104999168"/>
        <c:crosses val="autoZero"/>
        <c:auto val="1"/>
        <c:lblAlgn val="ctr"/>
        <c:lblOffset val="100"/>
        <c:noMultiLvlLbl val="0"/>
      </c:catAx>
      <c:valAx>
        <c:axId val="104999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4997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9159124877100644E-2"/>
          <c:y val="0.74829648557567674"/>
          <c:w val="0.72757196803842572"/>
          <c:h val="0.2164296559641522"/>
        </c:manualLayout>
      </c:layout>
      <c:overlay val="0"/>
      <c:txPr>
        <a:bodyPr/>
        <a:lstStyle/>
        <a:p>
          <a:pPr>
            <a:defRPr sz="1200"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="t" anchorCtr="1"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 год</c:v>
                </c:pt>
                <c:pt idx="2">
                  <c:v>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117</c:v>
                </c:pt>
                <c:pt idx="2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B-46E8-A3F2-1542699377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Из </a:t>
                    </a:r>
                    <a:r>
                      <a:rPr lang="en-US"/>
                      <a:t>175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F94-4A20-8CF0-7887DD1E06E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/>
                      <a:t>И</a:t>
                    </a:r>
                    <a:r>
                      <a:rPr lang="ru-RU"/>
                      <a:t>з </a:t>
                    </a:r>
                    <a:r>
                      <a:rPr lang="en-US"/>
                      <a:t>203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94-4A20-8CF0-7887DD1E06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 год</c:v>
                </c:pt>
                <c:pt idx="2">
                  <c:v>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175</c:v>
                </c:pt>
                <c:pt idx="2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DB-46E8-A3F2-154269937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6626176"/>
        <c:axId val="116627712"/>
      </c:barChart>
      <c:catAx>
        <c:axId val="116626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6627712"/>
        <c:crosses val="autoZero"/>
        <c:auto val="1"/>
        <c:lblAlgn val="ctr"/>
        <c:lblOffset val="100"/>
        <c:noMultiLvlLbl val="0"/>
      </c:catAx>
      <c:valAx>
        <c:axId val="11662771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116626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24070344397884E-2"/>
          <c:y val="1.2907321703644507E-2"/>
          <c:w val="0.94155480533922153"/>
          <c:h val="0.87617051993381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9DC-4E18-A463-F6A3B1F46C3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9DC-4E18-A463-F6A3B1F46C3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9DC-4E18-A463-F6A3B1F46C3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DC-4E18-A463-F6A3B1F46C3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9DC-4E18-A463-F6A3B1F46C3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DC-4E18-A463-F6A3B1F46C3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DC-4E18-A463-F6A3B1F46C3E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DC-4E18-A463-F6A3B1F46C3E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DC-4E18-A463-F6A3B1F46C3E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0206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DC-4E18-A463-F6A3B1F46C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4877</c:v>
                </c:pt>
                <c:pt idx="1">
                  <c:v>5402</c:v>
                </c:pt>
                <c:pt idx="2">
                  <c:v>8253</c:v>
                </c:pt>
                <c:pt idx="3">
                  <c:v>4407</c:v>
                </c:pt>
                <c:pt idx="4">
                  <c:v>4392</c:v>
                </c:pt>
                <c:pt idx="5">
                  <c:v>3918</c:v>
                </c:pt>
                <c:pt idx="6">
                  <c:v>3408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C-4E18-A463-F6A3B1F46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300608"/>
        <c:axId val="93302144"/>
      </c:barChart>
      <c:catAx>
        <c:axId val="9330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93302144"/>
        <c:crosses val="autoZero"/>
        <c:auto val="1"/>
        <c:lblAlgn val="ctr"/>
        <c:lblOffset val="100"/>
        <c:noMultiLvlLbl val="0"/>
      </c:catAx>
      <c:valAx>
        <c:axId val="93302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9330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72788015915623E-2"/>
          <c:y val="7.4154521674140522E-2"/>
          <c:w val="0.93626651818331752"/>
          <c:h val="0.82450887226737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9DC-4E18-A463-F6A3B1F46C3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9DC-4E18-A463-F6A3B1F46C3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9DC-4E18-A463-F6A3B1F46C3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DC-4E18-A463-F6A3B1F46C3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9DC-4E18-A463-F6A3B1F46C3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DC-4E18-A463-F6A3B1F46C3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DC-4E18-A463-F6A3B1F46C3E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DC-4E18-A463-F6A3B1F46C3E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DC-4E18-A463-F6A3B1F46C3E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DC-4E18-A463-F6A3B1F46C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192</c:v>
                </c:pt>
                <c:pt idx="1">
                  <c:v>134</c:v>
                </c:pt>
                <c:pt idx="2">
                  <c:v>205</c:v>
                </c:pt>
                <c:pt idx="3">
                  <c:v>229</c:v>
                </c:pt>
                <c:pt idx="4">
                  <c:v>226</c:v>
                </c:pt>
                <c:pt idx="5">
                  <c:v>232</c:v>
                </c:pt>
                <c:pt idx="6">
                  <c:v>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C-4E18-A463-F6A3B1F46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923776"/>
        <c:axId val="116925568"/>
      </c:barChart>
      <c:catAx>
        <c:axId val="11692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16925568"/>
        <c:crosses val="autoZero"/>
        <c:auto val="1"/>
        <c:lblAlgn val="ctr"/>
        <c:lblOffset val="100"/>
        <c:noMultiLvlLbl val="0"/>
      </c:catAx>
      <c:valAx>
        <c:axId val="116925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1692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12640521435702"/>
          <c:y val="7.082767153444347E-2"/>
          <c:w val="0.89887359156909719"/>
          <c:h val="0.6472090134343468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857140067313509E-2"/>
                  <c:y val="-7.6667479959050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E2-4401-B578-4EAADDCB0966}"/>
                </c:ext>
              </c:extLst>
            </c:dLbl>
            <c:dLbl>
              <c:idx val="1"/>
              <c:layout>
                <c:manualLayout>
                  <c:x val="-7.9365066965837745E-3"/>
                  <c:y val="-8.3056436622304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E2-4401-B578-4EAADDCB0966}"/>
                </c:ext>
              </c:extLst>
            </c:dLbl>
            <c:dLbl>
              <c:idx val="2"/>
              <c:layout>
                <c:manualLayout>
                  <c:x val="-1.9841266741459421E-2"/>
                  <c:y val="-8.3056436622304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E2-4401-B578-4EAADDCB0966}"/>
                </c:ext>
              </c:extLst>
            </c:dLbl>
            <c:dLbl>
              <c:idx val="3"/>
              <c:layout>
                <c:manualLayout>
                  <c:x val="-1.7857140067313509E-2"/>
                  <c:y val="-0.11500121993857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E2-4401-B578-4EAADDCB0966}"/>
                </c:ext>
              </c:extLst>
            </c:dLbl>
            <c:dLbl>
              <c:idx val="4"/>
              <c:layout>
                <c:manualLayout>
                  <c:x val="-7.9365066965838525E-3"/>
                  <c:y val="-7.6667479959050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E2-4401-B578-4EAADDCB0966}"/>
                </c:ext>
              </c:extLst>
            </c:dLbl>
            <c:dLbl>
              <c:idx val="5"/>
              <c:layout>
                <c:manualLayout>
                  <c:x val="-1.5873013393167521E-2"/>
                  <c:y val="-7.6667479959050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E2-4401-B578-4EAADDCB0966}"/>
                </c:ext>
              </c:extLst>
            </c:dLbl>
            <c:dLbl>
              <c:idx val="6"/>
              <c:layout>
                <c:manualLayout>
                  <c:x val="-2.6445080741734312E-2"/>
                  <c:y val="-0.127779133265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E2-4401-B578-4EAADDCB0966}"/>
                </c:ext>
              </c:extLst>
            </c:dLbl>
            <c:dLbl>
              <c:idx val="7"/>
              <c:layout>
                <c:manualLayout>
                  <c:x val="-3.0109153632478888E-2"/>
                  <c:y val="-0.10861226327532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E2-4401-B578-4EAADDCB0966}"/>
                </c:ext>
              </c:extLst>
            </c:dLbl>
            <c:dLbl>
              <c:idx val="8"/>
              <c:layout>
                <c:manualLayout>
                  <c:x val="-3.8465571987977204E-2"/>
                  <c:y val="-9.5834349948813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E2-4401-B578-4EAADDCB09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Лист1!$A$3:$A$11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Лист1!$B$3:$B$11</c:f>
              <c:numCache>
                <c:formatCode>General</c:formatCode>
                <c:ptCount val="9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8</c:v>
                </c:pt>
                <c:pt idx="4">
                  <c:v>6</c:v>
                </c:pt>
                <c:pt idx="5">
                  <c:v>6</c:v>
                </c:pt>
                <c:pt idx="6">
                  <c:v>8</c:v>
                </c:pt>
                <c:pt idx="7">
                  <c:v>17</c:v>
                </c:pt>
                <c:pt idx="8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1E2-4401-B578-4EAADDCB0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018432"/>
        <c:axId val="118019968"/>
      </c:lineChart>
      <c:catAx>
        <c:axId val="11801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18019968"/>
        <c:crosses val="autoZero"/>
        <c:auto val="1"/>
        <c:lblAlgn val="ctr"/>
        <c:lblOffset val="100"/>
        <c:noMultiLvlLbl val="0"/>
      </c:catAx>
      <c:valAx>
        <c:axId val="11801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1801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906703568872554E-2"/>
          <c:y val="3.4743871511840912E-2"/>
          <c:w val="0.93818659286225325"/>
          <c:h val="0.7649053571468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Подано заявок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</c:v>
                </c:pt>
                <c:pt idx="1">
                  <c:v>103</c:v>
                </c:pt>
                <c:pt idx="2">
                  <c:v>127</c:v>
                </c:pt>
                <c:pt idx="3">
                  <c:v>88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1-42E7-8A26-3B2AC7A619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Выиграно грантов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19</c:v>
                </c:pt>
                <c:pt idx="1">
                  <c:v>16</c:v>
                </c:pt>
                <c:pt idx="2">
                  <c:v>18</c:v>
                </c:pt>
                <c:pt idx="3">
                  <c:v>19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41-42E7-8A26-3B2AC7A619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4"/>
        <c:axId val="126344576"/>
        <c:axId val="127337600"/>
      </c:barChart>
      <c:catAx>
        <c:axId val="12634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7337600"/>
        <c:crosses val="autoZero"/>
        <c:auto val="1"/>
        <c:lblAlgn val="ctr"/>
        <c:lblOffset val="100"/>
        <c:noMultiLvlLbl val="0"/>
      </c:catAx>
      <c:valAx>
        <c:axId val="127337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2634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989472473233186E-2"/>
          <c:y val="0.90878437426382563"/>
          <c:w val="0.91445015602686297"/>
          <c:h val="7.0534887482671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32F2D-ADB9-4E17-BCBE-87B1E42859D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DA961-5DCE-40D1-BC55-F6154C3C10E7}">
      <dgm:prSet/>
      <dgm:spPr>
        <a:solidFill>
          <a:srgbClr val="FF0000"/>
        </a:solidFill>
      </dgm:spPr>
      <dgm:t>
        <a:bodyPr/>
        <a:lstStyle/>
        <a:p>
          <a:r>
            <a:rPr lang="ru-RU" b="1" dirty="0"/>
            <a:t>Новые соглашения о сотрудничестве с китайскими партнерами (</a:t>
          </a:r>
          <a:r>
            <a:rPr lang="ru-RU" b="1" dirty="0" err="1"/>
            <a:t>Хэнаньский</a:t>
          </a:r>
          <a:r>
            <a:rPr lang="ru-RU" b="1" dirty="0"/>
            <a:t> медицинский университет, образовательное агентство «C&amp;L Education </a:t>
          </a:r>
          <a:r>
            <a:rPr lang="ru-RU" b="1" dirty="0" err="1"/>
            <a:t>Group</a:t>
          </a:r>
          <a:r>
            <a:rPr lang="ru-RU" b="1" dirty="0"/>
            <a:t>») , договор с </a:t>
          </a:r>
          <a:r>
            <a:rPr lang="ru-RU" b="1" dirty="0" err="1"/>
            <a:t>Кыргызскаой</a:t>
          </a:r>
          <a:r>
            <a:rPr lang="ru-RU" b="1" dirty="0"/>
            <a:t> государственной медицинской академией им. И.К. </a:t>
          </a:r>
          <a:r>
            <a:rPr lang="ru-RU" b="1" dirty="0" err="1"/>
            <a:t>Ахунбаева</a:t>
          </a:r>
          <a:r>
            <a:rPr lang="ru-RU" b="1" dirty="0"/>
            <a:t> , соглашение с  Индуистским университетом </a:t>
          </a:r>
          <a:r>
            <a:rPr lang="ru-RU" b="1" dirty="0" err="1"/>
            <a:t>Банараса</a:t>
          </a:r>
          <a:r>
            <a:rPr lang="ru-RU" b="1" dirty="0"/>
            <a:t>  (Индия)   </a:t>
          </a:r>
        </a:p>
      </dgm:t>
    </dgm:pt>
    <dgm:pt modelId="{459AC945-5368-400F-8106-9747BD7EBF2A}" type="parTrans" cxnId="{FDFD1CCB-F686-4CCD-9666-8727425BF6F0}">
      <dgm:prSet/>
      <dgm:spPr/>
      <dgm:t>
        <a:bodyPr/>
        <a:lstStyle/>
        <a:p>
          <a:endParaRPr lang="ru-RU"/>
        </a:p>
      </dgm:t>
    </dgm:pt>
    <dgm:pt modelId="{3F34E1F9-7E53-4749-AB75-AB4B25A92C5A}" type="sibTrans" cxnId="{FDFD1CCB-F686-4CCD-9666-8727425BF6F0}">
      <dgm:prSet/>
      <dgm:spPr/>
      <dgm:t>
        <a:bodyPr/>
        <a:lstStyle/>
        <a:p>
          <a:endParaRPr lang="ru-RU"/>
        </a:p>
      </dgm:t>
    </dgm:pt>
    <dgm:pt modelId="{BF01E181-A483-489B-B0C1-41ACEF2BFB57}">
      <dgm:prSet/>
      <dgm:spPr>
        <a:solidFill>
          <a:srgbClr val="00B050"/>
        </a:solidFill>
      </dgm:spPr>
      <dgm:t>
        <a:bodyPr/>
        <a:lstStyle/>
        <a:p>
          <a:r>
            <a:rPr lang="ru-RU" b="1" dirty="0"/>
            <a:t>Развитие культурно-массовой и спортивной работы с иностранными обучающимися (летние школы, спортивные соревнования, фестивали и конкурсы</a:t>
          </a:r>
          <a:r>
            <a:rPr lang="ru-RU" dirty="0"/>
            <a:t>). </a:t>
          </a:r>
        </a:p>
        <a:p>
          <a:r>
            <a:rPr lang="ru-RU" b="1" dirty="0">
              <a:solidFill>
                <a:schemeClr val="bg1"/>
              </a:solidFill>
            </a:rPr>
            <a:t>Победа во Всероссийском первенстве по крикету</a:t>
          </a:r>
        </a:p>
      </dgm:t>
    </dgm:pt>
    <dgm:pt modelId="{952F01E8-C647-476D-B21C-5A834040FE3D}" type="parTrans" cxnId="{6589A8D4-70BE-408A-B257-31D56273AA12}">
      <dgm:prSet/>
      <dgm:spPr/>
      <dgm:t>
        <a:bodyPr/>
        <a:lstStyle/>
        <a:p>
          <a:endParaRPr lang="ru-RU"/>
        </a:p>
      </dgm:t>
    </dgm:pt>
    <dgm:pt modelId="{E24F4C3C-ACC3-4F7C-9471-75FDCF09B783}" type="sibTrans" cxnId="{6589A8D4-70BE-408A-B257-31D56273AA12}">
      <dgm:prSet/>
      <dgm:spPr/>
      <dgm:t>
        <a:bodyPr/>
        <a:lstStyle/>
        <a:p>
          <a:endParaRPr lang="ru-RU"/>
        </a:p>
      </dgm:t>
    </dgm:pt>
    <dgm:pt modelId="{33A81F69-0326-4D9C-916D-B23CD082870C}">
      <dgm:prSet/>
      <dgm:spPr>
        <a:solidFill>
          <a:srgbClr val="92D050"/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Завершили учебу и поучили дипломы 231 выпускник, приняты на первый курс 290 иностранных граждан</a:t>
          </a:r>
        </a:p>
      </dgm:t>
    </dgm:pt>
    <dgm:pt modelId="{6E622C12-E9A2-40BB-B543-FB0532759041}" type="parTrans" cxnId="{DDF42F8B-7B5B-46EB-8090-14138E5D64F5}">
      <dgm:prSet/>
      <dgm:spPr/>
      <dgm:t>
        <a:bodyPr/>
        <a:lstStyle/>
        <a:p>
          <a:endParaRPr lang="ru-RU"/>
        </a:p>
      </dgm:t>
    </dgm:pt>
    <dgm:pt modelId="{003F8C85-750F-493B-89A4-DCBF5DD28ED2}" type="sibTrans" cxnId="{DDF42F8B-7B5B-46EB-8090-14138E5D64F5}">
      <dgm:prSet/>
      <dgm:spPr/>
      <dgm:t>
        <a:bodyPr/>
        <a:lstStyle/>
        <a:p>
          <a:endParaRPr lang="ru-RU"/>
        </a:p>
      </dgm:t>
    </dgm:pt>
    <dgm:pt modelId="{8F37CD64-D85A-40B6-B2E5-AFE1E72CDEC1}" type="pres">
      <dgm:prSet presAssocID="{93E32F2D-ADB9-4E17-BCBE-87B1E42859DB}" presName="diagram" presStyleCnt="0">
        <dgm:presLayoutVars>
          <dgm:dir/>
          <dgm:resizeHandles val="exact"/>
        </dgm:presLayoutVars>
      </dgm:prSet>
      <dgm:spPr/>
    </dgm:pt>
    <dgm:pt modelId="{FD249296-0F2A-4A6F-AE73-BC21DDD8E8D8}" type="pres">
      <dgm:prSet presAssocID="{33A81F69-0326-4D9C-916D-B23CD082870C}" presName="node" presStyleLbl="node1" presStyleIdx="0" presStyleCnt="3" custScaleX="60568" custScaleY="45762" custLinFactNeighborX="-42480" custLinFactNeighborY="997">
        <dgm:presLayoutVars>
          <dgm:bulletEnabled val="1"/>
        </dgm:presLayoutVars>
      </dgm:prSet>
      <dgm:spPr/>
    </dgm:pt>
    <dgm:pt modelId="{3444D496-B406-4CAB-9309-442F5914C6DB}" type="pres">
      <dgm:prSet presAssocID="{003F8C85-750F-493B-89A4-DCBF5DD28ED2}" presName="sibTrans" presStyleCnt="0"/>
      <dgm:spPr/>
    </dgm:pt>
    <dgm:pt modelId="{634A14A3-B278-4E34-AAE5-0257BD918915}" type="pres">
      <dgm:prSet presAssocID="{24DDA961-5DCE-40D1-BC55-F6154C3C10E7}" presName="node" presStyleLbl="node1" presStyleIdx="1" presStyleCnt="3" custScaleX="81977" custScaleY="43468" custLinFactNeighborX="17614" custLinFactNeighborY="-6237">
        <dgm:presLayoutVars>
          <dgm:bulletEnabled val="1"/>
        </dgm:presLayoutVars>
      </dgm:prSet>
      <dgm:spPr/>
    </dgm:pt>
    <dgm:pt modelId="{5701A14D-F9A4-4722-B567-C222F6A006D8}" type="pres">
      <dgm:prSet presAssocID="{3F34E1F9-7E53-4749-AB75-AB4B25A92C5A}" presName="sibTrans" presStyleCnt="0"/>
      <dgm:spPr/>
    </dgm:pt>
    <dgm:pt modelId="{9B0C4ED5-9CDB-4043-98F1-AEABFF9EFF2D}" type="pres">
      <dgm:prSet presAssocID="{BF01E181-A483-489B-B0C1-41ACEF2BFB57}" presName="node" presStyleLbl="node1" presStyleIdx="2" presStyleCnt="3" custScaleX="62093" custScaleY="44823" custLinFactNeighborX="-45258" custLinFactNeighborY="7095">
        <dgm:presLayoutVars>
          <dgm:bulletEnabled val="1"/>
        </dgm:presLayoutVars>
      </dgm:prSet>
      <dgm:spPr/>
    </dgm:pt>
  </dgm:ptLst>
  <dgm:cxnLst>
    <dgm:cxn modelId="{AAD2BF69-0E69-40D1-8ED5-292E1474885D}" type="presOf" srcId="{BF01E181-A483-489B-B0C1-41ACEF2BFB57}" destId="{9B0C4ED5-9CDB-4043-98F1-AEABFF9EFF2D}" srcOrd="0" destOrd="0" presId="urn:microsoft.com/office/officeart/2005/8/layout/default"/>
    <dgm:cxn modelId="{4D8A1552-FD38-4362-A844-0E7814A426B1}" type="presOf" srcId="{33A81F69-0326-4D9C-916D-B23CD082870C}" destId="{FD249296-0F2A-4A6F-AE73-BC21DDD8E8D8}" srcOrd="0" destOrd="0" presId="urn:microsoft.com/office/officeart/2005/8/layout/default"/>
    <dgm:cxn modelId="{DDF42F8B-7B5B-46EB-8090-14138E5D64F5}" srcId="{93E32F2D-ADB9-4E17-BCBE-87B1E42859DB}" destId="{33A81F69-0326-4D9C-916D-B23CD082870C}" srcOrd="0" destOrd="0" parTransId="{6E622C12-E9A2-40BB-B543-FB0532759041}" sibTransId="{003F8C85-750F-493B-89A4-DCBF5DD28ED2}"/>
    <dgm:cxn modelId="{103C1B99-ADB7-4698-84FE-512BFBB78861}" type="presOf" srcId="{93E32F2D-ADB9-4E17-BCBE-87B1E42859DB}" destId="{8F37CD64-D85A-40B6-B2E5-AFE1E72CDEC1}" srcOrd="0" destOrd="0" presId="urn:microsoft.com/office/officeart/2005/8/layout/default"/>
    <dgm:cxn modelId="{1A1E6CB5-D5B3-4437-B0E6-B893AC0E50BA}" type="presOf" srcId="{24DDA961-5DCE-40D1-BC55-F6154C3C10E7}" destId="{634A14A3-B278-4E34-AAE5-0257BD918915}" srcOrd="0" destOrd="0" presId="urn:microsoft.com/office/officeart/2005/8/layout/default"/>
    <dgm:cxn modelId="{FDFD1CCB-F686-4CCD-9666-8727425BF6F0}" srcId="{93E32F2D-ADB9-4E17-BCBE-87B1E42859DB}" destId="{24DDA961-5DCE-40D1-BC55-F6154C3C10E7}" srcOrd="1" destOrd="0" parTransId="{459AC945-5368-400F-8106-9747BD7EBF2A}" sibTransId="{3F34E1F9-7E53-4749-AB75-AB4B25A92C5A}"/>
    <dgm:cxn modelId="{6589A8D4-70BE-408A-B257-31D56273AA12}" srcId="{93E32F2D-ADB9-4E17-BCBE-87B1E42859DB}" destId="{BF01E181-A483-489B-B0C1-41ACEF2BFB57}" srcOrd="2" destOrd="0" parTransId="{952F01E8-C647-476D-B21C-5A834040FE3D}" sibTransId="{E24F4C3C-ACC3-4F7C-9471-75FDCF09B783}"/>
    <dgm:cxn modelId="{A3F90CF9-8F70-4542-9B73-8E20415031C7}" type="presParOf" srcId="{8F37CD64-D85A-40B6-B2E5-AFE1E72CDEC1}" destId="{FD249296-0F2A-4A6F-AE73-BC21DDD8E8D8}" srcOrd="0" destOrd="0" presId="urn:microsoft.com/office/officeart/2005/8/layout/default"/>
    <dgm:cxn modelId="{1BE040DA-480C-4500-8FF7-1159FA234087}" type="presParOf" srcId="{8F37CD64-D85A-40B6-B2E5-AFE1E72CDEC1}" destId="{3444D496-B406-4CAB-9309-442F5914C6DB}" srcOrd="1" destOrd="0" presId="urn:microsoft.com/office/officeart/2005/8/layout/default"/>
    <dgm:cxn modelId="{0572A96C-5038-48E1-80D4-A931475E915F}" type="presParOf" srcId="{8F37CD64-D85A-40B6-B2E5-AFE1E72CDEC1}" destId="{634A14A3-B278-4E34-AAE5-0257BD918915}" srcOrd="2" destOrd="0" presId="urn:microsoft.com/office/officeart/2005/8/layout/default"/>
    <dgm:cxn modelId="{0E037D7F-865D-462C-8171-2E17FC1296FA}" type="presParOf" srcId="{8F37CD64-D85A-40B6-B2E5-AFE1E72CDEC1}" destId="{5701A14D-F9A4-4722-B567-C222F6A006D8}" srcOrd="3" destOrd="0" presId="urn:microsoft.com/office/officeart/2005/8/layout/default"/>
    <dgm:cxn modelId="{6E1E71D2-AF8C-46C6-84E8-7A2C42D597EF}" type="presParOf" srcId="{8F37CD64-D85A-40B6-B2E5-AFE1E72CDEC1}" destId="{9B0C4ED5-9CDB-4043-98F1-AEABFF9EFF2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B4796-7EDA-433E-B6D3-B28E8B035B0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2FECDC-357D-4660-90CC-84DBDE16A537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200" b="1" dirty="0" err="1">
              <a:solidFill>
                <a:schemeClr val="bg1"/>
              </a:solidFill>
              <a:latin typeface="Arial" pitchFamily="34" charset="0"/>
              <a:cs typeface="Arial" pitchFamily="34" charset="0"/>
            </a:rPr>
            <a:t>Тьюторское</a:t>
          </a:r>
          <a:endParaRPr lang="ru-RU" sz="12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r>
            <a: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94 </a:t>
          </a:r>
          <a:r>
            <a:rPr lang="ru-RU" sz="1200" dirty="0" err="1">
              <a:solidFill>
                <a:schemeClr val="bg1"/>
              </a:solidFill>
              <a:latin typeface="Arial" pitchFamily="34" charset="0"/>
              <a:cs typeface="Arial" pitchFamily="34" charset="0"/>
            </a:rPr>
            <a:t>тьютора</a:t>
          </a:r>
          <a:endParaRPr lang="ru-RU" sz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A7ADA57F-EB3A-4732-89E8-E620A14D8E2C}" type="parTrans" cxnId="{7E498F91-FE47-4A80-B657-A86359B85309}">
      <dgm:prSet/>
      <dgm:spPr/>
      <dgm:t>
        <a:bodyPr/>
        <a:lstStyle/>
        <a:p>
          <a:endParaRPr lang="ru-RU" sz="1200"/>
        </a:p>
      </dgm:t>
    </dgm:pt>
    <dgm:pt modelId="{04C86E10-ACB0-4861-AA48-1DFCE5A29310}" type="sibTrans" cxnId="{7E498F91-FE47-4A80-B657-A86359B85309}">
      <dgm:prSet/>
      <dgm:spPr/>
      <dgm:t>
        <a:bodyPr/>
        <a:lstStyle/>
        <a:p>
          <a:endParaRPr lang="ru-RU" sz="1200"/>
        </a:p>
      </dgm:t>
    </dgm:pt>
    <dgm:pt modelId="{D2F5E5F8-1208-40CA-AC09-7D8E8D9DADB9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Волонтерское</a:t>
          </a:r>
        </a:p>
        <a:p>
          <a:r>
            <a:rPr lang="ru-RU" sz="1200" b="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135 человек</a:t>
          </a:r>
        </a:p>
      </dgm:t>
    </dgm:pt>
    <dgm:pt modelId="{C74491DD-7574-4FE1-BF37-F1637768C391}" type="parTrans" cxnId="{83709993-66BA-4059-99A6-4D90CF37D814}">
      <dgm:prSet/>
      <dgm:spPr/>
      <dgm:t>
        <a:bodyPr/>
        <a:lstStyle/>
        <a:p>
          <a:endParaRPr lang="ru-RU" sz="1200"/>
        </a:p>
      </dgm:t>
    </dgm:pt>
    <dgm:pt modelId="{2953D2C2-1657-4BF3-869F-7FCA51FEC527}" type="sibTrans" cxnId="{83709993-66BA-4059-99A6-4D90CF37D814}">
      <dgm:prSet/>
      <dgm:spPr/>
      <dgm:t>
        <a:bodyPr/>
        <a:lstStyle/>
        <a:p>
          <a:endParaRPr lang="ru-RU" sz="1200"/>
        </a:p>
      </dgm:t>
    </dgm:pt>
    <dgm:pt modelId="{56C12A53-33A6-42B4-AF6E-D719C4A680B2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Олимпиадное</a:t>
          </a:r>
        </a:p>
        <a:p>
          <a:r>
            <a:rPr lang="ru-RU" sz="1200" b="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37 олимпиад</a:t>
          </a:r>
        </a:p>
      </dgm:t>
    </dgm:pt>
    <dgm:pt modelId="{2A2DC175-EB54-4CBF-A6BE-7BF55FCD64AB}" type="parTrans" cxnId="{FC6E685D-4BFB-4073-A118-56AC8FC19F69}">
      <dgm:prSet/>
      <dgm:spPr/>
      <dgm:t>
        <a:bodyPr/>
        <a:lstStyle/>
        <a:p>
          <a:endParaRPr lang="ru-RU" sz="1200"/>
        </a:p>
      </dgm:t>
    </dgm:pt>
    <dgm:pt modelId="{DEB6994C-9705-43D8-9B78-FED3EA6AED89}" type="sibTrans" cxnId="{FC6E685D-4BFB-4073-A118-56AC8FC19F69}">
      <dgm:prSet/>
      <dgm:spPr/>
      <dgm:t>
        <a:bodyPr/>
        <a:lstStyle/>
        <a:p>
          <a:endParaRPr lang="ru-RU" sz="1200"/>
        </a:p>
      </dgm:t>
    </dgm:pt>
    <dgm:pt modelId="{0422BFA0-E1CD-43BA-BDF3-7B07A5284F26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Отрядное</a:t>
          </a:r>
        </a:p>
        <a:p>
          <a:r>
            <a: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104 человека</a:t>
          </a:r>
        </a:p>
      </dgm:t>
    </dgm:pt>
    <dgm:pt modelId="{65045F01-3DE6-4D7F-98AD-952E186B7535}" type="parTrans" cxnId="{004FD3F9-5DF3-4BA7-8027-B4207EF27D18}">
      <dgm:prSet/>
      <dgm:spPr/>
      <dgm:t>
        <a:bodyPr/>
        <a:lstStyle/>
        <a:p>
          <a:endParaRPr lang="ru-RU" sz="1200"/>
        </a:p>
      </dgm:t>
    </dgm:pt>
    <dgm:pt modelId="{79CAB8DD-6683-4DED-8F05-2AA984F6DE61}" type="sibTrans" cxnId="{004FD3F9-5DF3-4BA7-8027-B4207EF27D18}">
      <dgm:prSet/>
      <dgm:spPr/>
      <dgm:t>
        <a:bodyPr/>
        <a:lstStyle/>
        <a:p>
          <a:endParaRPr lang="ru-RU" sz="1200"/>
        </a:p>
      </dgm:t>
    </dgm:pt>
    <dgm:pt modelId="{5403364A-2362-42B3-9A6F-210690208D9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Клубное</a:t>
          </a:r>
        </a:p>
        <a:p>
          <a:r>
            <a: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5 студий,          7 секций</a:t>
          </a:r>
        </a:p>
      </dgm:t>
    </dgm:pt>
    <dgm:pt modelId="{800EA22A-4025-400A-86A7-F091B7E137B3}" type="parTrans" cxnId="{A1F80897-5B7A-4DE7-BF5F-4CE80A65EFCD}">
      <dgm:prSet/>
      <dgm:spPr/>
      <dgm:t>
        <a:bodyPr/>
        <a:lstStyle/>
        <a:p>
          <a:endParaRPr lang="ru-RU" sz="1200"/>
        </a:p>
      </dgm:t>
    </dgm:pt>
    <dgm:pt modelId="{54ABB08D-276A-4BFF-A954-47E16F7AA73E}" type="sibTrans" cxnId="{A1F80897-5B7A-4DE7-BF5F-4CE80A65EFCD}">
      <dgm:prSet/>
      <dgm:spPr/>
      <dgm:t>
        <a:bodyPr/>
        <a:lstStyle/>
        <a:p>
          <a:endParaRPr lang="ru-RU" sz="1200"/>
        </a:p>
      </dgm:t>
    </dgm:pt>
    <dgm:pt modelId="{EF583754-46AA-438C-BC74-74D3FD96F562}" type="pres">
      <dgm:prSet presAssocID="{32DB4796-7EDA-433E-B6D3-B28E8B035B00}" presName="Name0" presStyleCnt="0">
        <dgm:presLayoutVars>
          <dgm:dir/>
          <dgm:resizeHandles val="exact"/>
        </dgm:presLayoutVars>
      </dgm:prSet>
      <dgm:spPr/>
    </dgm:pt>
    <dgm:pt modelId="{29560FB6-DD8C-4153-96D7-8769D7A83288}" type="pres">
      <dgm:prSet presAssocID="{32DB4796-7EDA-433E-B6D3-B28E8B035B00}" presName="cycle" presStyleCnt="0"/>
      <dgm:spPr/>
    </dgm:pt>
    <dgm:pt modelId="{A966A70A-F6E5-42EB-BB02-293ACEA56D5D}" type="pres">
      <dgm:prSet presAssocID="{622FECDC-357D-4660-90CC-84DBDE16A537}" presName="nodeFirstNode" presStyleLbl="node1" presStyleIdx="0" presStyleCnt="5">
        <dgm:presLayoutVars>
          <dgm:bulletEnabled val="1"/>
        </dgm:presLayoutVars>
      </dgm:prSet>
      <dgm:spPr/>
    </dgm:pt>
    <dgm:pt modelId="{844E8600-652B-4AF5-8E29-93B2452B1F10}" type="pres">
      <dgm:prSet presAssocID="{04C86E10-ACB0-4861-AA48-1DFCE5A29310}" presName="sibTransFirstNode" presStyleLbl="bgShp" presStyleIdx="0" presStyleCnt="1"/>
      <dgm:spPr/>
    </dgm:pt>
    <dgm:pt modelId="{DA3C13A4-09E8-463B-97B8-BF0B5D70AC63}" type="pres">
      <dgm:prSet presAssocID="{D2F5E5F8-1208-40CA-AC09-7D8E8D9DADB9}" presName="nodeFollowingNodes" presStyleLbl="node1" presStyleIdx="1" presStyleCnt="5">
        <dgm:presLayoutVars>
          <dgm:bulletEnabled val="1"/>
        </dgm:presLayoutVars>
      </dgm:prSet>
      <dgm:spPr/>
    </dgm:pt>
    <dgm:pt modelId="{781882FF-67CE-46D5-94B6-25E1D7337D61}" type="pres">
      <dgm:prSet presAssocID="{56C12A53-33A6-42B4-AF6E-D719C4A680B2}" presName="nodeFollowingNodes" presStyleLbl="node1" presStyleIdx="2" presStyleCnt="5">
        <dgm:presLayoutVars>
          <dgm:bulletEnabled val="1"/>
        </dgm:presLayoutVars>
      </dgm:prSet>
      <dgm:spPr/>
    </dgm:pt>
    <dgm:pt modelId="{DF523CE4-C3A4-4577-9FF5-39637C740257}" type="pres">
      <dgm:prSet presAssocID="{0422BFA0-E1CD-43BA-BDF3-7B07A5284F26}" presName="nodeFollowingNodes" presStyleLbl="node1" presStyleIdx="3" presStyleCnt="5">
        <dgm:presLayoutVars>
          <dgm:bulletEnabled val="1"/>
        </dgm:presLayoutVars>
      </dgm:prSet>
      <dgm:spPr/>
    </dgm:pt>
    <dgm:pt modelId="{9BC2F763-3399-42AD-B472-738EF0C22C11}" type="pres">
      <dgm:prSet presAssocID="{5403364A-2362-42B3-9A6F-210690208D9D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E7EF1701-F15D-4503-9EE9-99B2FBDBAE4B}" type="presOf" srcId="{0422BFA0-E1CD-43BA-BDF3-7B07A5284F26}" destId="{DF523CE4-C3A4-4577-9FF5-39637C740257}" srcOrd="0" destOrd="0" presId="urn:microsoft.com/office/officeart/2005/8/layout/cycle3"/>
    <dgm:cxn modelId="{8531D926-D6D9-459A-8FD4-59408398F888}" type="presOf" srcId="{32DB4796-7EDA-433E-B6D3-B28E8B035B00}" destId="{EF583754-46AA-438C-BC74-74D3FD96F562}" srcOrd="0" destOrd="0" presId="urn:microsoft.com/office/officeart/2005/8/layout/cycle3"/>
    <dgm:cxn modelId="{A97EDB5C-CDED-4FD8-9296-CBF5C5D510A4}" type="presOf" srcId="{D2F5E5F8-1208-40CA-AC09-7D8E8D9DADB9}" destId="{DA3C13A4-09E8-463B-97B8-BF0B5D70AC63}" srcOrd="0" destOrd="0" presId="urn:microsoft.com/office/officeart/2005/8/layout/cycle3"/>
    <dgm:cxn modelId="{FC6E685D-4BFB-4073-A118-56AC8FC19F69}" srcId="{32DB4796-7EDA-433E-B6D3-B28E8B035B00}" destId="{56C12A53-33A6-42B4-AF6E-D719C4A680B2}" srcOrd="2" destOrd="0" parTransId="{2A2DC175-EB54-4CBF-A6BE-7BF55FCD64AB}" sibTransId="{DEB6994C-9705-43D8-9B78-FED3EA6AED89}"/>
    <dgm:cxn modelId="{B3FD1743-DE99-4914-9D67-68D04D1656AE}" type="presOf" srcId="{56C12A53-33A6-42B4-AF6E-D719C4A680B2}" destId="{781882FF-67CE-46D5-94B6-25E1D7337D61}" srcOrd="0" destOrd="0" presId="urn:microsoft.com/office/officeart/2005/8/layout/cycle3"/>
    <dgm:cxn modelId="{57346F66-85A7-46C9-B0C5-842C8BC41C3C}" type="presOf" srcId="{622FECDC-357D-4660-90CC-84DBDE16A537}" destId="{A966A70A-F6E5-42EB-BB02-293ACEA56D5D}" srcOrd="0" destOrd="0" presId="urn:microsoft.com/office/officeart/2005/8/layout/cycle3"/>
    <dgm:cxn modelId="{6B7B234C-2DCA-41C0-B4D4-34830BB8D4FE}" type="presOf" srcId="{04C86E10-ACB0-4861-AA48-1DFCE5A29310}" destId="{844E8600-652B-4AF5-8E29-93B2452B1F10}" srcOrd="0" destOrd="0" presId="urn:microsoft.com/office/officeart/2005/8/layout/cycle3"/>
    <dgm:cxn modelId="{0B590F54-2927-4B87-A398-63EAA935F780}" type="presOf" srcId="{5403364A-2362-42B3-9A6F-210690208D9D}" destId="{9BC2F763-3399-42AD-B472-738EF0C22C11}" srcOrd="0" destOrd="0" presId="urn:microsoft.com/office/officeart/2005/8/layout/cycle3"/>
    <dgm:cxn modelId="{7E498F91-FE47-4A80-B657-A86359B85309}" srcId="{32DB4796-7EDA-433E-B6D3-B28E8B035B00}" destId="{622FECDC-357D-4660-90CC-84DBDE16A537}" srcOrd="0" destOrd="0" parTransId="{A7ADA57F-EB3A-4732-89E8-E620A14D8E2C}" sibTransId="{04C86E10-ACB0-4861-AA48-1DFCE5A29310}"/>
    <dgm:cxn modelId="{83709993-66BA-4059-99A6-4D90CF37D814}" srcId="{32DB4796-7EDA-433E-B6D3-B28E8B035B00}" destId="{D2F5E5F8-1208-40CA-AC09-7D8E8D9DADB9}" srcOrd="1" destOrd="0" parTransId="{C74491DD-7574-4FE1-BF37-F1637768C391}" sibTransId="{2953D2C2-1657-4BF3-869F-7FCA51FEC527}"/>
    <dgm:cxn modelId="{A1F80897-5B7A-4DE7-BF5F-4CE80A65EFCD}" srcId="{32DB4796-7EDA-433E-B6D3-B28E8B035B00}" destId="{5403364A-2362-42B3-9A6F-210690208D9D}" srcOrd="4" destOrd="0" parTransId="{800EA22A-4025-400A-86A7-F091B7E137B3}" sibTransId="{54ABB08D-276A-4BFF-A954-47E16F7AA73E}"/>
    <dgm:cxn modelId="{004FD3F9-5DF3-4BA7-8027-B4207EF27D18}" srcId="{32DB4796-7EDA-433E-B6D3-B28E8B035B00}" destId="{0422BFA0-E1CD-43BA-BDF3-7B07A5284F26}" srcOrd="3" destOrd="0" parTransId="{65045F01-3DE6-4D7F-98AD-952E186B7535}" sibTransId="{79CAB8DD-6683-4DED-8F05-2AA984F6DE61}"/>
    <dgm:cxn modelId="{851F58EA-661D-475C-B33F-2347C14235D7}" type="presParOf" srcId="{EF583754-46AA-438C-BC74-74D3FD96F562}" destId="{29560FB6-DD8C-4153-96D7-8769D7A83288}" srcOrd="0" destOrd="0" presId="urn:microsoft.com/office/officeart/2005/8/layout/cycle3"/>
    <dgm:cxn modelId="{1540A518-8ABE-4BE6-B9D8-BDFD64D94B98}" type="presParOf" srcId="{29560FB6-DD8C-4153-96D7-8769D7A83288}" destId="{A966A70A-F6E5-42EB-BB02-293ACEA56D5D}" srcOrd="0" destOrd="0" presId="urn:microsoft.com/office/officeart/2005/8/layout/cycle3"/>
    <dgm:cxn modelId="{47372661-3610-4C6F-BDC4-D90F978743C1}" type="presParOf" srcId="{29560FB6-DD8C-4153-96D7-8769D7A83288}" destId="{844E8600-652B-4AF5-8E29-93B2452B1F10}" srcOrd="1" destOrd="0" presId="urn:microsoft.com/office/officeart/2005/8/layout/cycle3"/>
    <dgm:cxn modelId="{F37C8E9D-B552-42B7-BC86-14F1E47F4A75}" type="presParOf" srcId="{29560FB6-DD8C-4153-96D7-8769D7A83288}" destId="{DA3C13A4-09E8-463B-97B8-BF0B5D70AC63}" srcOrd="2" destOrd="0" presId="urn:microsoft.com/office/officeart/2005/8/layout/cycle3"/>
    <dgm:cxn modelId="{C4FE21F4-40B8-49D0-B566-BD3CC9C79A5B}" type="presParOf" srcId="{29560FB6-DD8C-4153-96D7-8769D7A83288}" destId="{781882FF-67CE-46D5-94B6-25E1D7337D61}" srcOrd="3" destOrd="0" presId="urn:microsoft.com/office/officeart/2005/8/layout/cycle3"/>
    <dgm:cxn modelId="{15322325-1887-4A5E-B02D-020E9036D240}" type="presParOf" srcId="{29560FB6-DD8C-4153-96D7-8769D7A83288}" destId="{DF523CE4-C3A4-4577-9FF5-39637C740257}" srcOrd="4" destOrd="0" presId="urn:microsoft.com/office/officeart/2005/8/layout/cycle3"/>
    <dgm:cxn modelId="{FB6227A8-B618-476A-AF29-CEEEA45AF323}" type="presParOf" srcId="{29560FB6-DD8C-4153-96D7-8769D7A83288}" destId="{9BC2F763-3399-42AD-B472-738EF0C22C1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49296-0F2A-4A6F-AE73-BC21DDD8E8D8}">
      <dsp:nvSpPr>
        <dsp:cNvPr id="0" name=""/>
        <dsp:cNvSpPr/>
      </dsp:nvSpPr>
      <dsp:spPr>
        <a:xfrm>
          <a:off x="142320" y="35504"/>
          <a:ext cx="3263925" cy="147963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bg1"/>
              </a:solidFill>
            </a:rPr>
            <a:t>Завершили учебу и поучили дипломы 231 выпускник, приняты на первый курс 290 иностранных граждан</a:t>
          </a:r>
        </a:p>
      </dsp:txBody>
      <dsp:txXfrm>
        <a:off x="142320" y="35504"/>
        <a:ext cx="3263925" cy="1479630"/>
      </dsp:txXfrm>
    </dsp:sp>
    <dsp:sp modelId="{634A14A3-B278-4E34-AAE5-0257BD918915}">
      <dsp:nvSpPr>
        <dsp:cNvPr id="0" name=""/>
        <dsp:cNvSpPr/>
      </dsp:nvSpPr>
      <dsp:spPr>
        <a:xfrm>
          <a:off x="2803851" y="1820122"/>
          <a:ext cx="4417626" cy="1405458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Новые соглашения о сотрудничестве с китайскими партнерами (</a:t>
          </a:r>
          <a:r>
            <a:rPr lang="ru-RU" sz="1300" b="1" kern="1200" dirty="0" err="1"/>
            <a:t>Хэнаньский</a:t>
          </a:r>
          <a:r>
            <a:rPr lang="ru-RU" sz="1300" b="1" kern="1200" dirty="0"/>
            <a:t> медицинский университет, образовательное агентство «C&amp;L Education </a:t>
          </a:r>
          <a:r>
            <a:rPr lang="ru-RU" sz="1300" b="1" kern="1200" dirty="0" err="1"/>
            <a:t>Group</a:t>
          </a:r>
          <a:r>
            <a:rPr lang="ru-RU" sz="1300" b="1" kern="1200" dirty="0"/>
            <a:t>») , договор с </a:t>
          </a:r>
          <a:r>
            <a:rPr lang="ru-RU" sz="1300" b="1" kern="1200" dirty="0" err="1"/>
            <a:t>Кыргызскаой</a:t>
          </a:r>
          <a:r>
            <a:rPr lang="ru-RU" sz="1300" b="1" kern="1200" dirty="0"/>
            <a:t> государственной медицинской академией им. И.К. </a:t>
          </a:r>
          <a:r>
            <a:rPr lang="ru-RU" sz="1300" b="1" kern="1200" dirty="0" err="1"/>
            <a:t>Ахунбаева</a:t>
          </a:r>
          <a:r>
            <a:rPr lang="ru-RU" sz="1300" b="1" kern="1200" dirty="0"/>
            <a:t> , соглашение с  Индуистским университетом </a:t>
          </a:r>
          <a:r>
            <a:rPr lang="ru-RU" sz="1300" b="1" kern="1200" dirty="0" err="1"/>
            <a:t>Банараса</a:t>
          </a:r>
          <a:r>
            <a:rPr lang="ru-RU" sz="1300" b="1" kern="1200" dirty="0"/>
            <a:t>  (Индия)   </a:t>
          </a:r>
        </a:p>
      </dsp:txBody>
      <dsp:txXfrm>
        <a:off x="2803851" y="1820122"/>
        <a:ext cx="4417626" cy="1405458"/>
      </dsp:txXfrm>
    </dsp:sp>
    <dsp:sp modelId="{9B0C4ED5-9CDB-4043-98F1-AEABFF9EFF2D}">
      <dsp:nvSpPr>
        <dsp:cNvPr id="0" name=""/>
        <dsp:cNvSpPr/>
      </dsp:nvSpPr>
      <dsp:spPr>
        <a:xfrm>
          <a:off x="0" y="3969397"/>
          <a:ext cx="3346105" cy="144926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Развитие культурно-массовой и спортивной работы с иностранными обучающимися (летние школы, спортивные соревнования, фестивали и конкурсы</a:t>
          </a:r>
          <a:r>
            <a:rPr lang="ru-RU" sz="1300" kern="1200" dirty="0"/>
            <a:t>).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bg1"/>
              </a:solidFill>
            </a:rPr>
            <a:t>Победа во Всероссийском первенстве по крикету</a:t>
          </a:r>
        </a:p>
      </dsp:txBody>
      <dsp:txXfrm>
        <a:off x="0" y="3969397"/>
        <a:ext cx="3346105" cy="1449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E8600-652B-4AF5-8E29-93B2452B1F10}">
      <dsp:nvSpPr>
        <dsp:cNvPr id="0" name=""/>
        <dsp:cNvSpPr/>
      </dsp:nvSpPr>
      <dsp:spPr>
        <a:xfrm>
          <a:off x="360744" y="2929"/>
          <a:ext cx="2908744" cy="2908744"/>
        </a:xfrm>
        <a:prstGeom prst="circularArrow">
          <a:avLst>
            <a:gd name="adj1" fmla="val 5544"/>
            <a:gd name="adj2" fmla="val 330680"/>
            <a:gd name="adj3" fmla="val 13932213"/>
            <a:gd name="adj4" fmla="val 1729156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6A70A-F6E5-42EB-BB02-293ACEA56D5D}">
      <dsp:nvSpPr>
        <dsp:cNvPr id="0" name=""/>
        <dsp:cNvSpPr/>
      </dsp:nvSpPr>
      <dsp:spPr>
        <a:xfrm>
          <a:off x="1180534" y="16866"/>
          <a:ext cx="1269163" cy="63458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solidFill>
                <a:schemeClr val="bg1"/>
              </a:solidFill>
              <a:latin typeface="Arial" pitchFamily="34" charset="0"/>
              <a:cs typeface="Arial" pitchFamily="34" charset="0"/>
            </a:rPr>
            <a:t>Тьюторское</a:t>
          </a:r>
          <a:endParaRPr lang="ru-RU" sz="12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94 </a:t>
          </a:r>
          <a:r>
            <a:rPr lang="ru-RU" sz="1200" kern="1200" dirty="0" err="1">
              <a:solidFill>
                <a:schemeClr val="bg1"/>
              </a:solidFill>
              <a:latin typeface="Arial" pitchFamily="34" charset="0"/>
              <a:cs typeface="Arial" pitchFamily="34" charset="0"/>
            </a:rPr>
            <a:t>тьютора</a:t>
          </a:r>
          <a:endParaRPr lang="ru-RU" sz="1200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180534" y="16866"/>
        <a:ext cx="1269163" cy="634581"/>
      </dsp:txXfrm>
    </dsp:sp>
    <dsp:sp modelId="{DA3C13A4-09E8-463B-97B8-BF0B5D70AC63}">
      <dsp:nvSpPr>
        <dsp:cNvPr id="0" name=""/>
        <dsp:cNvSpPr/>
      </dsp:nvSpPr>
      <dsp:spPr>
        <a:xfrm>
          <a:off x="2360227" y="873963"/>
          <a:ext cx="1269163" cy="63458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Волонтерское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135 человек</a:t>
          </a:r>
        </a:p>
      </dsp:txBody>
      <dsp:txXfrm>
        <a:off x="2360227" y="873963"/>
        <a:ext cx="1269163" cy="634581"/>
      </dsp:txXfrm>
    </dsp:sp>
    <dsp:sp modelId="{781882FF-67CE-46D5-94B6-25E1D7337D61}">
      <dsp:nvSpPr>
        <dsp:cNvPr id="0" name=""/>
        <dsp:cNvSpPr/>
      </dsp:nvSpPr>
      <dsp:spPr>
        <a:xfrm>
          <a:off x="1909625" y="2260776"/>
          <a:ext cx="1269163" cy="63458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Олимпиадное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37 олимпиад</a:t>
          </a:r>
        </a:p>
      </dsp:txBody>
      <dsp:txXfrm>
        <a:off x="1909625" y="2260776"/>
        <a:ext cx="1269163" cy="634581"/>
      </dsp:txXfrm>
    </dsp:sp>
    <dsp:sp modelId="{DF523CE4-C3A4-4577-9FF5-39637C740257}">
      <dsp:nvSpPr>
        <dsp:cNvPr id="0" name=""/>
        <dsp:cNvSpPr/>
      </dsp:nvSpPr>
      <dsp:spPr>
        <a:xfrm>
          <a:off x="451444" y="2260776"/>
          <a:ext cx="1269163" cy="63458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Отрядное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104 человека</a:t>
          </a:r>
        </a:p>
      </dsp:txBody>
      <dsp:txXfrm>
        <a:off x="451444" y="2260776"/>
        <a:ext cx="1269163" cy="634581"/>
      </dsp:txXfrm>
    </dsp:sp>
    <dsp:sp modelId="{9BC2F763-3399-42AD-B472-738EF0C22C11}">
      <dsp:nvSpPr>
        <dsp:cNvPr id="0" name=""/>
        <dsp:cNvSpPr/>
      </dsp:nvSpPr>
      <dsp:spPr>
        <a:xfrm>
          <a:off x="841" y="873963"/>
          <a:ext cx="1269163" cy="63458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Клубное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5 студий,          7 секций</a:t>
          </a:r>
        </a:p>
      </dsp:txBody>
      <dsp:txXfrm>
        <a:off x="841" y="873963"/>
        <a:ext cx="1269163" cy="634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FC1BE-C108-433E-A3AF-0516D5BBF22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F0D51-1F5A-4EFC-8E2F-85FF2CB61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81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59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46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723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402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83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63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43" algn="l" defTabSz="913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0D51-1F5A-4EFC-8E2F-85FF2CB6122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02BA9-AC29-4195-BAC5-691F7602B59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5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02BA9-AC29-4195-BAC5-691F7602B59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02BA9-AC29-4195-BAC5-691F7602B59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32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78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50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02BA9-AC29-4195-BAC5-691F7602B59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8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02BA9-AC29-4195-BAC5-691F7602B59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20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7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180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49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0D51-1F5A-4EFC-8E2F-85FF2CB6122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49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189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0D51-1F5A-4EFC-8E2F-85FF2CB6122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36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ru-RU" sz="1200" b="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73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2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53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0D51-1F5A-4EFC-8E2F-85FF2CB6122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0D51-1F5A-4EFC-8E2F-85FF2CB6122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baseline="0" dirty="0"/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33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12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0D51-1F5A-4EFC-8E2F-85FF2CB6122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23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8CA84-9711-4C35-AB27-10315FF0BBC4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65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8CA84-9711-4C35-AB27-10315FF0BBC4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88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936EC-6E5F-480F-8C3A-96B43BDA1D3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60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0D51-1F5A-4EFC-8E2F-85FF2CB6122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251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9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E0B-06D1-432C-8C5F-33D2A882D9E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83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449"/>
            <a:ext cx="10361851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6" y="274639"/>
            <a:ext cx="2742843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74639"/>
            <a:ext cx="8025355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457200"/>
            <a:ext cx="10971372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521" y="1981200"/>
            <a:ext cx="10971372" cy="3886200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F3561-0A2F-424B-8DDE-BAD675022C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09.07.2021</a:t>
            </a:r>
          </a:p>
        </p:txBody>
      </p:sp>
    </p:spTree>
    <p:extLst>
      <p:ext uri="{BB962C8B-B14F-4D97-AF65-F5344CB8AC3E}">
        <p14:creationId xmlns:p14="http://schemas.microsoft.com/office/powerpoint/2010/main" val="9838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. слайд с рисунком наиско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6C39805F-906A-FF90-5864-8797EEC1FD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22820" y="0"/>
            <a:ext cx="6780508" cy="6858000"/>
          </a:xfrm>
          <a:custGeom>
            <a:avLst/>
            <a:gdLst>
              <a:gd name="connsiteX0" fmla="*/ 1009546 w 6781391"/>
              <a:gd name="connsiteY0" fmla="*/ 0 h 7696200"/>
              <a:gd name="connsiteX1" fmla="*/ 6781391 w 6781391"/>
              <a:gd name="connsiteY1" fmla="*/ 0 h 7696200"/>
              <a:gd name="connsiteX2" fmla="*/ 5771845 w 6781391"/>
              <a:gd name="connsiteY2" fmla="*/ 7696200 h 7696200"/>
              <a:gd name="connsiteX3" fmla="*/ 0 w 6781391"/>
              <a:gd name="connsiteY3" fmla="*/ 7696200 h 76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391" h="7696200">
                <a:moveTo>
                  <a:pt x="1009546" y="0"/>
                </a:moveTo>
                <a:lnTo>
                  <a:pt x="6781391" y="0"/>
                </a:lnTo>
                <a:lnTo>
                  <a:pt x="5771845" y="7696200"/>
                </a:lnTo>
                <a:lnTo>
                  <a:pt x="0" y="769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56" y="2262438"/>
            <a:ext cx="6780508" cy="1166567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856" y="3567588"/>
            <a:ext cx="6779964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53261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FC28-B058-4D27-8C04-83B919920FB1}" type="datetime1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38088">
              <a:lnSpc>
                <a:spcPct val="100000"/>
              </a:lnSpc>
              <a:spcBef>
                <a:spcPts val="105"/>
              </a:spcBef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47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0" y="440692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0" y="2906722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7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4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2" y="1600205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205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1" indent="0">
              <a:buNone/>
              <a:defRPr sz="2000" b="1"/>
            </a:lvl2pPr>
            <a:lvl3pPr marL="913359" indent="0">
              <a:buNone/>
              <a:defRPr sz="1900" b="1"/>
            </a:lvl3pPr>
            <a:lvl4pPr marL="1370046" indent="0">
              <a:buNone/>
              <a:defRPr sz="1600" b="1"/>
            </a:lvl4pPr>
            <a:lvl5pPr marL="1826723" indent="0">
              <a:buNone/>
              <a:defRPr sz="1600" b="1"/>
            </a:lvl5pPr>
            <a:lvl6pPr marL="2283402" indent="0">
              <a:buNone/>
              <a:defRPr sz="1600" b="1"/>
            </a:lvl6pPr>
            <a:lvl7pPr marL="2740083" indent="0">
              <a:buNone/>
              <a:defRPr sz="1600" b="1"/>
            </a:lvl7pPr>
            <a:lvl8pPr marL="3196763" indent="0">
              <a:buNone/>
              <a:defRPr sz="1600" b="1"/>
            </a:lvl8pPr>
            <a:lvl9pPr marL="36534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1" indent="0">
              <a:buNone/>
              <a:defRPr sz="2000" b="1"/>
            </a:lvl2pPr>
            <a:lvl3pPr marL="913359" indent="0">
              <a:buNone/>
              <a:defRPr sz="1900" b="1"/>
            </a:lvl3pPr>
            <a:lvl4pPr marL="1370046" indent="0">
              <a:buNone/>
              <a:defRPr sz="1600" b="1"/>
            </a:lvl4pPr>
            <a:lvl5pPr marL="1826723" indent="0">
              <a:buNone/>
              <a:defRPr sz="1600" b="1"/>
            </a:lvl5pPr>
            <a:lvl6pPr marL="2283402" indent="0">
              <a:buNone/>
              <a:defRPr sz="1600" b="1"/>
            </a:lvl6pPr>
            <a:lvl7pPr marL="2740083" indent="0">
              <a:buNone/>
              <a:defRPr sz="1600" b="1"/>
            </a:lvl7pPr>
            <a:lvl8pPr marL="3196763" indent="0">
              <a:buNone/>
              <a:defRPr sz="1600" b="1"/>
            </a:lvl8pPr>
            <a:lvl9pPr marL="36534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6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12"/>
            <a:ext cx="4010562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81" indent="0">
              <a:buNone/>
              <a:defRPr sz="1200"/>
            </a:lvl2pPr>
            <a:lvl3pPr marL="913359" indent="0">
              <a:buNone/>
              <a:defRPr sz="1100"/>
            </a:lvl3pPr>
            <a:lvl4pPr marL="1370046" indent="0">
              <a:buNone/>
              <a:defRPr sz="900"/>
            </a:lvl4pPr>
            <a:lvl5pPr marL="1826723" indent="0">
              <a:buNone/>
              <a:defRPr sz="900"/>
            </a:lvl5pPr>
            <a:lvl6pPr marL="2283402" indent="0">
              <a:buNone/>
              <a:defRPr sz="900"/>
            </a:lvl6pPr>
            <a:lvl7pPr marL="2740083" indent="0">
              <a:buNone/>
              <a:defRPr sz="900"/>
            </a:lvl7pPr>
            <a:lvl8pPr marL="3196763" indent="0">
              <a:buNone/>
              <a:defRPr sz="900"/>
            </a:lvl8pPr>
            <a:lvl9pPr marL="36534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81" indent="0">
              <a:buNone/>
              <a:defRPr sz="2800"/>
            </a:lvl2pPr>
            <a:lvl3pPr marL="913359" indent="0">
              <a:buNone/>
              <a:defRPr sz="2400"/>
            </a:lvl3pPr>
            <a:lvl4pPr marL="1370046" indent="0">
              <a:buNone/>
              <a:defRPr sz="2000"/>
            </a:lvl4pPr>
            <a:lvl5pPr marL="1826723" indent="0">
              <a:buNone/>
              <a:defRPr sz="2000"/>
            </a:lvl5pPr>
            <a:lvl6pPr marL="2283402" indent="0">
              <a:buNone/>
              <a:defRPr sz="2000"/>
            </a:lvl6pPr>
            <a:lvl7pPr marL="2740083" indent="0">
              <a:buNone/>
              <a:defRPr sz="2000"/>
            </a:lvl7pPr>
            <a:lvl8pPr marL="3196763" indent="0">
              <a:buNone/>
              <a:defRPr sz="2000"/>
            </a:lvl8pPr>
            <a:lvl9pPr marL="365344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41"/>
            <a:ext cx="7314248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81" indent="0">
              <a:buNone/>
              <a:defRPr sz="1200"/>
            </a:lvl2pPr>
            <a:lvl3pPr marL="913359" indent="0">
              <a:buNone/>
              <a:defRPr sz="1100"/>
            </a:lvl3pPr>
            <a:lvl4pPr marL="1370046" indent="0">
              <a:buNone/>
              <a:defRPr sz="900"/>
            </a:lvl4pPr>
            <a:lvl5pPr marL="1826723" indent="0">
              <a:buNone/>
              <a:defRPr sz="900"/>
            </a:lvl5pPr>
            <a:lvl6pPr marL="2283402" indent="0">
              <a:buNone/>
              <a:defRPr sz="900"/>
            </a:lvl6pPr>
            <a:lvl7pPr marL="2740083" indent="0">
              <a:buNone/>
              <a:defRPr sz="900"/>
            </a:lvl7pPr>
            <a:lvl8pPr marL="3196763" indent="0">
              <a:buNone/>
              <a:defRPr sz="900"/>
            </a:lvl8pPr>
            <a:lvl9pPr marL="36534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7"/>
            <a:ext cx="10971372" cy="1143000"/>
          </a:xfrm>
          <a:prstGeom prst="rect">
            <a:avLst/>
          </a:prstGeom>
        </p:spPr>
        <p:txBody>
          <a:bodyPr vert="horz" lIns="91338" tIns="45670" rIns="91338" bIns="4567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5"/>
            <a:ext cx="10971372" cy="4525963"/>
          </a:xfrm>
          <a:prstGeom prst="rect">
            <a:avLst/>
          </a:prstGeom>
        </p:spPr>
        <p:txBody>
          <a:bodyPr vert="horz" lIns="91338" tIns="45670" rIns="91338" bIns="4567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6368"/>
            <a:ext cx="2844430" cy="365125"/>
          </a:xfrm>
          <a:prstGeom prst="rect">
            <a:avLst/>
          </a:prstGeom>
        </p:spPr>
        <p:txBody>
          <a:bodyPr vert="horz" lIns="91338" tIns="45670" rIns="91338" bIns="4567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6368"/>
            <a:ext cx="3860297" cy="365125"/>
          </a:xfrm>
          <a:prstGeom prst="rect">
            <a:avLst/>
          </a:prstGeom>
        </p:spPr>
        <p:txBody>
          <a:bodyPr vert="horz" lIns="91338" tIns="45670" rIns="91338" bIns="4567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68"/>
            <a:ext cx="2844430" cy="365125"/>
          </a:xfrm>
          <a:prstGeom prst="rect">
            <a:avLst/>
          </a:prstGeom>
        </p:spPr>
        <p:txBody>
          <a:bodyPr vert="horz" lIns="91338" tIns="45670" rIns="91338" bIns="4567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ctr" defTabSz="9133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10" indent="-342510" algn="l" defTabSz="9133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06" indent="-285426" algn="l" defTabSz="9133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2" indent="-228342" algn="l" defTabSz="9133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80" indent="-228342" algn="l" defTabSz="9133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62" indent="-228342" algn="l" defTabSz="9133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39" indent="-228342" algn="l" defTabSz="9133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22" indent="-228342" algn="l" defTabSz="9133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03" indent="-228342" algn="l" defTabSz="9133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81" indent="-228342" algn="l" defTabSz="9133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1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9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46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23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02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83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63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43" algn="l" defTabSz="9133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chart" Target="../charts/chart8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diagramDrawing" Target="../diagrams/drawing1.xml"/><Relationship Id="rId5" Type="http://schemas.openxmlformats.org/officeDocument/2006/relationships/image" Target="../media/image32.png"/><Relationship Id="rId15" Type="http://schemas.openxmlformats.org/officeDocument/2006/relationships/image" Target="../media/image37.jpeg"/><Relationship Id="rId10" Type="http://schemas.openxmlformats.org/officeDocument/2006/relationships/diagramColors" Target="../diagrams/colors1.xml"/><Relationship Id="rId4" Type="http://schemas.openxmlformats.org/officeDocument/2006/relationships/chart" Target="../charts/chart13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3.pn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5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6182296" y="0"/>
            <a:ext cx="600813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1846736" y="6309340"/>
            <a:ext cx="2448272" cy="259256"/>
          </a:xfrm>
          <a:prstGeom prst="rect">
            <a:avLst/>
          </a:prstGeom>
        </p:spPr>
        <p:txBody>
          <a:bodyPr vert="horz" wrap="square" lIns="0" tIns="12908" rIns="0" bIns="0" rtlCol="0">
            <a:spAutoFit/>
          </a:bodyPr>
          <a:lstStyle/>
          <a:p>
            <a:pPr marL="12908">
              <a:spcBef>
                <a:spcPts val="103"/>
              </a:spcBef>
            </a:pPr>
            <a:r>
              <a:rPr sz="1600" spc="47" dirty="0" err="1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Архангельск</a:t>
            </a:r>
            <a:r>
              <a:rPr lang="ru-RU" sz="1600" spc="47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- 2025</a:t>
            </a:r>
            <a:r>
              <a:rPr sz="1200" spc="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16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" y="2768609"/>
            <a:ext cx="7706083" cy="3414487"/>
          </a:xfrm>
          <a:prstGeom prst="rect">
            <a:avLst/>
          </a:prstGeom>
          <a:solidFill>
            <a:srgbClr val="041A72"/>
          </a:solidFill>
        </p:spPr>
      </p:pic>
      <p:sp>
        <p:nvSpPr>
          <p:cNvPr id="19" name="TextBox 18"/>
          <p:cNvSpPr txBox="1"/>
          <p:nvPr/>
        </p:nvSpPr>
        <p:spPr>
          <a:xfrm>
            <a:off x="667585" y="3207673"/>
            <a:ext cx="6646677" cy="2862221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Отчет о деятельности Северного государственного медицинского университета: 2024 гг.</a:t>
            </a:r>
          </a:p>
          <a:p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И.о. ректора, д.м.н., профессор </a:t>
            </a:r>
          </a:p>
          <a:p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Л.Н. Горбатова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26681" y="3657988"/>
            <a:ext cx="5473655" cy="2926080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26682" y="1319369"/>
            <a:ext cx="5473655" cy="218409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2"/>
            <a:ext cx="12613175" cy="97870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Патенты и свидетельства на результаты интеллектуальной деятельности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495806" y="158785"/>
            <a:ext cx="548970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10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52BFF247-1DE8-D64C-0B82-6EE0773FEB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165256"/>
              </p:ext>
            </p:extLst>
          </p:nvPr>
        </p:nvGraphicFramePr>
        <p:xfrm>
          <a:off x="526682" y="1628800"/>
          <a:ext cx="5352499" cy="200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DD5723F-3941-7EF7-701C-B6701A58870B}"/>
              </a:ext>
            </a:extLst>
          </p:cNvPr>
          <p:cNvSpPr txBox="1"/>
          <p:nvPr/>
        </p:nvSpPr>
        <p:spPr>
          <a:xfrm>
            <a:off x="478582" y="1196752"/>
            <a:ext cx="5832648" cy="323137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Количество зарегистрированных РИД за 2016 – 2024 годы</a:t>
            </a:r>
          </a:p>
        </p:txBody>
      </p:sp>
      <p:sp>
        <p:nvSpPr>
          <p:cNvPr id="15" name="Номер слайда 4">
            <a:extLst>
              <a:ext uri="{FF2B5EF4-FFF2-40B4-BE49-F238E27FC236}">
                <a16:creationId xmlns:a16="http://schemas.microsoft.com/office/drawing/2014/main" id="{52411AD1-7F88-0BD2-9D49-C29AEC333479}"/>
              </a:ext>
            </a:extLst>
          </p:cNvPr>
          <p:cNvSpPr txBox="1">
            <a:spLocks/>
          </p:cNvSpPr>
          <p:nvPr/>
        </p:nvSpPr>
        <p:spPr>
          <a:xfrm>
            <a:off x="8801238" y="9324660"/>
            <a:ext cx="2742843" cy="365125"/>
          </a:xfrm>
          <a:prstGeom prst="rect">
            <a:avLst/>
          </a:prstGeom>
        </p:spPr>
        <p:txBody>
          <a:bodyPr vert="horz" lIns="91414" tIns="45706" rIns="91414" bIns="45706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A9A64C-84E0-49D9-BA67-235D2B0BE9B3}" type="slidenum">
              <a:rPr lang="ru-RU" b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744532"/>
              </p:ext>
            </p:extLst>
          </p:nvPr>
        </p:nvGraphicFramePr>
        <p:xfrm>
          <a:off x="651033" y="3775509"/>
          <a:ext cx="5224952" cy="27296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9551">
                  <a:extLst>
                    <a:ext uri="{9D8B030D-6E8A-4147-A177-3AD203B41FA5}">
                      <a16:colId xmlns:a16="http://schemas.microsoft.com/office/drawing/2014/main" val="3090428772"/>
                    </a:ext>
                  </a:extLst>
                </a:gridCol>
                <a:gridCol w="958467">
                  <a:extLst>
                    <a:ext uri="{9D8B030D-6E8A-4147-A177-3AD203B41FA5}">
                      <a16:colId xmlns:a16="http://schemas.microsoft.com/office/drawing/2014/main" val="575696492"/>
                    </a:ext>
                  </a:extLst>
                </a:gridCol>
                <a:gridCol w="958467">
                  <a:extLst>
                    <a:ext uri="{9D8B030D-6E8A-4147-A177-3AD203B41FA5}">
                      <a16:colId xmlns:a16="http://schemas.microsoft.com/office/drawing/2014/main" val="1706772783"/>
                    </a:ext>
                  </a:extLst>
                </a:gridCol>
                <a:gridCol w="958467">
                  <a:extLst>
                    <a:ext uri="{9D8B030D-6E8A-4147-A177-3AD203B41FA5}">
                      <a16:colId xmlns:a16="http://schemas.microsoft.com/office/drawing/2014/main" val="406671369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ru-RU" sz="19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2022</a:t>
                      </a:r>
                    </a:p>
                  </a:txBody>
                  <a:tcPr marL="91428" marR="91428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2023</a:t>
                      </a:r>
                    </a:p>
                  </a:txBody>
                  <a:tcPr marL="91428" marR="91428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91428" marR="91428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703812"/>
                  </a:ext>
                </a:extLst>
              </a:tr>
              <a:tr h="611243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Патенты на изобретения, полезную модель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5075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Свидетельства </a:t>
                      </a:r>
                      <a:b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программу ЭВМ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63733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Свидетельства </a:t>
                      </a:r>
                      <a:b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базу данных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8264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Поданы заявки </a:t>
                      </a:r>
                      <a:b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объекты РИД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91428" marR="91428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60894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/>
        </p:blipFill>
        <p:spPr>
          <a:xfrm>
            <a:off x="9571857" y="1695706"/>
            <a:ext cx="1277630" cy="1232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71" y="1700804"/>
            <a:ext cx="1257435" cy="122717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88999" y="1263933"/>
            <a:ext cx="5755780" cy="426627"/>
          </a:xfrm>
          <a:prstGeom prst="rect">
            <a:avLst/>
          </a:prstGeom>
        </p:spPr>
        <p:txBody>
          <a:bodyPr lIns="91414" tIns="45706" rIns="91414" bIns="45706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6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Биоиндикаторная</a:t>
            </a:r>
            <a:r>
              <a:rPr lang="ru-RU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медицинская маска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1828" y="1663249"/>
            <a:ext cx="643884" cy="924805"/>
          </a:xfrm>
          <a:prstGeom prst="rect">
            <a:avLst/>
          </a:prstGeom>
          <a:ln>
            <a:solidFill>
              <a:srgbClr val="003399"/>
            </a:solidFill>
          </a:ln>
        </p:spPr>
      </p:pic>
      <p:grpSp>
        <p:nvGrpSpPr>
          <p:cNvPr id="4" name="Группа 23"/>
          <p:cNvGrpSpPr/>
          <p:nvPr/>
        </p:nvGrpSpPr>
        <p:grpSpPr>
          <a:xfrm>
            <a:off x="6288995" y="5078393"/>
            <a:ext cx="5755780" cy="1609824"/>
            <a:chOff x="6289813" y="3042335"/>
            <a:chExt cx="5756529" cy="160982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 l="484" r="1"/>
            <a:stretch/>
          </p:blipFill>
          <p:spPr>
            <a:xfrm>
              <a:off x="6382060" y="3636634"/>
              <a:ext cx="625162" cy="930023"/>
            </a:xfrm>
            <a:prstGeom prst="rect">
              <a:avLst/>
            </a:prstGeom>
            <a:ln>
              <a:solidFill>
                <a:srgbClr val="003399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1" t="30313" r="20094" b="33532"/>
            <a:stretch/>
          </p:blipFill>
          <p:spPr>
            <a:xfrm rot="21361127">
              <a:off x="7818448" y="3474541"/>
              <a:ext cx="2699258" cy="1177618"/>
            </a:xfrm>
            <a:prstGeom prst="rect">
              <a:avLst/>
            </a:prstGeom>
          </p:spPr>
        </p:pic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289813" y="3042335"/>
              <a:ext cx="5756529" cy="42662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Способ получения ксеногенного биоматериала из коллагена дермы северного оленя в виде пленки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288994" y="2987369"/>
            <a:ext cx="6158444" cy="2015675"/>
            <a:chOff x="6289813" y="4616479"/>
            <a:chExt cx="6159246" cy="201567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0" cstate="print"/>
            <a:srcRect l="3840" t="36336" r="64407" b="18484"/>
            <a:stretch/>
          </p:blipFill>
          <p:spPr bwMode="auto">
            <a:xfrm>
              <a:off x="7666064" y="5416356"/>
              <a:ext cx="1257599" cy="1206591"/>
            </a:xfrm>
            <a:prstGeom prst="rect">
              <a:avLst/>
            </a:prstGeom>
          </p:spPr>
        </p:pic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6289813" y="4616479"/>
              <a:ext cx="6159246" cy="426626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Автоматизированная система анализа изображений барабанной перепонки для дифференциальной диагностики заболеваний уха</a:t>
              </a: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7" t="2249" r="6941" b="3133"/>
            <a:stretch/>
          </p:blipFill>
          <p:spPr>
            <a:xfrm>
              <a:off x="6365180" y="5417086"/>
              <a:ext cx="642042" cy="947776"/>
            </a:xfrm>
            <a:prstGeom prst="rect">
              <a:avLst/>
            </a:prstGeom>
            <a:ln>
              <a:solidFill>
                <a:srgbClr val="003399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2" cstate="print"/>
            <a:srcRect b="4341"/>
            <a:stretch/>
          </p:blipFill>
          <p:spPr>
            <a:xfrm>
              <a:off x="9573102" y="5416356"/>
              <a:ext cx="1277797" cy="1215798"/>
            </a:xfrm>
            <a:prstGeom prst="rect">
              <a:avLst/>
            </a:prstGeom>
          </p:spPr>
        </p:pic>
      </p:grpSp>
      <p:pic>
        <p:nvPicPr>
          <p:cNvPr id="24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1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294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5792074" y="1220720"/>
            <a:ext cx="5820469" cy="5192111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6683" y="1220720"/>
            <a:ext cx="5016750" cy="5192111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D9542F-A391-4784-883F-D5DB29742986}"/>
              </a:ext>
            </a:extLst>
          </p:cNvPr>
          <p:cNvSpPr/>
          <p:nvPr/>
        </p:nvSpPr>
        <p:spPr>
          <a:xfrm>
            <a:off x="0" y="0"/>
            <a:ext cx="12190413" cy="9865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14127">
              <a:defRPr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2"/>
            <a:ext cx="12613175" cy="53551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Грантовая</a:t>
            </a: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деятельность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6983" y="1157572"/>
            <a:ext cx="5551684" cy="823912"/>
          </a:xfrm>
        </p:spPr>
        <p:txBody>
          <a:bodyPr>
            <a:normAutofit/>
          </a:bodyPr>
          <a:lstStyle/>
          <a:p>
            <a:r>
              <a:rPr lang="ru-RU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Общее количество </a:t>
            </a:r>
            <a:r>
              <a:rPr lang="ru-RU" sz="2000" spc="-151" dirty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поданных заявок </a:t>
            </a:r>
            <a:br>
              <a:rPr lang="ru-RU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sz="2000" spc="-151" dirty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выигранных грантов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49827436"/>
              </p:ext>
            </p:extLst>
          </p:nvPr>
        </p:nvGraphicFramePr>
        <p:xfrm>
          <a:off x="775324" y="2044636"/>
          <a:ext cx="4519468" cy="4145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03221" y="1157572"/>
            <a:ext cx="5485441" cy="823912"/>
          </a:xfrm>
        </p:spPr>
        <p:txBody>
          <a:bodyPr>
            <a:normAutofit/>
          </a:bodyPr>
          <a:lstStyle/>
          <a:p>
            <a:r>
              <a:rPr lang="ru-RU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Распределение заявок, </a:t>
            </a:r>
            <a:r>
              <a:rPr lang="ru-RU" sz="2000" spc="-151" dirty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поданных </a:t>
            </a:r>
            <a:br>
              <a:rPr lang="ru-RU" sz="2000" spc="-151" dirty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гранты в 202</a:t>
            </a:r>
            <a:r>
              <a:rPr lang="en-US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r>
              <a:rPr lang="ru-RU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году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95808" y="158785"/>
            <a:ext cx="548970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11</a:t>
            </a:r>
          </a:p>
        </p:txBody>
      </p:sp>
      <p:graphicFrame>
        <p:nvGraphicFramePr>
          <p:cNvPr id="15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272062"/>
              </p:ext>
            </p:extLst>
          </p:nvPr>
        </p:nvGraphicFramePr>
        <p:xfrm>
          <a:off x="6449723" y="2312297"/>
          <a:ext cx="6278031" cy="3609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595592" y="5737339"/>
            <a:ext cx="2712584" cy="384711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chemeClr val="accent3"/>
                </a:solidFill>
                <a:latin typeface="Arial Narrow" panose="020B0606020202030204" pitchFamily="34" charset="0"/>
              </a:rPr>
              <a:t>Бизнес-акселераторы, 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03225" y="4896893"/>
            <a:ext cx="2015407" cy="677099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60060E"/>
                </a:solidFill>
                <a:latin typeface="Arial Narrow" panose="020B0606020202030204" pitchFamily="34" charset="0"/>
              </a:rPr>
              <a:t>Конкурс молодых ученых СГМУ, 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20132" y="3845749"/>
            <a:ext cx="2015407" cy="677099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5B5B5B"/>
                </a:solidFill>
                <a:latin typeface="Arial Narrow" panose="020B0606020202030204" pitchFamily="34" charset="0"/>
              </a:rPr>
              <a:t>Фонд содействия инновациям, 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10926" y="3097638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0D0D0D"/>
                </a:solidFill>
                <a:latin typeface="Arial Narrow" panose="020B0606020202030204" pitchFamily="34" charset="0"/>
              </a:rPr>
              <a:t>НОЦ, 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94605" y="2258614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015697"/>
                </a:solidFill>
                <a:latin typeface="Arial Narrow" panose="020B0606020202030204" pitchFamily="34" charset="0"/>
              </a:rPr>
              <a:t>Другие, 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367661" y="2258614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2B88CE"/>
                </a:solidFill>
                <a:latin typeface="Arial Narrow" panose="020B0606020202030204" pitchFamily="34" charset="0"/>
              </a:rPr>
              <a:t>РНФ, 14</a:t>
            </a:r>
          </a:p>
        </p:txBody>
      </p:sp>
      <p:pic>
        <p:nvPicPr>
          <p:cNvPr id="21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5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628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8D9542F-A391-4784-883F-D5DB29742986}"/>
              </a:ext>
            </a:extLst>
          </p:cNvPr>
          <p:cNvSpPr/>
          <p:nvPr/>
        </p:nvSpPr>
        <p:spPr>
          <a:xfrm>
            <a:off x="0" y="-1"/>
            <a:ext cx="12190413" cy="1238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14127">
              <a:defRPr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5"/>
            <a:ext cx="12613175" cy="880213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Поддержанные проекты в 2024 году </a:t>
            </a:r>
            <a:b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8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счет внешних источников финансирования (гранты, субсидии)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23798" y="158785"/>
            <a:ext cx="620978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12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74065"/>
              </p:ext>
            </p:extLst>
          </p:nvPr>
        </p:nvGraphicFramePr>
        <p:xfrm>
          <a:off x="526687" y="1444938"/>
          <a:ext cx="11085860" cy="5090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2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 Narrow" panose="020B0606020202030204" pitchFamily="34" charset="0"/>
                        </a:rPr>
                        <a:t>Источники финансирования</a:t>
                      </a:r>
                      <a:endParaRPr lang="ru-RU" sz="16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Narrow" panose="020B0606020202030204" pitchFamily="34" charset="0"/>
                        </a:rPr>
                        <a:t>Количество проектов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Narrow" panose="020B0606020202030204" pitchFamily="34" charset="0"/>
                        </a:rPr>
                        <a:t>Руководители</a:t>
                      </a:r>
                      <a:endParaRPr lang="ru-RU" sz="16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 Narrow" panose="020B0606020202030204" pitchFamily="34" charset="0"/>
                        </a:rPr>
                        <a:t>Общая сумма, руб.</a:t>
                      </a:r>
                      <a:endParaRPr lang="ru-RU" sz="16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Российский научный фонд</a:t>
                      </a:r>
                      <a:br>
                        <a:rPr 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dirty="0">
                          <a:latin typeface="Arial Narrow" panose="020B0606020202030204" pitchFamily="34" charset="0"/>
                        </a:rPr>
                        <a:t>«П</a:t>
                      </a:r>
                      <a:r>
                        <a:rPr lang="ru-RU" altLang="ru-RU" sz="1500" dirty="0">
                          <a:latin typeface="Arial Narrow" panose="020B0606020202030204" pitchFamily="34" charset="0"/>
                        </a:rPr>
                        <a:t>роведение фундаментальных научных исследований и поисковых научных исследований отдельными научными группами» (региональный конкурс) </a:t>
                      </a:r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3</a:t>
                      </a:r>
                      <a:endParaRPr lang="ru-RU" sz="19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Arial Narrow" panose="020B0606020202030204" pitchFamily="34" charset="0"/>
                        </a:rPr>
                        <a:t>Киров</a:t>
                      </a:r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 М.Ю.</a:t>
                      </a:r>
                    </a:p>
                    <a:p>
                      <a:pPr algn="l"/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Кудрявцев А.В.</a:t>
                      </a:r>
                    </a:p>
                    <a:p>
                      <a:pPr algn="l"/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Зеленцов Р.Н.</a:t>
                      </a:r>
                      <a:endParaRPr lang="ru-RU" sz="1500" baseline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7 290 000</a:t>
                      </a:r>
                      <a:endParaRPr lang="ru-RU" sz="19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641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НОЦ «Российская Арктика</a:t>
                      </a:r>
                      <a:r>
                        <a:rPr lang="ru-RU" sz="1500" dirty="0">
                          <a:latin typeface="Arial Narrow" panose="020B0606020202030204" pitchFamily="34" charset="0"/>
                        </a:rPr>
                        <a:t>: </a:t>
                      </a:r>
                      <a:br>
                        <a:rPr lang="ru-RU" sz="1500" dirty="0">
                          <a:latin typeface="Arial Narrow" panose="020B0606020202030204" pitchFamily="34" charset="0"/>
                        </a:rPr>
                      </a:br>
                      <a:r>
                        <a:rPr lang="ru-RU" sz="1500" dirty="0">
                          <a:latin typeface="Arial Narrow" panose="020B0606020202030204" pitchFamily="34" charset="0"/>
                        </a:rPr>
                        <a:t>новые материалы, технологии и методы исследования»</a:t>
                      </a:r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4</a:t>
                      </a:r>
                      <a:endParaRPr lang="ru-RU" sz="19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Arial Narrow" panose="020B0606020202030204" pitchFamily="34" charset="0"/>
                        </a:rPr>
                        <a:t>Дегтева Г.Н.</a:t>
                      </a:r>
                    </a:p>
                    <a:p>
                      <a:pPr algn="l"/>
                      <a:r>
                        <a:rPr lang="ru-RU" sz="1500" dirty="0">
                          <a:latin typeface="Arial Narrow" panose="020B0606020202030204" pitchFamily="34" charset="0"/>
                        </a:rPr>
                        <a:t>Новикова И.А.</a:t>
                      </a:r>
                    </a:p>
                    <a:p>
                      <a:pPr algn="l"/>
                      <a:r>
                        <a:rPr lang="ru-RU" sz="1500" dirty="0" err="1">
                          <a:latin typeface="Arial Narrow" panose="020B0606020202030204" pitchFamily="34" charset="0"/>
                        </a:rPr>
                        <a:t>Кашутин</a:t>
                      </a:r>
                      <a:r>
                        <a:rPr lang="ru-RU" sz="1500" dirty="0">
                          <a:latin typeface="Arial Narrow" panose="020B0606020202030204" pitchFamily="34" charset="0"/>
                        </a:rPr>
                        <a:t> С.Л.</a:t>
                      </a:r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12 700</a:t>
                      </a:r>
                      <a:r>
                        <a:rPr lang="ru-RU" sz="1900" b="1" baseline="0" dirty="0">
                          <a:latin typeface="Arial Narrow" panose="020B0606020202030204" pitchFamily="34" charset="0"/>
                        </a:rPr>
                        <a:t> 000</a:t>
                      </a:r>
                      <a:endParaRPr lang="ru-RU" sz="19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Министерство образования Архангельской области</a:t>
                      </a:r>
                      <a:br>
                        <a:rPr 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500" dirty="0">
                          <a:latin typeface="Arial Narrow" panose="020B0606020202030204" pitchFamily="34" charset="0"/>
                        </a:rPr>
                        <a:t>в целях финансового</a:t>
                      </a:r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 обеспечения проектов, отобранных в рамках конкурсов грантов для молодых ученых Архангельской области</a:t>
                      </a:r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19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Arial Narrow" panose="020B0606020202030204" pitchFamily="34" charset="0"/>
                        </a:rPr>
                        <a:t>Митькина Е.А.</a:t>
                      </a:r>
                    </a:p>
                    <a:p>
                      <a:pPr algn="l"/>
                      <a:r>
                        <a:rPr lang="ru-RU" sz="1500" dirty="0" err="1">
                          <a:latin typeface="Arial Narrow" panose="020B0606020202030204" pitchFamily="34" charset="0"/>
                        </a:rPr>
                        <a:t>Крючкова</a:t>
                      </a:r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 О.М.</a:t>
                      </a:r>
                    </a:p>
                    <a:p>
                      <a:pPr algn="l"/>
                      <a:r>
                        <a:rPr lang="ru-RU" sz="1500" baseline="0" dirty="0" err="1">
                          <a:latin typeface="Arial Narrow" panose="020B0606020202030204" pitchFamily="34" charset="0"/>
                        </a:rPr>
                        <a:t>Тухватчин</a:t>
                      </a:r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 И.Э.</a:t>
                      </a:r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1 000 000</a:t>
                      </a:r>
                      <a:endParaRPr lang="ru-RU" sz="19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291">
                <a:tc>
                  <a:txBody>
                    <a:bodyPr/>
                    <a:lstStyle/>
                    <a:p>
                      <a:r>
                        <a:rPr lang="ru-RU" alt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Министерство науки и  высшего образования РФ </a:t>
                      </a:r>
                      <a:br>
                        <a:rPr lang="ru-RU" altLang="ru-RU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altLang="ru-RU" sz="1500" dirty="0">
                          <a:latin typeface="Arial Narrow" panose="020B0606020202030204" pitchFamily="34" charset="0"/>
                        </a:rPr>
                        <a:t>«Мини-лапта на снегу: популяризация национальных спортивных традиций </a:t>
                      </a:r>
                      <a:br>
                        <a:rPr lang="ru-RU" altLang="ru-RU" sz="1500" dirty="0">
                          <a:latin typeface="Arial Narrow" panose="020B0606020202030204" pitchFamily="34" charset="0"/>
                        </a:rPr>
                      </a:br>
                      <a:r>
                        <a:rPr lang="ru-RU" altLang="ru-RU" sz="1500" dirty="0">
                          <a:latin typeface="Arial Narrow" panose="020B0606020202030204" pitchFamily="34" charset="0"/>
                        </a:rPr>
                        <a:t>на Севере» </a:t>
                      </a:r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1</a:t>
                      </a:r>
                      <a:endParaRPr lang="ru-RU" sz="19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atin typeface="Arial Narrow" panose="020B0606020202030204" pitchFamily="34" charset="0"/>
                        </a:rPr>
                        <a:t>Кафедра физической культуры и медицинской реабилитации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3 000 000</a:t>
                      </a:r>
                      <a:endParaRPr lang="ru-RU" sz="19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01732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Фонд содействия инновациям</a:t>
                      </a:r>
                      <a:br>
                        <a:rPr lang="ru-RU" sz="1500" b="0" dirty="0">
                          <a:latin typeface="Arial Narrow" panose="020B0606020202030204" pitchFamily="34" charset="0"/>
                        </a:rPr>
                      </a:br>
                      <a:r>
                        <a:rPr lang="ru-RU" sz="1500" dirty="0">
                          <a:latin typeface="Arial Narrow" panose="020B0606020202030204" pitchFamily="34" charset="0"/>
                        </a:rPr>
                        <a:t>программа «Студенческий стартап»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3</a:t>
                      </a:r>
                      <a:endParaRPr lang="ru-RU" sz="19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err="1">
                          <a:latin typeface="Arial Narrow" panose="020B0606020202030204" pitchFamily="34" charset="0"/>
                        </a:rPr>
                        <a:t>Шайтанова</a:t>
                      </a:r>
                      <a:r>
                        <a:rPr lang="ru-RU" sz="1500" dirty="0">
                          <a:latin typeface="Arial Narrow" panose="020B0606020202030204" pitchFamily="34" charset="0"/>
                        </a:rPr>
                        <a:t> И.В.</a:t>
                      </a:r>
                    </a:p>
                    <a:p>
                      <a:pPr algn="l"/>
                      <a:r>
                        <a:rPr lang="ru-RU" sz="1500" dirty="0">
                          <a:latin typeface="Arial Narrow" panose="020B0606020202030204" pitchFamily="34" charset="0"/>
                        </a:rPr>
                        <a:t>Хромцов</a:t>
                      </a:r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 Д.П.</a:t>
                      </a:r>
                    </a:p>
                    <a:p>
                      <a:pPr algn="l"/>
                      <a:r>
                        <a:rPr lang="ru-RU" sz="1500" baseline="0" dirty="0" err="1">
                          <a:latin typeface="Arial Narrow" panose="020B0606020202030204" pitchFamily="34" charset="0"/>
                        </a:rPr>
                        <a:t>Стрельникова</a:t>
                      </a:r>
                      <a:r>
                        <a:rPr lang="ru-RU" sz="1500" baseline="0" dirty="0">
                          <a:latin typeface="Arial Narrow" panose="020B0606020202030204" pitchFamily="34" charset="0"/>
                        </a:rPr>
                        <a:t> Е.А.</a:t>
                      </a:r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900" b="1" dirty="0">
                          <a:latin typeface="Arial Narrow" panose="020B0606020202030204" pitchFamily="34" charset="0"/>
                        </a:rPr>
                        <a:t>3 000 000</a:t>
                      </a:r>
                      <a:endParaRPr lang="ru-RU" sz="19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latin typeface="Arial Narrow" panose="020B060602020203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28" marR="914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26 990 000</a:t>
                      </a:r>
                    </a:p>
                  </a:txBody>
                  <a:tcPr marL="91428" marR="914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471053"/>
                  </a:ext>
                </a:extLst>
              </a:tr>
            </a:tbl>
          </a:graphicData>
        </a:graphic>
      </p:graphicFrame>
      <p:pic>
        <p:nvPicPr>
          <p:cNvPr id="6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6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D9542F-A391-4784-883F-D5DB29742986}"/>
              </a:ext>
            </a:extLst>
          </p:cNvPr>
          <p:cNvSpPr/>
          <p:nvPr/>
        </p:nvSpPr>
        <p:spPr>
          <a:xfrm>
            <a:off x="0" y="-1"/>
            <a:ext cx="12190413" cy="1483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14127">
              <a:defRPr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3" y="258593"/>
            <a:ext cx="14054928" cy="122492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Государственное задание </a:t>
            </a:r>
            <a:b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8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осуществление научных исследований и разработок 2024 г. </a:t>
            </a:r>
            <a:br>
              <a:rPr lang="ru-RU" sz="28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8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плановый период 2025-2026 гг.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95808" y="158785"/>
            <a:ext cx="548970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13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78569"/>
              </p:ext>
            </p:extLst>
          </p:nvPr>
        </p:nvGraphicFramePr>
        <p:xfrm>
          <a:off x="526683" y="1742131"/>
          <a:ext cx="11085861" cy="4769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090">
                  <a:extLst>
                    <a:ext uri="{9D8B030D-6E8A-4147-A177-3AD203B41FA5}">
                      <a16:colId xmlns:a16="http://schemas.microsoft.com/office/drawing/2014/main" val="869323567"/>
                    </a:ext>
                  </a:extLst>
                </a:gridCol>
                <a:gridCol w="603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Годы проведения</a:t>
                      </a:r>
                      <a:endParaRPr lang="ru-RU" sz="19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Arial Narrow" panose="020B0606020202030204" pitchFamily="34" charset="0"/>
                        </a:rPr>
                        <a:t>Наименование работы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>
                          <a:latin typeface="Arial Narrow" panose="020B0606020202030204" pitchFamily="34" charset="0"/>
                        </a:rPr>
                        <a:t>Руководители</a:t>
                      </a:r>
                      <a:endParaRPr lang="ru-RU" sz="19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тыс. руб.</a:t>
                      </a:r>
                    </a:p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</a:rPr>
                        <a:t>(на весь период)</a:t>
                      </a:r>
                      <a:endParaRPr lang="ru-RU" sz="15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775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2024 – 2026</a:t>
                      </a:r>
                      <a:endParaRPr lang="ru-RU" sz="16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Использование результатов молекулярно-эпидемиологических исследований и новых лекарственных средств, режимов  в ликвидации туберкулеза в Архангельской области и Ненецком автономном округе</a:t>
                      </a:r>
                    </a:p>
                  </a:txBody>
                  <a:tcPr marL="50013" marR="5001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kern="1200" baseline="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Марьяндышев</a:t>
                      </a:r>
                      <a:r>
                        <a:rPr lang="ru-RU" sz="1900" b="1" kern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 А.О.</a:t>
                      </a:r>
                      <a:endParaRPr lang="ru-RU" sz="1900" b="1" baseline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ru-RU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16 567,10</a:t>
                      </a:r>
                      <a:endParaRPr lang="ru-RU" sz="16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977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2024</a:t>
                      </a:r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2025</a:t>
                      </a:r>
                      <a:endParaRPr lang="ru-RU" sz="16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Разработка технологии получения биоматериалов на основе соединительной ткани северного оленя для регенерации тканей при термической и огнестрельной травме</a:t>
                      </a:r>
                    </a:p>
                  </a:txBody>
                  <a:tcPr marL="50013" marR="5001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kern="12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Кашутин</a:t>
                      </a:r>
                      <a:r>
                        <a:rPr lang="ru-RU" sz="1900" b="1" kern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 С.Л</a:t>
                      </a:r>
                      <a:r>
                        <a:rPr lang="ru-RU" sz="19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9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13 998,30</a:t>
                      </a:r>
                      <a:endParaRPr lang="ru-RU" sz="16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172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2024</a:t>
                      </a:r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2025</a:t>
                      </a:r>
                      <a:endParaRPr lang="ru-RU" sz="16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Фармацевтическая разработка и производство полного цикла нового натурального антисептического средства полифункционального действия (антимикробного, ранозаживляющего, противовоспалительного) на основе продуктов глубокой переработки возобновляемых биологических ресурсов Арктической зоны Российской Федерации</a:t>
                      </a:r>
                    </a:p>
                  </a:txBody>
                  <a:tcPr marL="50013" marR="50013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Суханов</a:t>
                      </a:r>
                      <a:r>
                        <a:rPr lang="ru-RU" sz="1900" b="1" kern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 А.Г.</a:t>
                      </a:r>
                      <a:endParaRPr lang="ru-RU" sz="19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13 016,80 </a:t>
                      </a:r>
                      <a:endParaRPr lang="ru-RU" sz="16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68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0013" marR="500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srgbClr val="014071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400" b="1" dirty="0">
                        <a:solidFill>
                          <a:schemeClr val="accent3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389316"/>
                  </a:ext>
                </a:extLst>
              </a:tr>
            </a:tbl>
          </a:graphicData>
        </a:graphic>
      </p:graphicFrame>
      <p:pic>
        <p:nvPicPr>
          <p:cNvPr id="6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759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26681" y="3656005"/>
            <a:ext cx="5267884" cy="2926080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2"/>
            <a:ext cx="12613175" cy="5355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 научно-практические  конференции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495808" y="158785"/>
            <a:ext cx="548970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14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527673"/>
              </p:ext>
            </p:extLst>
          </p:nvPr>
        </p:nvGraphicFramePr>
        <p:xfrm>
          <a:off x="526684" y="1029161"/>
          <a:ext cx="5267885" cy="2479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4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2022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Международные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Всероссийские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Межрегиональные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Областные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Arial Narrow" panose="020B0606020202030204" pitchFamily="34" charset="0"/>
                        </a:rPr>
                        <a:t>Внутривузовские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868016"/>
                  </a:ext>
                </a:extLst>
              </a:tr>
              <a:tr h="3448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chemeClr val="accent3"/>
                          </a:solidFill>
                          <a:effectLst/>
                          <a:latin typeface="Arial Narrow" panose="020B0606020202030204" pitchFamily="34" charset="0"/>
                        </a:rPr>
                        <a:t>Всего</a:t>
                      </a:r>
                      <a:endParaRPr lang="ru-RU" sz="1900" b="1" dirty="0">
                        <a:solidFill>
                          <a:schemeClr val="accent3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chemeClr val="accent3"/>
                          </a:solidFill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ru-RU" sz="1900" b="1" dirty="0">
                        <a:solidFill>
                          <a:schemeClr val="accent3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chemeClr val="accent3"/>
                          </a:solidFill>
                          <a:effectLst/>
                          <a:latin typeface="Arial Narrow" panose="020B0606020202030204" pitchFamily="34" charset="0"/>
                        </a:rPr>
                        <a:t>44</a:t>
                      </a:r>
                      <a:endParaRPr lang="ru-RU" sz="1900" b="1" dirty="0">
                        <a:solidFill>
                          <a:schemeClr val="accent3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chemeClr val="accent3"/>
                          </a:solidFill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ru-RU" sz="1900" b="1" dirty="0">
                        <a:solidFill>
                          <a:schemeClr val="accent3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4335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573555" y="3782977"/>
            <a:ext cx="5382514" cy="433795"/>
          </a:xfrm>
          <a:prstGeom prst="rect">
            <a:avLst/>
          </a:prstGeom>
        </p:spPr>
        <p:txBody>
          <a:bodyPr lIns="91414" tIns="45706" rIns="91414" bIns="45706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lang="ru-RU" sz="2400" b="1" spc="-15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3557" y="4901603"/>
            <a:ext cx="5048925" cy="584747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>
              <a:buClr>
                <a:schemeClr val="accent5"/>
              </a:buClr>
              <a:buSzPct val="150000"/>
            </a:pPr>
            <a:r>
              <a:rPr lang="en-US" sz="1600" dirty="0">
                <a:latin typeface="Arial Narrow" panose="020B0606020202030204" pitchFamily="34" charset="0"/>
                <a:cs typeface="Arial" pitchFamily="34" charset="0"/>
              </a:rPr>
              <a:t>XI </a:t>
            </a:r>
            <a:r>
              <a:rPr lang="ru-RU" sz="1600" dirty="0">
                <a:latin typeface="Arial Narrow" panose="020B0606020202030204" pitchFamily="34" charset="0"/>
                <a:cs typeface="Arial" pitchFamily="34" charset="0"/>
              </a:rPr>
              <a:t>Молодежный медицинский научно-образовательный форум </a:t>
            </a:r>
            <a:r>
              <a:rPr lang="ru-RU" sz="1600" b="1" dirty="0">
                <a:solidFill>
                  <a:srgbClr val="014071"/>
                </a:solidFill>
                <a:latin typeface="Arial Narrow" panose="020B0606020202030204" pitchFamily="34" charset="0"/>
                <a:cs typeface="Arial" pitchFamily="34" charset="0"/>
              </a:rPr>
              <a:t>«Медицина будущего – Арктике»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3553" y="4198387"/>
            <a:ext cx="5021282" cy="584747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>
              <a:buClr>
                <a:schemeClr val="accent5"/>
              </a:buClr>
              <a:buSzPct val="150000"/>
            </a:pPr>
            <a:r>
              <a:rPr lang="ru-RU" sz="1600" b="1" dirty="0">
                <a:solidFill>
                  <a:srgbClr val="014071"/>
                </a:solidFill>
                <a:latin typeface="Arial Narrow" panose="020B0606020202030204" pitchFamily="34" charset="0"/>
                <a:cs typeface="Arial" pitchFamily="34" charset="0"/>
              </a:rPr>
              <a:t>Итоговая научная сессия СГМУ </a:t>
            </a:r>
            <a:r>
              <a:rPr lang="ru-RU" sz="1600" dirty="0">
                <a:latin typeface="Arial Narrow" panose="020B0606020202030204" pitchFamily="34" charset="0"/>
                <a:cs typeface="Arial" pitchFamily="34" charset="0"/>
              </a:rPr>
              <a:t>«Арктическая медицина: научное наследие М.В. Ломоносова и перспективы развития»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3555" y="6061812"/>
            <a:ext cx="2507365" cy="338526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pPr>
              <a:buClr>
                <a:schemeClr val="accent5"/>
              </a:buClr>
              <a:buSzPct val="150000"/>
            </a:pPr>
            <a:r>
              <a:rPr lang="en-US" sz="1600" b="1" dirty="0">
                <a:solidFill>
                  <a:srgbClr val="014071"/>
                </a:solidFill>
                <a:latin typeface="Arial Narrow" panose="020B0606020202030204" pitchFamily="34" charset="0"/>
                <a:cs typeface="Arial" pitchFamily="34" charset="0"/>
              </a:rPr>
              <a:t>X </a:t>
            </a:r>
            <a:r>
              <a:rPr lang="ru-RU" sz="1600" b="1" dirty="0">
                <a:solidFill>
                  <a:srgbClr val="014071"/>
                </a:solidFill>
                <a:latin typeface="Arial Narrow" panose="020B0606020202030204" pitchFamily="34" charset="0"/>
                <a:cs typeface="Arial" pitchFamily="34" charset="0"/>
              </a:rPr>
              <a:t>Беломорский симпозиум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3554" y="5604817"/>
            <a:ext cx="3717632" cy="338526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pPr>
              <a:buClr>
                <a:schemeClr val="accent5"/>
              </a:buClr>
              <a:buSzPct val="150000"/>
            </a:pPr>
            <a:r>
              <a:rPr lang="en-US" sz="1600" b="1" dirty="0">
                <a:solidFill>
                  <a:srgbClr val="014071"/>
                </a:solidFill>
                <a:latin typeface="Arial Narrow" panose="020B0606020202030204" pitchFamily="34" charset="0"/>
                <a:cs typeface="Arial" pitchFamily="34" charset="0"/>
              </a:rPr>
              <a:t>X </a:t>
            </a:r>
            <a:r>
              <a:rPr lang="ru-RU" sz="1600" b="1" dirty="0">
                <a:solidFill>
                  <a:srgbClr val="014071"/>
                </a:solidFill>
                <a:latin typeface="Arial Narrow" panose="020B0606020202030204" pitchFamily="34" charset="0"/>
                <a:cs typeface="Arial" pitchFamily="34" charset="0"/>
              </a:rPr>
              <a:t>Арктический стоматологический форум</a:t>
            </a:r>
          </a:p>
        </p:txBody>
      </p:sp>
      <p:pic>
        <p:nvPicPr>
          <p:cNvPr id="14" name="Picture 3" descr="C:\Users\user\Desktop\IMG_5918.PNG"/>
          <p:cNvPicPr>
            <a:picLocks noChangeAspect="1" noChangeArrowheads="1"/>
          </p:cNvPicPr>
          <p:nvPr/>
        </p:nvPicPr>
        <p:blipFill rotWithShape="1">
          <a:blip r:embed="rId3" cstate="print"/>
          <a:srcRect l="25737" r="10844"/>
          <a:stretch/>
        </p:blipFill>
        <p:spPr bwMode="auto">
          <a:xfrm>
            <a:off x="6054487" y="3463553"/>
            <a:ext cx="2450158" cy="2479819"/>
          </a:xfrm>
          <a:prstGeom prst="rect">
            <a:avLst/>
          </a:prstGeom>
          <a:noFill/>
        </p:spPr>
      </p:pic>
      <p:pic>
        <p:nvPicPr>
          <p:cNvPr id="15" name="Picture 2" descr="https://www.nsmu.ru/upload/iblock/7ff/ery6whre03zk2on88bvyb6z8u1ur6dho/IMG_84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7"/>
          <a:stretch/>
        </p:blipFill>
        <p:spPr bwMode="auto">
          <a:xfrm>
            <a:off x="8358417" y="3963013"/>
            <a:ext cx="3711855" cy="1971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www.nsmu.ru/upload/iblock/a5c/l0zr70ekpfupw9qpu0t13kjtchlhrzo7/IMG_67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2050" r="19241" b="7319"/>
          <a:stretch/>
        </p:blipFill>
        <p:spPr bwMode="auto">
          <a:xfrm>
            <a:off x="9414460" y="1509927"/>
            <a:ext cx="2630318" cy="2487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www.nsmu.ru/upload/iblock/a8e/ro1v0qhsehb189ry9y2nljpxzz4r067r/IMG_49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69" y="1029160"/>
            <a:ext cx="3711855" cy="2473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" b="100000" l="0" r="99099">
                        <a14:foregroundMark x1="35135" y1="28634" x2="16216" y2="44493"/>
                        <a14:foregroundMark x1="45495" y1="61233" x2="56306" y2="41850"/>
                        <a14:foregroundMark x1="30631" y1="39648" x2="72523" y2="6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6" y="3040557"/>
            <a:ext cx="1276656" cy="13055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53501" y="6020338"/>
            <a:ext cx="6095207" cy="584747"/>
          </a:xfrm>
          <a:prstGeom prst="rect">
            <a:avLst/>
          </a:prstGeom>
        </p:spPr>
        <p:txBody>
          <a:bodyPr lIns="91414" tIns="45706" rIns="91414" bIns="45706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У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частники с устными докладами из 26 городов России, </a:t>
            </a:r>
          </a:p>
          <a:p>
            <a:pPr algn="ctr"/>
            <a:r>
              <a:rPr lang="ru-RU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Республики Беларусь, 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Узбекистана, Казахстана, Венгрии, Новой Зеландии </a:t>
            </a:r>
          </a:p>
        </p:txBody>
      </p:sp>
      <p:pic>
        <p:nvPicPr>
          <p:cNvPr id="19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9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8753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526680" y="2643808"/>
            <a:ext cx="7244710" cy="3989651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2"/>
            <a:ext cx="12613175" cy="5355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Диссертационный совет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567814" y="158785"/>
            <a:ext cx="476962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15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6683" y="1060996"/>
            <a:ext cx="11518097" cy="1805771"/>
          </a:xfrm>
          <a:prstGeom prst="rect">
            <a:avLst/>
          </a:prstGeom>
        </p:spPr>
        <p:txBody>
          <a:bodyPr lIns="91414" tIns="45706" rIns="91414" bIns="45706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spc="-151" dirty="0">
                <a:solidFill>
                  <a:schemeClr val="accent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Диссертационный совет Д 21.2.080.01 на базе СГМУ</a:t>
            </a:r>
            <a:r>
              <a:rPr lang="ru-RU" sz="24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15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(Приказ </a:t>
            </a:r>
            <a:r>
              <a:rPr lang="ru-RU" sz="1600" b="1" spc="-15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600" b="1" spc="-15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№ 252/</a:t>
            </a:r>
            <a:r>
              <a:rPr lang="ru-RU" sz="1600" b="1" spc="-15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нк</a:t>
            </a:r>
            <a:r>
              <a:rPr lang="ru-RU" sz="1600" b="1" spc="-15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22.03.22</a:t>
            </a: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)</a:t>
            </a:r>
            <a:br>
              <a:rPr lang="ru-RU" sz="24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4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специальностям (медицинские науки)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6681" y="1814469"/>
            <a:ext cx="6838362" cy="677099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3.2.6. Безопасность в чрезвычайных ситуациях</a:t>
            </a:r>
          </a:p>
          <a:p>
            <a:pPr lvl="0">
              <a:spcBef>
                <a:spcPct val="0"/>
              </a:spcBef>
              <a:defRPr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1.5.5. Физиология человека и животных</a:t>
            </a:r>
          </a:p>
        </p:txBody>
      </p:sp>
      <p:pic>
        <p:nvPicPr>
          <p:cNvPr id="18" name="Picture 2" descr="C:\Users\garceva\Downloads\IMG_1582.JPG"/>
          <p:cNvPicPr>
            <a:picLocks noChangeAspect="1" noChangeArrowheads="1"/>
          </p:cNvPicPr>
          <p:nvPr/>
        </p:nvPicPr>
        <p:blipFill rotWithShape="1">
          <a:blip r:embed="rId3" cstate="print"/>
          <a:srcRect l="708" t="27460" r="9418" b="1"/>
          <a:stretch/>
        </p:blipFill>
        <p:spPr bwMode="auto">
          <a:xfrm>
            <a:off x="8055294" y="1649629"/>
            <a:ext cx="3989485" cy="2253019"/>
          </a:xfrm>
          <a:prstGeom prst="rect">
            <a:avLst/>
          </a:prstGeom>
          <a:noFill/>
        </p:spPr>
      </p:pic>
      <p:pic>
        <p:nvPicPr>
          <p:cNvPr id="19" name="Picture 3" descr="C:\Users\garceva\Downloads\IMG_1564.JPG"/>
          <p:cNvPicPr>
            <a:picLocks noChangeAspect="1" noChangeArrowheads="1"/>
          </p:cNvPicPr>
          <p:nvPr/>
        </p:nvPicPr>
        <p:blipFill rotWithShape="1">
          <a:blip r:embed="rId4" cstate="print"/>
          <a:srcRect t="19102" r="9792" b="9559"/>
          <a:stretch/>
        </p:blipFill>
        <p:spPr bwMode="auto">
          <a:xfrm>
            <a:off x="8049648" y="4224735"/>
            <a:ext cx="3995128" cy="2264332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79201"/>
              </p:ext>
            </p:extLst>
          </p:nvPr>
        </p:nvGraphicFramePr>
        <p:xfrm>
          <a:off x="694606" y="2420888"/>
          <a:ext cx="6962695" cy="42660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787">
                  <a:extLst>
                    <a:ext uri="{9D8B030D-6E8A-4147-A177-3AD203B41FA5}">
                      <a16:colId xmlns:a16="http://schemas.microsoft.com/office/drawing/2014/main" val="2891588481"/>
                    </a:ext>
                  </a:extLst>
                </a:gridCol>
                <a:gridCol w="1591483">
                  <a:extLst>
                    <a:ext uri="{9D8B030D-6E8A-4147-A177-3AD203B41FA5}">
                      <a16:colId xmlns:a16="http://schemas.microsoft.com/office/drawing/2014/main" val="2639985748"/>
                    </a:ext>
                  </a:extLst>
                </a:gridCol>
                <a:gridCol w="4700425">
                  <a:extLst>
                    <a:ext uri="{9D8B030D-6E8A-4147-A177-3AD203B41FA5}">
                      <a16:colId xmlns:a16="http://schemas.microsoft.com/office/drawing/2014/main" val="46194978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 Narrow" panose="020B0606020202030204" pitchFamily="34" charset="0"/>
                        </a:rPr>
                        <a:t>2022</a:t>
                      </a:r>
                      <a:endParaRPr lang="ru-RU" sz="1600" b="0" dirty="0"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 Narrow" panose="020B0606020202030204" pitchFamily="34" charset="0"/>
                        </a:rPr>
                        <a:t>Рассоха А.А. </a:t>
                      </a:r>
                      <a:endParaRPr lang="ru-RU" sz="1600" b="0" dirty="0"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dirty="0">
                          <a:latin typeface="Arial Narrow" panose="020B0606020202030204" pitchFamily="34" charset="0"/>
                        </a:rPr>
                        <a:t>3.2.6. Безопасность в чрезвычайных ситуациях,</a:t>
                      </a: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dirty="0">
                          <a:latin typeface="Arial Narrow" panose="020B0606020202030204" pitchFamily="34" charset="0"/>
                        </a:rPr>
                        <a:t>3.1.17. Психиатрия и наркология</a:t>
                      </a:r>
                      <a:endParaRPr lang="ru-RU" sz="1600" b="0" dirty="0"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653957544"/>
                  </a:ext>
                </a:extLst>
              </a:tr>
              <a:tr h="335280">
                <a:tc rowSpan="2">
                  <a:txBody>
                    <a:bodyPr/>
                    <a:lstStyle/>
                    <a:p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2023</a:t>
                      </a:r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Круглов С.Д.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1.5.5. Физиология человека и животных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2152191109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ru-RU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latin typeface="Arial Narrow" panose="020B0606020202030204" pitchFamily="34" charset="0"/>
                        </a:rPr>
                        <a:t>Райлян</a:t>
                      </a:r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 А.Л. 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 Narrow" panose="020B0606020202030204" pitchFamily="34" charset="0"/>
                        </a:rPr>
                        <a:t>1.5.5. Физиология человека и животных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300185994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r>
                        <a:rPr lang="ru-RU" sz="1900" b="1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r>
                        <a:rPr lang="ru-RU" sz="19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Гудков С.А. 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3.2.6. Безопасность в чрезвычайных ситуациях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1094887878"/>
                  </a:ext>
                </a:extLst>
              </a:tr>
              <a:tr h="425543">
                <a:tc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accent3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86034075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ru-RU" sz="1900" b="1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r>
                        <a:rPr lang="ru-RU" sz="1900" b="1" dirty="0" err="1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Сакович</a:t>
                      </a:r>
                      <a:r>
                        <a:rPr lang="ru-RU" sz="19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 П.В. 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3.2.6. Безопасность в чрезвычайных ситуациях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3.1.17. Психиатрия и наркология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188518133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ru-RU" sz="1900" b="1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r>
                        <a:rPr lang="ru-RU" sz="1900" b="1" kern="1200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Двинских М.В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3.2.6. Безопасность в чрезвычайных ситуациях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14071"/>
                          </a:solidFill>
                          <a:latin typeface="Arial Narrow" panose="020B0606020202030204" pitchFamily="34" charset="0"/>
                        </a:rPr>
                        <a:t>3.1.17. Психиатрия и наркология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1024272359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12868"/>
              </p:ext>
            </p:extLst>
          </p:nvPr>
        </p:nvGraphicFramePr>
        <p:xfrm>
          <a:off x="191325" y="5684483"/>
          <a:ext cx="691117" cy="1491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117">
                  <a:extLst>
                    <a:ext uri="{9D8B030D-6E8A-4147-A177-3AD203B41FA5}">
                      <a16:colId xmlns:a16="http://schemas.microsoft.com/office/drawing/2014/main" val="2891588481"/>
                    </a:ext>
                  </a:extLst>
                </a:gridCol>
              </a:tblGrid>
              <a:tr h="745641">
                <a:tc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accent3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1094887878"/>
                  </a:ext>
                </a:extLst>
              </a:tr>
              <a:tr h="745641">
                <a:tc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accent3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2533953217"/>
                  </a:ext>
                </a:extLst>
              </a:tr>
            </a:tbl>
          </a:graphicData>
        </a:graphic>
      </p:graphicFrame>
      <p:pic>
        <p:nvPicPr>
          <p:cNvPr id="13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5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67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7844651" y="1282323"/>
            <a:ext cx="3767893" cy="1545521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95808" y="158785"/>
            <a:ext cx="548970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16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850"/>
              </p:ext>
            </p:extLst>
          </p:nvPr>
        </p:nvGraphicFramePr>
        <p:xfrm>
          <a:off x="550590" y="908720"/>
          <a:ext cx="7027565" cy="5361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4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352">
                <a:tc>
                  <a:txBody>
                    <a:bodyPr/>
                    <a:lstStyle/>
                    <a:p>
                      <a:endParaRPr lang="ru-RU" sz="15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Соискатель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Ученая степень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Специальность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3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Андреева Елена Александровна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сотрудник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д.м.н.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3.1.18. Внутренние болезни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53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Шумов Антон Викторович</a:t>
                      </a:r>
                      <a:b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аспирант (выпуск 2024)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к.м.н.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3.1.21. Педиатрия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53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Волова Татьяна Леонидовна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аспирант (выпуск 2023)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к.м.н.</a:t>
                      </a:r>
                      <a:endParaRPr lang="ru-RU" sz="1200" kern="1200" noProof="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3.2.3 Общественное здоровье, организация и социология здравоохранения, медико-социальная экспертиза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53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Шутский Никита Алексеевич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сотрудник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к.м.н.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3.3.3. - Патологическая физиология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09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Маковеев</a:t>
                      </a: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Сергей Александрович</a:t>
                      </a:r>
                      <a:b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аспирант (выпуск 2024)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к.м.н.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3.1.12 Анестезиология и реаниматология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017321"/>
                  </a:ext>
                </a:extLst>
              </a:tr>
              <a:tr h="51453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Гудков Сергей Андреевич</a:t>
                      </a:r>
                      <a:b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аспирант (выпуск 201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к.м.н.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3.2.6. - Безопасность в чрезвычайных ситуациях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Галиева</a:t>
                      </a: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Александра Сергеевна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аспирант  (выпуск 2024)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к.м.н.</a:t>
                      </a:r>
                      <a:endParaRPr lang="ru-RU" sz="1200" kern="1200" noProof="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3.1.7. Стоматология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471053"/>
                  </a:ext>
                </a:extLst>
              </a:tr>
              <a:tr h="803391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Грызунова</a:t>
                      </a:r>
                      <a:r>
                        <a:rPr lang="ru-RU" sz="15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Екатерина Михайловна </a:t>
                      </a:r>
                      <a:b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аспирант (выпуск 2016)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к.м.н.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3.1.4. Акушерство и гинекология</a:t>
                      </a:r>
                    </a:p>
                  </a:txBody>
                  <a:tcPr marL="27895" marR="2789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621986"/>
                  </a:ext>
                </a:extLst>
              </a:tr>
            </a:tbl>
          </a:graphicData>
        </a:graphic>
      </p:graphicFrame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622598" y="116632"/>
            <a:ext cx="6647735" cy="397253"/>
          </a:xfrm>
        </p:spPr>
        <p:txBody>
          <a:bodyPr>
            <a:normAutofit/>
          </a:bodyPr>
          <a:lstStyle/>
          <a:p>
            <a:r>
              <a:rPr lang="ru-RU" sz="2000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Защиты диссертаций в 2024 году</a:t>
            </a:r>
            <a:endParaRPr lang="ru-RU" sz="2000" spc="-151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7C02D-2138-F3E3-682E-BA4319B5BD4C}"/>
              </a:ext>
            </a:extLst>
          </p:cNvPr>
          <p:cNvSpPr txBox="1"/>
          <p:nvPr/>
        </p:nvSpPr>
        <p:spPr>
          <a:xfrm>
            <a:off x="522040" y="6325305"/>
            <a:ext cx="8893729" cy="323137"/>
          </a:xfrm>
          <a:prstGeom prst="rect">
            <a:avLst/>
          </a:prstGeom>
          <a:noFill/>
        </p:spPr>
        <p:txBody>
          <a:bodyPr wrap="none" lIns="91414" tIns="45706" rIns="91414" bIns="45706" rtlCol="0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ru-RU" sz="1500" dirty="0">
                <a:latin typeface="Arial Narrow" panose="020B0606020202030204" pitchFamily="34" charset="0"/>
                <a:cs typeface="Arial" panose="020B0604020202020204" pitchFamily="34" charset="0"/>
              </a:rPr>
              <a:t>В 2022 году – защита 4  кандидатских диссертаций, в 2023 году – защита 4  кандидатских и 3 докторских диссертаций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49390" y="1345049"/>
            <a:ext cx="2651669" cy="384711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pPr fontAlgn="t"/>
            <a:r>
              <a:rPr lang="ru-RU" b="1" dirty="0">
                <a:latin typeface="Arial Narrow" panose="020B0606020202030204" pitchFamily="34" charset="0"/>
              </a:rPr>
              <a:t>Прием (по очной форме)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063232"/>
              </p:ext>
            </p:extLst>
          </p:nvPr>
        </p:nvGraphicFramePr>
        <p:xfrm>
          <a:off x="7952944" y="1698836"/>
          <a:ext cx="3551308" cy="980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0544">
                  <a:extLst>
                    <a:ext uri="{9D8B030D-6E8A-4147-A177-3AD203B41FA5}">
                      <a16:colId xmlns:a16="http://schemas.microsoft.com/office/drawing/2014/main" val="1139712735"/>
                    </a:ext>
                  </a:extLst>
                </a:gridCol>
                <a:gridCol w="1091185">
                  <a:extLst>
                    <a:ext uri="{9D8B030D-6E8A-4147-A177-3AD203B41FA5}">
                      <a16:colId xmlns:a16="http://schemas.microsoft.com/office/drawing/2014/main" val="545667394"/>
                    </a:ext>
                  </a:extLst>
                </a:gridCol>
                <a:gridCol w="1289579">
                  <a:extLst>
                    <a:ext uri="{9D8B030D-6E8A-4147-A177-3AD203B41FA5}">
                      <a16:colId xmlns:a16="http://schemas.microsoft.com/office/drawing/2014/main" val="3549739179"/>
                    </a:ext>
                  </a:extLst>
                </a:gridCol>
              </a:tblGrid>
              <a:tr h="59032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3520813738"/>
                  </a:ext>
                </a:extLst>
              </a:tr>
              <a:tr h="390372"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2705390574"/>
                  </a:ext>
                </a:extLst>
              </a:tr>
            </a:tbl>
          </a:graphicData>
        </a:graphic>
      </p:graphicFrame>
      <p:grpSp>
        <p:nvGrpSpPr>
          <p:cNvPr id="2" name="Google Shape;2060;p85"/>
          <p:cNvGrpSpPr/>
          <p:nvPr/>
        </p:nvGrpSpPr>
        <p:grpSpPr>
          <a:xfrm>
            <a:off x="8916728" y="2298431"/>
            <a:ext cx="482421" cy="377592"/>
            <a:chOff x="4768325" y="2163475"/>
            <a:chExt cx="59700" cy="467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" name="Google Shape;2061;p85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3" name="Google Shape;2062;p85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3" name="Google Shape;2060;p85"/>
          <p:cNvGrpSpPr/>
          <p:nvPr/>
        </p:nvGrpSpPr>
        <p:grpSpPr>
          <a:xfrm>
            <a:off x="10107450" y="2298431"/>
            <a:ext cx="482421" cy="377592"/>
            <a:chOff x="4768325" y="2163475"/>
            <a:chExt cx="59700" cy="467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Google Shape;2061;p85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6" name="Google Shape;2062;p85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7844651" y="4644314"/>
            <a:ext cx="3767893" cy="1545521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949391" y="4707037"/>
            <a:ext cx="1733149" cy="384711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pPr fontAlgn="t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Защиты в срок </a:t>
            </a: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379648"/>
              </p:ext>
            </p:extLst>
          </p:nvPr>
        </p:nvGraphicFramePr>
        <p:xfrm>
          <a:off x="7952944" y="5060824"/>
          <a:ext cx="3551308" cy="980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0544">
                  <a:extLst>
                    <a:ext uri="{9D8B030D-6E8A-4147-A177-3AD203B41FA5}">
                      <a16:colId xmlns:a16="http://schemas.microsoft.com/office/drawing/2014/main" val="1139712735"/>
                    </a:ext>
                  </a:extLst>
                </a:gridCol>
                <a:gridCol w="1091185">
                  <a:extLst>
                    <a:ext uri="{9D8B030D-6E8A-4147-A177-3AD203B41FA5}">
                      <a16:colId xmlns:a16="http://schemas.microsoft.com/office/drawing/2014/main" val="545667394"/>
                    </a:ext>
                  </a:extLst>
                </a:gridCol>
                <a:gridCol w="1289579">
                  <a:extLst>
                    <a:ext uri="{9D8B030D-6E8A-4147-A177-3AD203B41FA5}">
                      <a16:colId xmlns:a16="http://schemas.microsoft.com/office/drawing/2014/main" val="3549739179"/>
                    </a:ext>
                  </a:extLst>
                </a:gridCol>
              </a:tblGrid>
              <a:tr h="59032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3520813738"/>
                  </a:ext>
                </a:extLst>
              </a:tr>
              <a:tr h="390372"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2705390574"/>
                  </a:ext>
                </a:extLst>
              </a:tr>
            </a:tbl>
          </a:graphicData>
        </a:graphic>
      </p:graphicFrame>
      <p:grpSp>
        <p:nvGrpSpPr>
          <p:cNvPr id="4" name="Google Shape;2060;p85"/>
          <p:cNvGrpSpPr/>
          <p:nvPr/>
        </p:nvGrpSpPr>
        <p:grpSpPr>
          <a:xfrm>
            <a:off x="8916728" y="5660419"/>
            <a:ext cx="482421" cy="377592"/>
            <a:chOff x="4768325" y="2163475"/>
            <a:chExt cx="59700" cy="467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9" name="Google Shape;2061;p85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0" name="Google Shape;2062;p85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6" name="Google Shape;2060;p85"/>
          <p:cNvGrpSpPr/>
          <p:nvPr/>
        </p:nvGrpSpPr>
        <p:grpSpPr>
          <a:xfrm>
            <a:off x="10107450" y="5660419"/>
            <a:ext cx="482421" cy="377592"/>
            <a:chOff x="4768325" y="2163475"/>
            <a:chExt cx="59700" cy="467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2" name="Google Shape;2061;p85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3" name="Google Shape;2062;p85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54" name="Скругленный прямоугольник 53"/>
          <p:cNvSpPr/>
          <p:nvPr/>
        </p:nvSpPr>
        <p:spPr>
          <a:xfrm>
            <a:off x="7844651" y="2963320"/>
            <a:ext cx="3767893" cy="1545521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949389" y="3026042"/>
            <a:ext cx="947677" cy="384711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pPr fontAlgn="t"/>
            <a:r>
              <a:rPr lang="ru-RU" b="1" dirty="0">
                <a:latin typeface="Arial Narrow" panose="020B0606020202030204" pitchFamily="34" charset="0"/>
              </a:rPr>
              <a:t>Выпуск</a:t>
            </a: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69329"/>
              </p:ext>
            </p:extLst>
          </p:nvPr>
        </p:nvGraphicFramePr>
        <p:xfrm>
          <a:off x="7952944" y="3379831"/>
          <a:ext cx="3551308" cy="980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0544">
                  <a:extLst>
                    <a:ext uri="{9D8B030D-6E8A-4147-A177-3AD203B41FA5}">
                      <a16:colId xmlns:a16="http://schemas.microsoft.com/office/drawing/2014/main" val="1139712735"/>
                    </a:ext>
                  </a:extLst>
                </a:gridCol>
                <a:gridCol w="1091185">
                  <a:extLst>
                    <a:ext uri="{9D8B030D-6E8A-4147-A177-3AD203B41FA5}">
                      <a16:colId xmlns:a16="http://schemas.microsoft.com/office/drawing/2014/main" val="545667394"/>
                    </a:ext>
                  </a:extLst>
                </a:gridCol>
                <a:gridCol w="1289579">
                  <a:extLst>
                    <a:ext uri="{9D8B030D-6E8A-4147-A177-3AD203B41FA5}">
                      <a16:colId xmlns:a16="http://schemas.microsoft.com/office/drawing/2014/main" val="3549739179"/>
                    </a:ext>
                  </a:extLst>
                </a:gridCol>
              </a:tblGrid>
              <a:tr h="59032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91428" marR="914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9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3520813738"/>
                  </a:ext>
                </a:extLst>
              </a:tr>
              <a:tr h="390372"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2705390574"/>
                  </a:ext>
                </a:extLst>
              </a:tr>
            </a:tbl>
          </a:graphicData>
        </a:graphic>
      </p:graphicFrame>
      <p:grpSp>
        <p:nvGrpSpPr>
          <p:cNvPr id="7" name="Google Shape;2060;p85"/>
          <p:cNvGrpSpPr/>
          <p:nvPr/>
        </p:nvGrpSpPr>
        <p:grpSpPr>
          <a:xfrm>
            <a:off x="8916728" y="3979424"/>
            <a:ext cx="482421" cy="377592"/>
            <a:chOff x="4768325" y="2163475"/>
            <a:chExt cx="59700" cy="467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8" name="Google Shape;2061;p85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9" name="Google Shape;2062;p85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2" name="Google Shape;2060;p85"/>
          <p:cNvGrpSpPr/>
          <p:nvPr/>
        </p:nvGrpSpPr>
        <p:grpSpPr>
          <a:xfrm>
            <a:off x="10107450" y="3979424"/>
            <a:ext cx="482421" cy="377592"/>
            <a:chOff x="4768325" y="2163475"/>
            <a:chExt cx="59700" cy="467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1" name="Google Shape;2061;p85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2" name="Google Shape;2062;p85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63" name="Текст 2"/>
          <p:cNvSpPr>
            <a:spLocks noGrp="1"/>
          </p:cNvSpPr>
          <p:nvPr>
            <p:ph type="body" idx="1"/>
          </p:nvPr>
        </p:nvSpPr>
        <p:spPr>
          <a:xfrm>
            <a:off x="7844648" y="787715"/>
            <a:ext cx="6647735" cy="397253"/>
          </a:xfrm>
        </p:spPr>
        <p:txBody>
          <a:bodyPr>
            <a:normAutofit/>
          </a:bodyPr>
          <a:lstStyle/>
          <a:p>
            <a:r>
              <a:rPr lang="ru-RU" sz="2000" spc="-15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Результативность программ</a:t>
            </a:r>
          </a:p>
        </p:txBody>
      </p:sp>
      <p:pic>
        <p:nvPicPr>
          <p:cNvPr id="35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5466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526684" y="3525427"/>
            <a:ext cx="6162004" cy="293887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683558"/>
              </p:ext>
            </p:extLst>
          </p:nvPr>
        </p:nvGraphicFramePr>
        <p:xfrm>
          <a:off x="1029847" y="5799973"/>
          <a:ext cx="2736482" cy="594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241">
                  <a:extLst>
                    <a:ext uri="{9D8B030D-6E8A-4147-A177-3AD203B41FA5}">
                      <a16:colId xmlns:a16="http://schemas.microsoft.com/office/drawing/2014/main" val="140988118"/>
                    </a:ext>
                  </a:extLst>
                </a:gridCol>
                <a:gridCol w="1368241">
                  <a:extLst>
                    <a:ext uri="{9D8B030D-6E8A-4147-A177-3AD203B41FA5}">
                      <a16:colId xmlns:a16="http://schemas.microsoft.com/office/drawing/2014/main" val="3448394058"/>
                    </a:ext>
                  </a:extLst>
                </a:gridCol>
              </a:tblGrid>
              <a:tr h="198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научные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ДМС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340382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ОМС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>
                          <a:effectLst/>
                          <a:latin typeface="Arial Narrow" panose="020B0606020202030204" pitchFamily="34" charset="0"/>
                        </a:rPr>
                        <a:t>профосмотр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129431"/>
                  </a:ext>
                </a:extLst>
              </a:tr>
              <a:tr h="19801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платные</a:t>
                      </a:r>
                      <a:endParaRPr lang="ru-RU" sz="1100" dirty="0"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1598731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D9542F-A391-4784-883F-D5DB29742986}"/>
              </a:ext>
            </a:extLst>
          </p:cNvPr>
          <p:cNvSpPr/>
          <p:nvPr/>
        </p:nvSpPr>
        <p:spPr>
          <a:xfrm>
            <a:off x="0" y="0"/>
            <a:ext cx="12190413" cy="9865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14127">
              <a:defRPr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2"/>
            <a:ext cx="12613175" cy="486287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2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Центральная научно-исследовательская лаборатория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612542" y="158785"/>
            <a:ext cx="432234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17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922405"/>
              </p:ext>
            </p:extLst>
          </p:nvPr>
        </p:nvGraphicFramePr>
        <p:xfrm>
          <a:off x="526683" y="1303717"/>
          <a:ext cx="6162007" cy="2021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7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ru-RU" sz="1600" dirty="0"/>
                        <a:t>Исследования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2022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2023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2024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25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</a:rPr>
                        <a:t>биохимические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5200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9378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21486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</a:rPr>
                        <a:t>иммунологические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5244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8621 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6514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</a:rPr>
                        <a:t>гематологические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122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1088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6449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</a:rPr>
                        <a:t>генетические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4301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4840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3287 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01732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</a:rPr>
                        <a:t>цитологические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2000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3288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</a:rPr>
                        <a:t>4711</a:t>
                      </a:r>
                      <a:endParaRPr lang="ru-RU" sz="1600" dirty="0"/>
                    </a:p>
                  </a:txBody>
                  <a:tcPr marL="91428" marR="91428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3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073388"/>
              </p:ext>
            </p:extLst>
          </p:nvPr>
        </p:nvGraphicFramePr>
        <p:xfrm>
          <a:off x="641456" y="4157160"/>
          <a:ext cx="3111942" cy="1772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A186899-C12F-0A3F-E09D-C6D348492A0F}"/>
              </a:ext>
            </a:extLst>
          </p:cNvPr>
          <p:cNvSpPr txBox="1"/>
          <p:nvPr/>
        </p:nvSpPr>
        <p:spPr>
          <a:xfrm>
            <a:off x="641458" y="3624355"/>
            <a:ext cx="5932454" cy="400111"/>
          </a:xfrm>
          <a:prstGeom prst="rect">
            <a:avLst/>
          </a:prstGeom>
          <a:noFill/>
        </p:spPr>
        <p:txBody>
          <a:bodyPr wrap="none" lIns="91414" tIns="45706" rIns="91414" bIns="45706" rtlCol="0">
            <a:spAutoFit/>
          </a:bodyPr>
          <a:lstStyle/>
          <a:p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Структура лабораторных исследования в 2024 году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83383" l="17477" r="80352">
                        <a14:foregroundMark x1="45088" y1="13501" x2="27818" y2="17359"/>
                        <a14:foregroundMark x1="28542" y1="15727" x2="26267" y2="18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10529" r="18924" b="14923"/>
          <a:stretch/>
        </p:blipFill>
        <p:spPr>
          <a:xfrm>
            <a:off x="6941859" y="2577905"/>
            <a:ext cx="4752311" cy="38867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A186899-C12F-0A3F-E09D-C6D348492A0F}"/>
              </a:ext>
            </a:extLst>
          </p:cNvPr>
          <p:cNvSpPr txBox="1"/>
          <p:nvPr/>
        </p:nvSpPr>
        <p:spPr>
          <a:xfrm>
            <a:off x="6941856" y="1204657"/>
            <a:ext cx="5905661" cy="4001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Закуплено новое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41860" y="1596404"/>
            <a:ext cx="5102921" cy="1046412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Система для автоматического выделения и очистки нуклеиновых кислот из биологического материала </a:t>
            </a:r>
            <a:r>
              <a:rPr lang="ru-RU" sz="2400" b="1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Auto-Pure</a:t>
            </a:r>
            <a:r>
              <a:rPr lang="ru-RU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96</a:t>
            </a:r>
          </a:p>
        </p:txBody>
      </p:sp>
      <p:graphicFrame>
        <p:nvGraphicFramePr>
          <p:cNvPr id="29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279377"/>
              </p:ext>
            </p:extLst>
          </p:nvPr>
        </p:nvGraphicFramePr>
        <p:xfrm>
          <a:off x="3281659" y="4157160"/>
          <a:ext cx="3111942" cy="1772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528986"/>
              </p:ext>
            </p:extLst>
          </p:nvPr>
        </p:nvGraphicFramePr>
        <p:xfrm>
          <a:off x="3945004" y="5799973"/>
          <a:ext cx="2736482" cy="594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241">
                  <a:extLst>
                    <a:ext uri="{9D8B030D-6E8A-4147-A177-3AD203B41FA5}">
                      <a16:colId xmlns:a16="http://schemas.microsoft.com/office/drawing/2014/main" val="140988118"/>
                    </a:ext>
                  </a:extLst>
                </a:gridCol>
                <a:gridCol w="1368241">
                  <a:extLst>
                    <a:ext uri="{9D8B030D-6E8A-4147-A177-3AD203B41FA5}">
                      <a16:colId xmlns:a16="http://schemas.microsoft.com/office/drawing/2014/main" val="3448394058"/>
                    </a:ext>
                  </a:extLst>
                </a:gridCol>
              </a:tblGrid>
              <a:tr h="198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гематологические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иммунологические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340382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биохимические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цитологические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129431"/>
                  </a:ext>
                </a:extLst>
              </a:tr>
              <a:tr h="19801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 Narrow" panose="020B0606020202030204" pitchFamily="34" charset="0"/>
                        </a:rPr>
                        <a:t>молекулярно-генетические</a:t>
                      </a:r>
                      <a:endParaRPr lang="ru-RU" sz="1100" dirty="0">
                        <a:latin typeface="Arial Narrow" panose="020B0606020202030204" pitchFamily="34" charset="0"/>
                      </a:endParaRPr>
                    </a:p>
                  </a:txBody>
                  <a:tcPr marL="9524" marR="9524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1598731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3706084" y="5896935"/>
            <a:ext cx="189133" cy="99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706084" y="6081147"/>
            <a:ext cx="189133" cy="99668"/>
          </a:xfrm>
          <a:prstGeom prst="rect">
            <a:avLst/>
          </a:prstGeom>
          <a:solidFill>
            <a:srgbClr val="2B8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706084" y="6263543"/>
            <a:ext cx="189133" cy="9966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096887" y="5894911"/>
            <a:ext cx="189133" cy="99668"/>
          </a:xfrm>
          <a:prstGeom prst="rect">
            <a:avLst/>
          </a:prstGeom>
          <a:solidFill>
            <a:srgbClr val="BF0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096887" y="6079127"/>
            <a:ext cx="189133" cy="99668"/>
          </a:xfrm>
          <a:prstGeom prst="rect">
            <a:avLst/>
          </a:prstGeom>
          <a:solidFill>
            <a:srgbClr val="A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90925" y="5896935"/>
            <a:ext cx="189133" cy="996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790925" y="6081147"/>
            <a:ext cx="189133" cy="99668"/>
          </a:xfrm>
          <a:prstGeom prst="rect">
            <a:avLst/>
          </a:prstGeom>
          <a:solidFill>
            <a:srgbClr val="2B8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90925" y="6263543"/>
            <a:ext cx="189133" cy="9966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181729" y="5894911"/>
            <a:ext cx="189133" cy="99668"/>
          </a:xfrm>
          <a:prstGeom prst="rect">
            <a:avLst/>
          </a:prstGeom>
          <a:solidFill>
            <a:srgbClr val="BF0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181729" y="6079127"/>
            <a:ext cx="189133" cy="99668"/>
          </a:xfrm>
          <a:prstGeom prst="rect">
            <a:avLst/>
          </a:prstGeom>
          <a:solidFill>
            <a:srgbClr val="AF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841498" y="5273286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015697"/>
                </a:solidFill>
                <a:latin typeface="Arial Narrow" panose="020B0606020202030204" pitchFamily="34" charset="0"/>
              </a:rPr>
              <a:t>73%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034813" y="4318867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AFAFAF"/>
                </a:solidFill>
                <a:latin typeface="Arial Narrow" panose="020B0606020202030204" pitchFamily="34" charset="0"/>
              </a:rPr>
              <a:t>19%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34914" y="4633161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chemeClr val="accent3"/>
                </a:solidFill>
                <a:latin typeface="Arial Narrow" panose="020B0606020202030204" pitchFamily="34" charset="0"/>
              </a:rPr>
              <a:t>2%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028370" y="4902275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2B88CE"/>
                </a:solidFill>
                <a:latin typeface="Arial Narrow" panose="020B0606020202030204" pitchFamily="34" charset="0"/>
              </a:rPr>
              <a:t>4%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591312" y="5267578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2B88CE"/>
                </a:solidFill>
                <a:latin typeface="Arial Narrow" panose="020B0606020202030204" pitchFamily="34" charset="0"/>
              </a:rPr>
              <a:t>51%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574052" y="4978885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chemeClr val="accent3"/>
                </a:solidFill>
                <a:latin typeface="Arial Narrow" panose="020B0606020202030204" pitchFamily="34" charset="0"/>
              </a:rPr>
              <a:t>15%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190899" y="4031522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015697"/>
                </a:solidFill>
                <a:latin typeface="Arial Narrow" panose="020B0606020202030204" pitchFamily="34" charset="0"/>
              </a:rPr>
              <a:t>15%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727040" y="4315150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solidFill>
                  <a:srgbClr val="AFAFAF"/>
                </a:solidFill>
                <a:latin typeface="Arial Narrow" panose="020B0606020202030204" pitchFamily="34" charset="0"/>
              </a:rPr>
              <a:t>11%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002814" y="3962430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latin typeface="Arial Narrow" panose="020B0606020202030204" pitchFamily="34" charset="0"/>
              </a:rPr>
              <a:t>2%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435581" y="3964211"/>
            <a:ext cx="2015407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fontAlgn="b"/>
            <a:r>
              <a:rPr lang="ru-RU" b="1" dirty="0">
                <a:latin typeface="Arial Narrow" panose="020B0606020202030204" pitchFamily="34" charset="0"/>
              </a:rPr>
              <a:t>8%</a:t>
            </a:r>
          </a:p>
        </p:txBody>
      </p:sp>
      <p:pic>
        <p:nvPicPr>
          <p:cNvPr id="35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7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73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5" y="258588"/>
            <a:ext cx="10698657" cy="1027945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Использование данных биобанка </a:t>
            </a:r>
            <a:b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«Узнай свое сердце», ЭССЕ-РФ3 и проекта «Биомаркеры индивидуальной жизнеспособности» в текущих НИР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495808" y="158785"/>
            <a:ext cx="548970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18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139879"/>
              </p:ext>
            </p:extLst>
          </p:nvPr>
        </p:nvGraphicFramePr>
        <p:xfrm>
          <a:off x="526685" y="1286568"/>
          <a:ext cx="11085863" cy="5298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6343">
                  <a:extLst>
                    <a:ext uri="{9D8B030D-6E8A-4147-A177-3AD203B41FA5}">
                      <a16:colId xmlns:a16="http://schemas.microsoft.com/office/drawing/2014/main" val="1915323195"/>
                    </a:ext>
                  </a:extLst>
                </a:gridCol>
                <a:gridCol w="1302381">
                  <a:extLst>
                    <a:ext uri="{9D8B030D-6E8A-4147-A177-3AD203B41FA5}">
                      <a16:colId xmlns:a16="http://schemas.microsoft.com/office/drawing/2014/main" val="3306750483"/>
                    </a:ext>
                  </a:extLst>
                </a:gridCol>
                <a:gridCol w="5716007">
                  <a:extLst>
                    <a:ext uri="{9D8B030D-6E8A-4147-A177-3AD203B41FA5}">
                      <a16:colId xmlns:a16="http://schemas.microsoft.com/office/drawing/2014/main" val="2701767885"/>
                    </a:ext>
                  </a:extLst>
                </a:gridCol>
                <a:gridCol w="1477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Ф.И.О.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проекта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Научный руководитель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научного проекта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Холматова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К.К.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Ph.D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Кудрявцев А.В.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Детерминанты и последствия ожирения в России и Норвегии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МЦНК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Митькин Н.А.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Ph.D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Кудрявцев А.В.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Связь алкоголя с составом тела, физической функцией и смертностью в России: исследование «Узнай свое сердце»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МЦНК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Кригер Е.А.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Ph.D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Постоев В.А.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Заболеваемость, тяжесть и смертность от COVID-19 в популяционной выборке взрослых в Архангельске, Северо-Запад России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МЦНК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2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Холматова К.К.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Дворяшина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Профиль основных и дополнительных факторов риска и их влияние на развитие распространенных сердечно-сосудистых заболеваний у жителей Арктической зоны Российской Федерации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Госп</a:t>
                      </a: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терапии и эндокринологии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2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Постоева А.В.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д.м.н.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Дворяшина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Комплексная оценка ожирения как фактора риска ассоциированных заболеваний в рамках концепции метаболических фенотипов у жителей Арктического региона РФ </a:t>
                      </a:r>
                      <a:b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(на примере г. Архангельска)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Госп</a:t>
                      </a: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терапии и эндокринологии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572094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Трохова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Попов В.В.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Коморбидность эмоциональных расстройств и сердечно-сосудистых заболеваний </a:t>
                      </a:r>
                      <a:b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 взрослого населения России (Архангельск, Новосибирск)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Семейной медицины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741062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Рябая И.Н.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Попов В.В.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Факторы риска рецидивирования и развития кардиоэмболических осложнений фибрилляции предсердий (предварительно)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Семейной медицины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487966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Гафурова Н.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Дворяшина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Прогностическая значимость факторов риска развития сахарного диабета 2 типа  </a:t>
                      </a:r>
                      <a:b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 жителей г. Архангельска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Госп</a:t>
                      </a: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терапии и эндокринологии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550329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Растокина Т.Н.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Унгуряну Т.Н.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Влияние метеорологических факторов и загрязнения атмосферного воздуха на артериальное давление у взрослого населения на Европейском Севере России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Гигиены и мед. экологии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906354"/>
                  </a:ext>
                </a:extLst>
              </a:tr>
              <a:tr h="5082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Абрамов А.А.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Кострова Г.Н.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Физиологическая оценка липидного профиля, параметров гемодинамики и функционального статуса ( активности) у лиц среднего и пожилого возраста, проживающих на территории Арктической зоны РФ 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Нормальной физиологии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198318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Леонтьева А.Г.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Дворяшина И.В.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Особенности эпителиальной проницаемости и микробного состава кишечника при ожирении у жителей Арктической зоны РФ (предварительно)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Госп</a:t>
                      </a: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терапии и эндокринологии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849965"/>
                  </a:ext>
                </a:extLst>
              </a:tr>
              <a:tr h="381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Гусейнова У.Г.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к.м.н.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Соловьева Н.В.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Алкоголь-атрибутивные механизмы формирования нарушений липидного обмена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Пат. физиологии</a:t>
                      </a:r>
                    </a:p>
                  </a:txBody>
                  <a:tcPr marL="5365" marR="5365" marT="536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468190"/>
                  </a:ext>
                </a:extLst>
              </a:tr>
            </a:tbl>
          </a:graphicData>
        </a:graphic>
      </p:graphicFrame>
      <p:pic>
        <p:nvPicPr>
          <p:cNvPr id="6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006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8D9542F-A391-4784-883F-D5DB29742986}"/>
              </a:ext>
            </a:extLst>
          </p:cNvPr>
          <p:cNvSpPr/>
          <p:nvPr/>
        </p:nvSpPr>
        <p:spPr>
          <a:xfrm>
            <a:off x="0" y="3"/>
            <a:ext cx="12190413" cy="35601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14127">
              <a:defRPr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13" y="3880740"/>
            <a:ext cx="3930224" cy="26137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2"/>
            <a:ext cx="12613175" cy="5355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Научные  СМИ университета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12868"/>
              </p:ext>
            </p:extLst>
          </p:nvPr>
        </p:nvGraphicFramePr>
        <p:xfrm>
          <a:off x="191325" y="5684483"/>
          <a:ext cx="691117" cy="1491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117">
                  <a:extLst>
                    <a:ext uri="{9D8B030D-6E8A-4147-A177-3AD203B41FA5}">
                      <a16:colId xmlns:a16="http://schemas.microsoft.com/office/drawing/2014/main" val="2891588481"/>
                    </a:ext>
                  </a:extLst>
                </a:gridCol>
              </a:tblGrid>
              <a:tr h="745641">
                <a:tc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accent3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1094887878"/>
                  </a:ext>
                </a:extLst>
              </a:tr>
              <a:tr h="745641">
                <a:tc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accent3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28" marR="91428" anchor="ctr"/>
                </a:tc>
                <a:extLst>
                  <a:ext uri="{0D108BD9-81ED-4DB2-BD59-A6C34878D82A}">
                    <a16:rowId xmlns:a16="http://schemas.microsoft.com/office/drawing/2014/main" val="2533953217"/>
                  </a:ext>
                </a:extLst>
              </a:tr>
            </a:tbl>
          </a:graphicData>
        </a:graphic>
      </p:graphicFrame>
      <p:pic>
        <p:nvPicPr>
          <p:cNvPr id="11" name="Picture 2" descr="C:\Users\garceva\Desktop\cover_issue_6281_ru_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954" y="957633"/>
            <a:ext cx="1754756" cy="244644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86" y="3880735"/>
            <a:ext cx="1766770" cy="25646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13365" y="3836085"/>
            <a:ext cx="4534834" cy="461665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24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Бюллетень СГМУ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794BD-911C-4759-879A-7BDCF60ECD7F}"/>
              </a:ext>
            </a:extLst>
          </p:cNvPr>
          <p:cNvSpPr txBox="1"/>
          <p:nvPr/>
        </p:nvSpPr>
        <p:spPr>
          <a:xfrm>
            <a:off x="2680041" y="946359"/>
            <a:ext cx="5852095" cy="461665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24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Журнал «Экология человека»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93986" y="1460267"/>
            <a:ext cx="9250790" cy="2139037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marL="285666" indent="-285666"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Белый список Российского Центра Научной Информации (Уровень 3) </a:t>
            </a:r>
          </a:p>
          <a:p>
            <a:pPr marL="285666" indent="-285666"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Рейтинг </a:t>
            </a:r>
            <a:r>
              <a:rPr lang="en-US" dirty="0">
                <a:latin typeface="Arial Narrow" panose="020B0606020202030204" pitchFamily="34" charset="0"/>
                <a:cs typeface="Arial" pitchFamily="34" charset="0"/>
              </a:rPr>
              <a:t>«Science Index» </a:t>
            </a: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Национальной Электронной библиотеки - в топ-7% всех журналов, в </a:t>
            </a:r>
            <a:r>
              <a:rPr lang="ru-RU" dirty="0" err="1">
                <a:latin typeface="Arial Narrow" panose="020B0606020202030204" pitchFamily="34" charset="0"/>
                <a:cs typeface="Arial" pitchFamily="34" charset="0"/>
              </a:rPr>
              <a:t>т.ч</a:t>
            </a: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.: </a:t>
            </a:r>
          </a:p>
          <a:p>
            <a:pPr marL="742728" lvl="1" indent="-285666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рубрика «Охрана окружающей среды. Экология человека» - 5 место из 74 изданий</a:t>
            </a:r>
          </a:p>
          <a:p>
            <a:pPr marL="742728" lvl="1" indent="-285666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рубрика «Медицина и Здравоохранение» - 16 место из 532 изданий </a:t>
            </a:r>
          </a:p>
          <a:p>
            <a:pPr marL="285666" indent="-285666"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Индексируется в </a:t>
            </a:r>
            <a:r>
              <a:rPr lang="ru-RU" dirty="0" err="1">
                <a:latin typeface="Arial Narrow" panose="020B0606020202030204" pitchFamily="34" charset="0"/>
                <a:cs typeface="Arial" pitchFamily="34" charset="0"/>
              </a:rPr>
              <a:t>Russian</a:t>
            </a: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fr-FR" dirty="0">
                <a:latin typeface="Arial Narrow" panose="020B0606020202030204" pitchFamily="34" charset="0"/>
                <a:cs typeface="Arial" pitchFamily="34" charset="0"/>
              </a:rPr>
              <a:t>Science Citation Index (Q2), МНБД Scopus</a:t>
            </a: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  <a:cs typeface="Arial" pitchFamily="34" charset="0"/>
              </a:rPr>
              <a:t>(Q3), EBSCO, CAB Abstracts, Global Health</a:t>
            </a: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 и др.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13367" y="4297749"/>
            <a:ext cx="4026064" cy="2139019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>
              <a:buClr>
                <a:schemeClr val="accent5"/>
              </a:buClr>
              <a:buSzPct val="120000"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Сборник научных рукописей, издаваемый </a:t>
            </a:r>
            <a:br>
              <a:rPr lang="ru-RU" dirty="0">
                <a:latin typeface="Arial Narrow" panose="020B0606020202030204" pitchFamily="34" charset="0"/>
                <a:cs typeface="Arial" pitchFamily="34" charset="0"/>
              </a:rPr>
            </a:b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Северным государственным медицинским университетом. </a:t>
            </a:r>
          </a:p>
          <a:p>
            <a:pPr>
              <a:buClr>
                <a:schemeClr val="accent5"/>
              </a:buClr>
              <a:buSzPct val="120000"/>
            </a:pPr>
            <a:r>
              <a:rPr lang="ru-RU" b="1" dirty="0">
                <a:latin typeface="Arial Narrow" panose="020B0606020202030204" pitchFamily="34" charset="0"/>
                <a:cs typeface="Arial" pitchFamily="34" charset="0"/>
              </a:rPr>
              <a:t>Создан сайт</a:t>
            </a: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, который позволит удобнее </a:t>
            </a:r>
            <a:br>
              <a:rPr lang="ru-RU" dirty="0">
                <a:latin typeface="Arial Narrow" panose="020B0606020202030204" pitchFamily="34" charset="0"/>
                <a:cs typeface="Arial" pitchFamily="34" charset="0"/>
              </a:rPr>
            </a:b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и проще делиться знаниями в медицине </a:t>
            </a:r>
            <a:br>
              <a:rPr lang="ru-RU" dirty="0">
                <a:latin typeface="Arial Narrow" panose="020B0606020202030204" pitchFamily="34" charset="0"/>
                <a:cs typeface="Arial" pitchFamily="34" charset="0"/>
              </a:rPr>
            </a:b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и смежных областях.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612542" y="158785"/>
            <a:ext cx="432234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19</a:t>
            </a:r>
          </a:p>
        </p:txBody>
      </p:sp>
      <p:pic>
        <p:nvPicPr>
          <p:cNvPr id="14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6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49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00791D7-B03A-46DA-B2EE-9066152C8193}"/>
              </a:ext>
            </a:extLst>
          </p:cNvPr>
          <p:cNvSpPr/>
          <p:nvPr/>
        </p:nvSpPr>
        <p:spPr>
          <a:xfrm>
            <a:off x="6311230" y="1412777"/>
            <a:ext cx="5879186" cy="54452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241013" y="205373"/>
            <a:ext cx="8089106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Образовательная деятельность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68">
            <a:extLst>
              <a:ext uri="{FF2B5EF4-FFF2-40B4-BE49-F238E27FC236}">
                <a16:creationId xmlns:a16="http://schemas.microsoft.com/office/drawing/2014/main" id="{AC1220BA-DBC5-4710-BE2E-BE4AE90789C6}"/>
              </a:ext>
            </a:extLst>
          </p:cNvPr>
          <p:cNvGrpSpPr/>
          <p:nvPr/>
        </p:nvGrpSpPr>
        <p:grpSpPr>
          <a:xfrm>
            <a:off x="11451263" y="378808"/>
            <a:ext cx="443069" cy="393750"/>
            <a:chOff x="11402509" y="378808"/>
            <a:chExt cx="443127" cy="39374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C3C5746-60E8-4FB7-AC05-C70E487814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C573F6-59E6-4D3C-A0F3-F9EC81AFC7A1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3" name="object 7"/>
          <p:cNvSpPr txBox="1"/>
          <p:nvPr/>
        </p:nvSpPr>
        <p:spPr>
          <a:xfrm>
            <a:off x="673345" y="1396041"/>
            <a:ext cx="5092037" cy="518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919" rIns="0" bIns="0" rtlCol="0">
            <a:spAutoFit/>
          </a:bodyPr>
          <a:lstStyle/>
          <a:p>
            <a:pPr marL="12919" algn="ctr">
              <a:spcBef>
                <a:spcPts val="103"/>
              </a:spcBef>
            </a:pPr>
            <a:r>
              <a:rPr lang="ru-RU" sz="1600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Основные  </a:t>
            </a:r>
            <a:r>
              <a:rPr lang="ru-RU" sz="1600" dirty="0" err="1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профориентационные</a:t>
            </a:r>
            <a:endParaRPr lang="ru-RU" sz="1600" dirty="0">
              <a:solidFill>
                <a:srgbClr val="041A72"/>
              </a:solidFill>
              <a:latin typeface="Arial" pitchFamily="34" charset="0"/>
              <a:cs typeface="Arial" pitchFamily="34" charset="0"/>
            </a:endParaRPr>
          </a:p>
          <a:p>
            <a:pPr marL="12919" algn="ctr">
              <a:spcBef>
                <a:spcPts val="103"/>
              </a:spcBef>
            </a:pPr>
            <a:r>
              <a:rPr lang="ru-RU" sz="1600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 и образовательные программы</a:t>
            </a:r>
            <a:endParaRPr sz="1600" dirty="0">
              <a:solidFill>
                <a:srgbClr val="041A7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B343B-B440-4B91-B874-0E39362C4460}"/>
              </a:ext>
            </a:extLst>
          </p:cNvPr>
          <p:cNvSpPr txBox="1"/>
          <p:nvPr/>
        </p:nvSpPr>
        <p:spPr>
          <a:xfrm>
            <a:off x="4511030" y="908720"/>
            <a:ext cx="11232662" cy="338526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41A72"/>
                </a:solidFill>
                <a:latin typeface="Arial" pitchFamily="34" charset="0"/>
              </a:rPr>
              <a:t>20 </a:t>
            </a:r>
            <a:r>
              <a:rPr lang="ru-RU" b="1" dirty="0" err="1">
                <a:solidFill>
                  <a:srgbClr val="041A72"/>
                </a:solidFill>
                <a:latin typeface="Arial" pitchFamily="34" charset="0"/>
              </a:rPr>
              <a:t>профориентационных</a:t>
            </a:r>
            <a:r>
              <a:rPr lang="ru-RU" b="1" dirty="0">
                <a:solidFill>
                  <a:srgbClr val="041A72"/>
                </a:solidFill>
                <a:latin typeface="Arial" pitchFamily="34" charset="0"/>
              </a:rPr>
              <a:t> и 25 образовательных программ</a:t>
            </a:r>
          </a:p>
        </p:txBody>
      </p:sp>
      <p:graphicFrame>
        <p:nvGraphicFramePr>
          <p:cNvPr id="15" name="Содержимое 10"/>
          <p:cNvGraphicFramePr>
            <a:graphicFrameLocks/>
          </p:cNvGraphicFramePr>
          <p:nvPr/>
        </p:nvGraphicFramePr>
        <p:xfrm>
          <a:off x="129382" y="2023974"/>
          <a:ext cx="6118207" cy="4699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901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 малышей:</a:t>
                      </a:r>
                    </a:p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4 до 7 лет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Университетские субботы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Экскурсии в музей СГМУ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612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Региональный форум «Мой путь в Арктическую медицину»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Образовательные ярмарки в регионах </a:t>
                      </a:r>
                      <a:r>
                        <a:rPr lang="ru-RU" sz="15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«День медицинского образования» </a:t>
                      </a:r>
                      <a:r>
                        <a:rPr lang="ru-RU" sz="15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совместно с кадровыми центрами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467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5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профмастерства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«Медицина – мое будущее»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Конкурс МЗ АО</a:t>
                      </a:r>
                    </a:p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«Мое</a:t>
                      </a:r>
                      <a:r>
                        <a:rPr lang="ru-RU" sz="15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призвание - быть</a:t>
                      </a: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врачом!»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Круглый стол для выпускников профильных классов совместно </a:t>
                      </a:r>
                    </a:p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МЗ и МО АО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187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Профильные </a:t>
                      </a:r>
                    </a:p>
                    <a:p>
                      <a:r>
                        <a:rPr lang="ru-RU" sz="15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10-11 классы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 «Студент на один день»: </a:t>
                      </a:r>
                    </a:p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10-11 классы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 здорового образа жизни»: </a:t>
                      </a:r>
                    </a:p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2-7 классы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075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«Урок в лаборатории» </a:t>
                      </a:r>
                    </a:p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( 8-11 классы)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Профессиональные пробы и мастер-классы</a:t>
                      </a: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Лекторий</a:t>
                      </a:r>
                      <a:r>
                        <a:rPr lang="ru-RU" sz="15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«Саквояж здоровья»: 5-11 классы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5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822" marR="93822" marT="45837" marB="45837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501CD0A-7522-4EEA-8B4D-B905E9CCA042}"/>
              </a:ext>
            </a:extLst>
          </p:cNvPr>
          <p:cNvSpPr txBox="1"/>
          <p:nvPr/>
        </p:nvSpPr>
        <p:spPr>
          <a:xfrm>
            <a:off x="118542" y="908720"/>
            <a:ext cx="5988508" cy="458568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spc="-151" dirty="0">
                <a:solidFill>
                  <a:srgbClr val="E3494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ru-RU" sz="2800" b="1" spc="-151" dirty="0">
                <a:solidFill>
                  <a:srgbClr val="041A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СГМУ – школьникам </a:t>
            </a:r>
          </a:p>
        </p:txBody>
      </p:sp>
      <p:grpSp>
        <p:nvGrpSpPr>
          <p:cNvPr id="5" name="Группа 39"/>
          <p:cNvGrpSpPr/>
          <p:nvPr/>
        </p:nvGrpSpPr>
        <p:grpSpPr>
          <a:xfrm>
            <a:off x="3790950" y="980728"/>
            <a:ext cx="593880" cy="220747"/>
            <a:chOff x="6007780" y="1048546"/>
            <a:chExt cx="593957" cy="220746"/>
          </a:xfrm>
          <a:solidFill>
            <a:schemeClr val="accent1">
              <a:lumMod val="75000"/>
            </a:schemeClr>
          </a:solidFill>
        </p:grpSpPr>
        <p:grpSp>
          <p:nvGrpSpPr>
            <p:cNvPr id="8" name="Группа 17"/>
            <p:cNvGrpSpPr/>
            <p:nvPr/>
          </p:nvGrpSpPr>
          <p:grpSpPr>
            <a:xfrm>
              <a:off x="6007780" y="1048546"/>
              <a:ext cx="378057" cy="220746"/>
              <a:chOff x="4686980" y="1112046"/>
              <a:chExt cx="378057" cy="220746"/>
            </a:xfrm>
            <a:grpFill/>
          </p:grpSpPr>
          <p:sp>
            <p:nvSpPr>
              <p:cNvPr id="19" name="Полилиния: фигура 129">
                <a:extLst>
                  <a:ext uri="{FF2B5EF4-FFF2-40B4-BE49-F238E27FC236}">
                    <a16:creationId xmlns:a16="http://schemas.microsoft.com/office/drawing/2014/main" id="{10D9D8CE-D87E-4841-89A7-E732946A3C88}"/>
                  </a:ext>
                </a:extLst>
              </p:cNvPr>
              <p:cNvSpPr/>
              <p:nvPr/>
            </p:nvSpPr>
            <p:spPr>
              <a:xfrm>
                <a:off x="4937807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232F63"/>
                  </a:solidFill>
                </a:endParaRPr>
              </a:p>
            </p:txBody>
          </p:sp>
          <p:sp>
            <p:nvSpPr>
              <p:cNvPr id="20" name="Полилиния: фигура 120">
                <a:extLst>
                  <a:ext uri="{FF2B5EF4-FFF2-40B4-BE49-F238E27FC236}">
                    <a16:creationId xmlns:a16="http://schemas.microsoft.com/office/drawing/2014/main" id="{F9A652A4-216B-4223-A462-1C832B9C846B}"/>
                  </a:ext>
                </a:extLst>
              </p:cNvPr>
              <p:cNvSpPr/>
              <p:nvPr/>
            </p:nvSpPr>
            <p:spPr>
              <a:xfrm>
                <a:off x="4686980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232F63"/>
                  </a:solidFill>
                </a:endParaRPr>
              </a:p>
            </p:txBody>
          </p:sp>
        </p:grpSp>
        <p:sp>
          <p:nvSpPr>
            <p:cNvPr id="23" name="Полилиния: фигура 129">
              <a:extLst>
                <a:ext uri="{FF2B5EF4-FFF2-40B4-BE49-F238E27FC236}">
                  <a16:creationId xmlns:a16="http://schemas.microsoft.com/office/drawing/2014/main" id="{10D9D8CE-D87E-4841-89A7-E732946A3C88}"/>
                </a:ext>
              </a:extLst>
            </p:cNvPr>
            <p:cNvSpPr/>
            <p:nvPr/>
          </p:nvSpPr>
          <p:spPr>
            <a:xfrm>
              <a:off x="6474507" y="1048546"/>
              <a:ext cx="127230" cy="220746"/>
            </a:xfrm>
            <a:custGeom>
              <a:avLst/>
              <a:gdLst>
                <a:gd name="connsiteX0" fmla="*/ 328017 w 328016"/>
                <a:gd name="connsiteY0" fmla="*/ 283607 h 569118"/>
                <a:gd name="connsiteX1" fmla="*/ 296763 w 328016"/>
                <a:gd name="connsiteY1" fmla="*/ 246698 h 569118"/>
                <a:gd name="connsiteX2" fmla="*/ 87213 w 328016"/>
                <a:gd name="connsiteY2" fmla="*/ -952 h 569118"/>
                <a:gd name="connsiteX3" fmla="*/ 0 w 328016"/>
                <a:gd name="connsiteY3" fmla="*/ 72866 h 569118"/>
                <a:gd name="connsiteX4" fmla="*/ 178296 w 328016"/>
                <a:gd name="connsiteY4" fmla="*/ 283607 h 569118"/>
                <a:gd name="connsiteX5" fmla="*/ 0 w 328016"/>
                <a:gd name="connsiteY5" fmla="*/ 494348 h 569118"/>
                <a:gd name="connsiteX6" fmla="*/ 87213 w 328016"/>
                <a:gd name="connsiteY6" fmla="*/ 568166 h 569118"/>
                <a:gd name="connsiteX7" fmla="*/ 296763 w 328016"/>
                <a:gd name="connsiteY7" fmla="*/ 320516 h 569118"/>
                <a:gd name="connsiteX8" fmla="*/ 328017 w 328016"/>
                <a:gd name="connsiteY8" fmla="*/ 283607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6" h="569118">
                  <a:moveTo>
                    <a:pt x="328017" y="283607"/>
                  </a:moveTo>
                  <a:lnTo>
                    <a:pt x="296763" y="246698"/>
                  </a:lnTo>
                  <a:lnTo>
                    <a:pt x="87213" y="-952"/>
                  </a:lnTo>
                  <a:lnTo>
                    <a:pt x="0" y="72866"/>
                  </a:lnTo>
                  <a:lnTo>
                    <a:pt x="178296" y="283607"/>
                  </a:lnTo>
                  <a:lnTo>
                    <a:pt x="0" y="494348"/>
                  </a:lnTo>
                  <a:lnTo>
                    <a:pt x="87213" y="568166"/>
                  </a:lnTo>
                  <a:lnTo>
                    <a:pt x="296763" y="320516"/>
                  </a:lnTo>
                  <a:lnTo>
                    <a:pt x="328017" y="2836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232F63"/>
                </a:solidFill>
              </a:endParaRPr>
            </a:p>
          </p:txBody>
        </p:sp>
      </p:grp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7003739" y="852758"/>
            <a:ext cx="4933667" cy="637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ctr" anchorCtr="0" compatLnSpc="1">
            <a:prstTxWarp prst="textNoShape">
              <a:avLst/>
            </a:prstTxWarp>
            <a:spAutoFit/>
          </a:bodyPr>
          <a:lstStyle/>
          <a:p>
            <a:pPr defTabSz="930126" fontAlgn="base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5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fontAlgn="base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5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fontAlgn="base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выпускника профильных медицинских классов получили Свидетельство о профессии  (квалификация «Младшая медицинская сестра (брат)  по уходу за больными») </a:t>
            </a:r>
          </a:p>
          <a:p>
            <a:pPr defTabSz="930126" fontAlgn="base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5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обучающихся  </a:t>
            </a:r>
            <a:r>
              <a:rPr lang="ru-RU" sz="15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Предуниверсария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изучающих курс «Медицинская подготовка», за два года увеличилось до </a:t>
            </a: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204 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</a:t>
            </a: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5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образовательных </a:t>
            </a:r>
            <a:r>
              <a:rPr lang="ru-RU" sz="15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общеразвивающих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 реализуются совместно с  «Центром выявления и поддержки одарённых детей «Созвездие» </a:t>
            </a: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5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2,7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раза выросло количество школьников, обучающихся </a:t>
            </a:r>
            <a:r>
              <a:rPr lang="ru-RU" sz="15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онлайн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67  школьников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прошли </a:t>
            </a: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онлайн-обучение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подготовительных курсах в </a:t>
            </a:r>
            <a:r>
              <a:rPr lang="ru-RU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профориентационных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школах)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5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40 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старшеклассников прошли обучение на  новой образовательной платформе «</a:t>
            </a:r>
            <a:r>
              <a:rPr lang="ru-RU" sz="15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АрктикМедКласс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Результаты: средний балл ЕГЭ по химии – 64, по биологии – 65.</a:t>
            </a: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5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30126" eaLnBrk="0" fontAlgn="base" hangingPunct="0">
              <a:spcBef>
                <a:spcPct val="0"/>
              </a:spcBef>
              <a:spcAft>
                <a:spcPct val="0"/>
              </a:spcAft>
              <a:tabLst>
                <a:tab pos="465061" algn="l"/>
              </a:tabLs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6C15F9-E85D-415A-BFAF-A0F416455486}"/>
              </a:ext>
            </a:extLst>
          </p:cNvPr>
          <p:cNvSpPr/>
          <p:nvPr/>
        </p:nvSpPr>
        <p:spPr>
          <a:xfrm>
            <a:off x="6527254" y="1412776"/>
            <a:ext cx="443256" cy="4331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12" tIns="46506" rIns="93012" bIns="46506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01</a:t>
            </a:r>
            <a:endParaRPr lang="ru-RU" sz="1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C4D26C7-8C58-45CF-9E2E-7BB03180E4BB}"/>
              </a:ext>
            </a:extLst>
          </p:cNvPr>
          <p:cNvSpPr/>
          <p:nvPr/>
        </p:nvSpPr>
        <p:spPr>
          <a:xfrm>
            <a:off x="6527254" y="2636912"/>
            <a:ext cx="443256" cy="4399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12" tIns="46506" rIns="93012" bIns="46506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RU" sz="1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EF2EF00-CAAC-4D71-9570-B46BA09273C0}"/>
              </a:ext>
            </a:extLst>
          </p:cNvPr>
          <p:cNvSpPr/>
          <p:nvPr/>
        </p:nvSpPr>
        <p:spPr>
          <a:xfrm>
            <a:off x="6527254" y="3573016"/>
            <a:ext cx="443256" cy="4571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12" tIns="46506" rIns="93012" bIns="46506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03</a:t>
            </a:r>
            <a:endParaRPr lang="ru-RU" sz="1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8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6527254" y="4437112"/>
            <a:ext cx="439889" cy="4399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04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27254" y="5517232"/>
            <a:ext cx="465766" cy="4571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05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8D9542F-A391-4784-883F-D5DB29742986}"/>
              </a:ext>
            </a:extLst>
          </p:cNvPr>
          <p:cNvSpPr/>
          <p:nvPr/>
        </p:nvSpPr>
        <p:spPr>
          <a:xfrm>
            <a:off x="0" y="0"/>
            <a:ext cx="12190413" cy="9865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14127">
              <a:defRPr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1503E6B1-54AC-49AF-9A9D-75412414C338}"/>
              </a:ext>
            </a:extLst>
          </p:cNvPr>
          <p:cNvSpPr/>
          <p:nvPr/>
        </p:nvSpPr>
        <p:spPr>
          <a:xfrm>
            <a:off x="3" y="1973782"/>
            <a:ext cx="7295777" cy="1473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57492" y="1784598"/>
            <a:ext cx="4007437" cy="553970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Состав ацидофилина: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57492" y="2362165"/>
            <a:ext cx="5123281" cy="1554263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marL="285666" indent="-285666"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Arial Narrow" panose="020B0606020202030204" pitchFamily="34" charset="0"/>
              </a:rPr>
              <a:t>молоко цельное</a:t>
            </a:r>
          </a:p>
          <a:p>
            <a:pPr marL="285666" indent="-285666"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Arial Narrow" panose="020B0606020202030204" pitchFamily="34" charset="0"/>
              </a:rPr>
              <a:t>молоко обезжиренное</a:t>
            </a:r>
          </a:p>
          <a:p>
            <a:pPr marL="285666" indent="-285666"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chemeClr val="bg1"/>
                </a:solidFill>
                <a:latin typeface="Arial Narrow" panose="020B0606020202030204" pitchFamily="34" charset="0"/>
              </a:rPr>
              <a:t>восстановленное молоко, с использованием закваски, приготовленной на кефирных грибках</a:t>
            </a:r>
            <a:br>
              <a:rPr lang="ru-RU" kern="0" dirty="0">
                <a:latin typeface="Arial Narrow" panose="020B0606020202030204" pitchFamily="34" charset="0"/>
              </a:rPr>
            </a:br>
            <a:endParaRPr lang="ru-RU" kern="0" dirty="0">
              <a:latin typeface="Arial Narrow" panose="020B0606020202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61850" y="258592"/>
            <a:ext cx="11482928" cy="5355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Деятельность МНО и СМУ</a:t>
            </a:r>
          </a:p>
        </p:txBody>
      </p:sp>
      <p:pic>
        <p:nvPicPr>
          <p:cNvPr id="22" name="Picture 2" descr="C:\Users\garceva\Downloads\IMG_9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6671" y="1173636"/>
            <a:ext cx="3908109" cy="2605745"/>
          </a:xfrm>
          <a:prstGeom prst="rect">
            <a:avLst/>
          </a:prstGeom>
          <a:noFill/>
        </p:spPr>
      </p:pic>
      <p:pic>
        <p:nvPicPr>
          <p:cNvPr id="23" name="Picture 2" descr="C:\Users\user\Desktop\фото\IMG_5978 (1).PNG"/>
          <p:cNvPicPr>
            <a:picLocks noChangeAspect="1" noChangeArrowheads="1"/>
          </p:cNvPicPr>
          <p:nvPr/>
        </p:nvPicPr>
        <p:blipFill rotWithShape="1">
          <a:blip r:embed="rId4" cstate="print"/>
          <a:srcRect l="13827" t="7571" r="13432" b="20748"/>
          <a:stretch/>
        </p:blipFill>
        <p:spPr bwMode="auto">
          <a:xfrm>
            <a:off x="8136671" y="3914608"/>
            <a:ext cx="3908109" cy="256675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06" y="94588"/>
            <a:ext cx="743341" cy="743439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334566" y="3591055"/>
            <a:ext cx="7488831" cy="295757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8540" y="5835033"/>
            <a:ext cx="6756323" cy="677099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marL="285666" indent="-285666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kern="0" dirty="0">
                <a:latin typeface="Arial Narrow" panose="020B0606020202030204" pitchFamily="34" charset="0"/>
              </a:rPr>
              <a:t>Мероприятие по генерации инновационных проектов </a:t>
            </a:r>
            <a:br>
              <a:rPr lang="ru-RU" kern="0" dirty="0">
                <a:latin typeface="Arial Narrow" panose="020B0606020202030204" pitchFamily="34" charset="0"/>
              </a:rPr>
            </a:br>
            <a:r>
              <a:rPr lang="ru-RU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«Медицинский </a:t>
            </a:r>
            <a:r>
              <a:rPr lang="ru-RU" b="1" kern="0" dirty="0" err="1">
                <a:solidFill>
                  <a:schemeClr val="accent5"/>
                </a:solidFill>
                <a:latin typeface="Arial Narrow" panose="020B0606020202030204" pitchFamily="34" charset="0"/>
              </a:rPr>
              <a:t>хакатон</a:t>
            </a:r>
            <a:r>
              <a:rPr lang="ru-RU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4606" y="3573016"/>
            <a:ext cx="6095207" cy="677099"/>
          </a:xfrm>
          <a:prstGeom prst="rect">
            <a:avLst/>
          </a:prstGeom>
        </p:spPr>
        <p:txBody>
          <a:bodyPr lIns="91414" tIns="45706" rIns="91414" bIns="45706">
            <a:spAutoFit/>
          </a:bodyPr>
          <a:lstStyle/>
          <a:p>
            <a:pPr marL="285666" indent="-285666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kern="0" dirty="0">
                <a:latin typeface="Arial Narrow" panose="020B0606020202030204" pitchFamily="34" charset="0"/>
              </a:rPr>
              <a:t>Международный молодежный медицинский научно-образовательный форум </a:t>
            </a:r>
            <a:r>
              <a:rPr lang="ru-RU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«Медицина будущего – Арктике»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6614" y="4221088"/>
            <a:ext cx="6483475" cy="677099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marL="285666" indent="-285666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kern="0" dirty="0">
                <a:latin typeface="Arial Narrow" panose="020B0606020202030204" pitchFamily="34" charset="0"/>
              </a:rPr>
              <a:t>Научно-образовательная конференция студентов  </a:t>
            </a:r>
            <a:r>
              <a:rPr lang="ru-RU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«Гранит науки»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8539" y="4744358"/>
            <a:ext cx="6598420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marL="285666" indent="-285666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kern="0" dirty="0">
                <a:latin typeface="Arial Narrow" panose="020B0606020202030204" pitchFamily="34" charset="0"/>
              </a:rPr>
              <a:t>Итоговая научно-практическая конференция ординаторов СГМУ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8541" y="5151197"/>
            <a:ext cx="6095207" cy="677099"/>
          </a:xfrm>
          <a:prstGeom prst="rect">
            <a:avLst/>
          </a:prstGeom>
        </p:spPr>
        <p:txBody>
          <a:bodyPr lIns="91414" tIns="45706" rIns="91414" bIns="45706">
            <a:spAutoFit/>
          </a:bodyPr>
          <a:lstStyle/>
          <a:p>
            <a:pPr marL="285666" indent="-285666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kern="0" dirty="0">
                <a:latin typeface="Arial Narrow" panose="020B0606020202030204" pitchFamily="34" charset="0"/>
              </a:rPr>
              <a:t>Мастерская молодого ученого </a:t>
            </a:r>
            <a:br>
              <a:rPr lang="ru-RU" kern="0" dirty="0">
                <a:latin typeface="Arial Narrow" panose="020B0606020202030204" pitchFamily="34" charset="0"/>
              </a:rPr>
            </a:br>
            <a:r>
              <a:rPr lang="ru-RU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«Как сделать научную карьеру в СГМУ?»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0530" y="1077079"/>
            <a:ext cx="5543488" cy="461655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r>
              <a:rPr lang="ru-RU" sz="2400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896 студентов</a:t>
            </a:r>
            <a:r>
              <a:rPr lang="ru-RU" kern="0" dirty="0">
                <a:latin typeface="Arial Narrow" panose="020B0606020202030204" pitchFamily="34" charset="0"/>
              </a:rPr>
              <a:t> являются постоянными членами СНК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00532" y="1608427"/>
            <a:ext cx="7624151" cy="461637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r>
              <a:rPr lang="ru-RU" sz="2400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120</a:t>
            </a:r>
            <a:r>
              <a:rPr lang="ru-RU" kern="0" dirty="0">
                <a:latin typeface="Arial Narrow" panose="020B0606020202030204" pitchFamily="34" charset="0"/>
              </a:rPr>
              <a:t> </a:t>
            </a:r>
            <a:r>
              <a:rPr lang="ru-RU" sz="2400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публикаций</a:t>
            </a:r>
            <a:r>
              <a:rPr lang="ru-RU" kern="0" dirty="0">
                <a:latin typeface="Arial Narrow" panose="020B0606020202030204" pitchFamily="34" charset="0"/>
              </a:rPr>
              <a:t> в журналах Белого списка совместно с преподавателями 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00532" y="2660729"/>
            <a:ext cx="7404573" cy="754043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r>
              <a:rPr lang="ru-RU" sz="2400" b="1" kern="0" dirty="0">
                <a:solidFill>
                  <a:schemeClr val="accent3"/>
                </a:solidFill>
                <a:latin typeface="Arial Narrow" panose="020B0606020202030204" pitchFamily="34" charset="0"/>
              </a:rPr>
              <a:t>3 место </a:t>
            </a:r>
            <a:r>
              <a:rPr lang="ru-RU" kern="0" dirty="0">
                <a:latin typeface="Arial Narrow" panose="020B0606020202030204" pitchFamily="34" charset="0"/>
              </a:rPr>
              <a:t>Всероссийский конкурс на лучшее молодежное научное общество</a:t>
            </a:r>
          </a:p>
          <a:p>
            <a:r>
              <a:rPr lang="ru-RU" kern="0" dirty="0">
                <a:latin typeface="Arial Narrow" panose="020B0606020202030204" pitchFamily="34" charset="0"/>
              </a:rPr>
              <a:t>Номинация «Путь профессионала» (2023 г.)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00529" y="2136443"/>
            <a:ext cx="6130152" cy="461637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r>
              <a:rPr lang="en-US" sz="2400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&gt;</a:t>
            </a:r>
            <a:r>
              <a:rPr lang="ru-RU" sz="2400" b="1" kern="0" dirty="0">
                <a:solidFill>
                  <a:schemeClr val="accent5"/>
                </a:solidFill>
                <a:latin typeface="Arial Narrow" panose="020B0606020202030204" pitchFamily="34" charset="0"/>
              </a:rPr>
              <a:t>10 олимпиад</a:t>
            </a:r>
            <a:r>
              <a:rPr lang="ru-RU" kern="0" dirty="0">
                <a:latin typeface="Arial Narrow" panose="020B0606020202030204" pitchFamily="34" charset="0"/>
              </a:rPr>
              <a:t>, в которых приняли участие студенты СГМУ</a:t>
            </a:r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567814" y="116632"/>
            <a:ext cx="432234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20</a:t>
            </a:r>
          </a:p>
        </p:txBody>
      </p:sp>
      <p:pic>
        <p:nvPicPr>
          <p:cNvPr id="21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6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84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8D9542F-A391-4784-883F-D5DB29742986}"/>
              </a:ext>
            </a:extLst>
          </p:cNvPr>
          <p:cNvSpPr/>
          <p:nvPr/>
        </p:nvSpPr>
        <p:spPr>
          <a:xfrm>
            <a:off x="0" y="0"/>
            <a:ext cx="12190413" cy="1417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14127">
              <a:defRPr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61850" y="258593"/>
            <a:ext cx="11482928" cy="978729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научно-инновационной деятельности кафедр: критерии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119605"/>
              </p:ext>
            </p:extLst>
          </p:nvPr>
        </p:nvGraphicFramePr>
        <p:xfrm>
          <a:off x="526687" y="1576107"/>
          <a:ext cx="11085859" cy="476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569">
                  <a:extLst>
                    <a:ext uri="{9D8B030D-6E8A-4147-A177-3AD203B41FA5}">
                      <a16:colId xmlns:a16="http://schemas.microsoft.com/office/drawing/2014/main" val="1699609792"/>
                    </a:ext>
                  </a:extLst>
                </a:gridCol>
                <a:gridCol w="1050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4880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 Narrow" panose="020B0606020202030204" pitchFamily="34" charset="0"/>
                        </a:rPr>
                        <a:t>№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>
                          <a:effectLst/>
                          <a:latin typeface="Arial Narrow" panose="020B0606020202030204" pitchFamily="34" charset="0"/>
                        </a:rPr>
                        <a:t>Критерии</a:t>
                      </a:r>
                      <a:endParaRPr lang="ru-RU" sz="1900" dirty="0">
                        <a:latin typeface="Arial Narrow" panose="020B0606020202030204" pitchFamily="34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Комплексный балл публикационной результативности (КБПР) структурного подразделения - расчет по алгоритму Минобрнауки 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Привлеченные средства на НИОКР / НИР в млн. руб., за исключением внутренних грантов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Количество результатов интеллектуальной деятельности, зарегистрированных в отчетном году согласно дате регистрации заявки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420398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Количество научных проектов, выполняемых структурным подразделением, включая государственное задание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5218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Количество защищенных кандидатских и докторских диссертаций сотрудниками структурного подразделения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161978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Доля публикаций в журналах 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RSCI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 от числа статей в российских журналах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29908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Доля основных сотрудников, у которых имеются публикации в </a:t>
                      </a: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</a:rPr>
                        <a:t>Q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 Белого списка РЦНИ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8910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Количество статей в Белом списке РЦНИ на ставку НПР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905533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Общее количество публикаций, индексированных в РИНЦ, с </a:t>
                      </a:r>
                      <a:r>
                        <a:rPr lang="ru-RU" sz="1600" dirty="0" err="1">
                          <a:effectLst/>
                          <a:latin typeface="Arial Narrow" panose="020B0606020202030204" pitchFamily="34" charset="0"/>
                        </a:rPr>
                        <a:t>аффилиацией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 СГМУ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895619"/>
                  </a:ext>
                </a:extLst>
              </a:tr>
              <a:tr h="42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Количество конференций, в которых принимали участие сотрудники кафедры, с аффилиацией СГМУ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060699"/>
                  </a:ext>
                </a:extLst>
              </a:tr>
            </a:tbl>
          </a:graphicData>
        </a:graphic>
      </p:graphicFrame>
      <p:sp>
        <p:nvSpPr>
          <p:cNvPr id="28" name="Скругленный прямоугольник 27"/>
          <p:cNvSpPr/>
          <p:nvPr/>
        </p:nvSpPr>
        <p:spPr>
          <a:xfrm>
            <a:off x="11612542" y="158785"/>
            <a:ext cx="432234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21</a:t>
            </a:r>
          </a:p>
        </p:txBody>
      </p:sp>
      <p:pic>
        <p:nvPicPr>
          <p:cNvPr id="6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871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61850" y="258592"/>
            <a:ext cx="11482928" cy="9787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научно-инновационной деятельности кафедр за 2023 год (первые 15)</a:t>
            </a:r>
          </a:p>
        </p:txBody>
      </p:sp>
      <p:graphicFrame>
        <p:nvGraphicFramePr>
          <p:cNvPr id="6" name="Объект 9">
            <a:extLst>
              <a:ext uri="{FF2B5EF4-FFF2-40B4-BE49-F238E27FC236}">
                <a16:creationId xmlns:a16="http://schemas.microsoft.com/office/drawing/2014/main" id="{F94C0BF1-AF38-8F9E-D644-EAD4788DE5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328972"/>
              </p:ext>
            </p:extLst>
          </p:nvPr>
        </p:nvGraphicFramePr>
        <p:xfrm>
          <a:off x="278632" y="1377655"/>
          <a:ext cx="11766146" cy="5229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812">
                  <a:extLst>
                    <a:ext uri="{9D8B030D-6E8A-4147-A177-3AD203B41FA5}">
                      <a16:colId xmlns:a16="http://schemas.microsoft.com/office/drawing/2014/main" val="426273656"/>
                    </a:ext>
                  </a:extLst>
                </a:gridCol>
                <a:gridCol w="4126293">
                  <a:extLst>
                    <a:ext uri="{9D8B030D-6E8A-4147-A177-3AD203B41FA5}">
                      <a16:colId xmlns:a16="http://schemas.microsoft.com/office/drawing/2014/main" val="552500158"/>
                    </a:ext>
                  </a:extLst>
                </a:gridCol>
                <a:gridCol w="938342">
                  <a:extLst>
                    <a:ext uri="{9D8B030D-6E8A-4147-A177-3AD203B41FA5}">
                      <a16:colId xmlns:a16="http://schemas.microsoft.com/office/drawing/2014/main" val="648584641"/>
                    </a:ext>
                  </a:extLst>
                </a:gridCol>
                <a:gridCol w="1215031">
                  <a:extLst>
                    <a:ext uri="{9D8B030D-6E8A-4147-A177-3AD203B41FA5}">
                      <a16:colId xmlns:a16="http://schemas.microsoft.com/office/drawing/2014/main" val="1925653710"/>
                    </a:ext>
                  </a:extLst>
                </a:gridCol>
                <a:gridCol w="757889">
                  <a:extLst>
                    <a:ext uri="{9D8B030D-6E8A-4147-A177-3AD203B41FA5}">
                      <a16:colId xmlns:a16="http://schemas.microsoft.com/office/drawing/2014/main" val="3506354163"/>
                    </a:ext>
                  </a:extLst>
                </a:gridCol>
                <a:gridCol w="902252">
                  <a:extLst>
                    <a:ext uri="{9D8B030D-6E8A-4147-A177-3AD203B41FA5}">
                      <a16:colId xmlns:a16="http://schemas.microsoft.com/office/drawing/2014/main" val="300326777"/>
                    </a:ext>
                  </a:extLst>
                </a:gridCol>
                <a:gridCol w="1130821">
                  <a:extLst>
                    <a:ext uri="{9D8B030D-6E8A-4147-A177-3AD203B41FA5}">
                      <a16:colId xmlns:a16="http://schemas.microsoft.com/office/drawing/2014/main" val="3993897083"/>
                    </a:ext>
                  </a:extLst>
                </a:gridCol>
                <a:gridCol w="866262">
                  <a:extLst>
                    <a:ext uri="{9D8B030D-6E8A-4147-A177-3AD203B41FA5}">
                      <a16:colId xmlns:a16="http://schemas.microsoft.com/office/drawing/2014/main" val="2782317459"/>
                    </a:ext>
                  </a:extLst>
                </a:gridCol>
                <a:gridCol w="974330">
                  <a:extLst>
                    <a:ext uri="{9D8B030D-6E8A-4147-A177-3AD203B41FA5}">
                      <a16:colId xmlns:a16="http://schemas.microsoft.com/office/drawing/2014/main" val="3128289450"/>
                    </a:ext>
                  </a:extLst>
                </a:gridCol>
                <a:gridCol w="556114">
                  <a:extLst>
                    <a:ext uri="{9D8B030D-6E8A-4147-A177-3AD203B41FA5}">
                      <a16:colId xmlns:a16="http://schemas.microsoft.com/office/drawing/2014/main" val="1730394657"/>
                    </a:ext>
                  </a:extLst>
                </a:gridCol>
              </a:tblGrid>
              <a:tr h="1152299">
                <a:tc>
                  <a:txBody>
                    <a:bodyPr/>
                    <a:lstStyle/>
                    <a:p>
                      <a:pPr algn="ctr" fontAlgn="ctr"/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vert="vert27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u="none" strike="noStrike" dirty="0">
                          <a:effectLst/>
                          <a:latin typeface="Arial Narrow" panose="020B0606020202030204" pitchFamily="34" charset="0"/>
                        </a:rPr>
                        <a:t> КАФЕДРЫ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effectLst/>
                          <a:latin typeface="Arial Narrow" panose="020B0606020202030204" pitchFamily="34" charset="0"/>
                        </a:rPr>
                        <a:t>КБПР </a:t>
                      </a:r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структурного подразделения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tabLst/>
                      </a:pPr>
                      <a:r>
                        <a:rPr lang="ru-RU" sz="1200" b="0" u="none" strike="noStrike" dirty="0" err="1">
                          <a:effectLst/>
                          <a:latin typeface="Arial Narrow" panose="020B0606020202030204" pitchFamily="34" charset="0"/>
                        </a:rPr>
                        <a:t>Привелеченные</a:t>
                      </a:r>
                      <a:r>
                        <a:rPr lang="ru-RU" sz="1200" b="0" u="none" strike="noStrike" dirty="0">
                          <a:effectLst/>
                          <a:latin typeface="Arial Narrow" panose="020B0606020202030204" pitchFamily="34" charset="0"/>
                        </a:rPr>
                        <a:t> средства </a:t>
                      </a:r>
                      <a:br>
                        <a:rPr lang="ru-RU" sz="1500" b="1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500" b="1" u="none" strike="noStrike" dirty="0">
                          <a:effectLst/>
                          <a:latin typeface="Arial Narrow" panose="020B0606020202030204" pitchFamily="34" charset="0"/>
                        </a:rPr>
                        <a:t>на НИОКР</a:t>
                      </a:r>
                      <a:b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за исключением внутренних грантов, млн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Количество </a:t>
                      </a:r>
                      <a:b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РИД</a:t>
                      </a: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Количество защищенных </a:t>
                      </a:r>
                      <a:r>
                        <a:rPr lang="ru-RU" sz="1200" b="1" u="none" strike="noStrike" dirty="0">
                          <a:effectLst/>
                          <a:latin typeface="Arial Narrow" panose="020B0606020202030204" pitchFamily="34" charset="0"/>
                        </a:rPr>
                        <a:t>диссертаций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Доля </a:t>
                      </a:r>
                      <a:r>
                        <a:rPr lang="ru-RU" sz="1200" b="1" u="none" strike="noStrike" dirty="0">
                          <a:effectLst/>
                          <a:latin typeface="Arial Narrow" panose="020B0606020202030204" pitchFamily="34" charset="0"/>
                        </a:rPr>
                        <a:t>публикаций </a:t>
                      </a:r>
                      <a:br>
                        <a:rPr lang="ru-RU" sz="1200" b="1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200" b="1" u="none" strike="noStrike" dirty="0">
                          <a:effectLst/>
                          <a:latin typeface="Arial Narrow" panose="020B0606020202030204" pitchFamily="34" charset="0"/>
                        </a:rPr>
                        <a:t>в Белом списке </a:t>
                      </a:r>
                      <a:br>
                        <a:rPr lang="ru-RU" sz="1200" b="1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от общего числа публикаций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Количество статей в Белом списке на ставку </a:t>
                      </a:r>
                      <a:b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НПР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Arial Narrow" panose="020B0606020202030204" pitchFamily="34" charset="0"/>
                        </a:rPr>
                        <a:t>Доля статей </a:t>
                      </a:r>
                      <a:br>
                        <a:rPr lang="ru-RU" sz="1500" b="1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500" b="1" u="none" strike="noStrike" dirty="0">
                          <a:effectLst/>
                          <a:latin typeface="Arial Narrow" panose="020B0606020202030204" pitchFamily="34" charset="0"/>
                        </a:rPr>
                        <a:t>в Q1 </a:t>
                      </a:r>
                      <a:br>
                        <a:rPr lang="ru-RU" sz="1500" b="1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Белого списка </a:t>
                      </a:r>
                      <a:b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  <a:t>с авторами </a:t>
                      </a:r>
                      <a:br>
                        <a:rPr lang="ru-RU" sz="1200" u="none" strike="noStrike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500" b="1" u="none" strike="noStrike" dirty="0">
                          <a:effectLst/>
                          <a:latin typeface="Arial Narrow" panose="020B0606020202030204" pitchFamily="34" charset="0"/>
                        </a:rPr>
                        <a:t>до 39 лет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 Narrow" panose="020B0606020202030204" pitchFamily="34" charset="0"/>
                        </a:rPr>
                        <a:t>Сумма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405297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развития научных и проектных компетенций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18,36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13,07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49,8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75649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анестезиологии и реаниматологии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20,24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0,82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1,2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26,0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0625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фармакологии и фармации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6,36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0,33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0,23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10,7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797456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гигиены и медицинской экологии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2,96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3,55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9,9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759193"/>
                  </a:ext>
                </a:extLst>
              </a:tr>
              <a:tr h="382000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общественного здоровья, здравоохранения и социальной работы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6,48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1,57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1,42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9,7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2526"/>
                  </a:ext>
                </a:extLst>
              </a:tr>
              <a:tr h="293463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клинической фармакологии и фармакотерапии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2,04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4,15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0,57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9,5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430129"/>
                  </a:ext>
                </a:extLst>
              </a:tr>
              <a:tr h="272563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лучевой диагностики, лучевой терапии и онкологии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3,88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3,73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9,4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780500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</a:t>
                      </a:r>
                      <a:r>
                        <a:rPr lang="ru-RU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фтизиопульмонологии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2,25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3,40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1,29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8,7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414609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психиатрии и клинической психологии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4,89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1,31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8,7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937784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инфекционных болезней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4,91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0,56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1,11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7,5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50532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семейной медицины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2,10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3,85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0,26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6,5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44709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стоматологии детского возраста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3,52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0,67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5,8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040549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педиатрии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0,38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5,8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745315"/>
                  </a:ext>
                </a:extLst>
              </a:tr>
              <a:tr h="25313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Кафедра общей и биоорганической химии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1,22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2,88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0,33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0,35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5,7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159136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297" marR="9297" marT="9299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Кафедра клинической биохимии, микробиологии и      </a:t>
                      </a: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лабораторной диагностики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1,81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0,5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0,32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5,6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007010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1612542" y="158785"/>
            <a:ext cx="432234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22</a:t>
            </a:r>
          </a:p>
        </p:txBody>
      </p:sp>
      <p:pic>
        <p:nvPicPr>
          <p:cNvPr id="5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1564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 bwMode="auto">
          <a:xfrm>
            <a:off x="0" y="-21955"/>
            <a:ext cx="12190413" cy="1434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2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23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241010" y="205373"/>
            <a:ext cx="7726295" cy="52319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НП «Новые технологии сбережения здоровья»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9"/>
          <p:cNvGrpSpPr/>
          <p:nvPr/>
        </p:nvGrpSpPr>
        <p:grpSpPr bwMode="auto">
          <a:xfrm>
            <a:off x="4881600" y="3625646"/>
            <a:ext cx="593880" cy="220747"/>
            <a:chOff x="6007780" y="1048546"/>
            <a:chExt cx="593957" cy="220746"/>
          </a:xfrm>
          <a:solidFill>
            <a:schemeClr val="accent1">
              <a:lumMod val="75000"/>
            </a:schemeClr>
          </a:solidFill>
        </p:grpSpPr>
        <p:grpSp>
          <p:nvGrpSpPr>
            <p:cNvPr id="8" name="Группа 17"/>
            <p:cNvGrpSpPr/>
            <p:nvPr/>
          </p:nvGrpSpPr>
          <p:grpSpPr bwMode="auto">
            <a:xfrm>
              <a:off x="6007780" y="1048546"/>
              <a:ext cx="378057" cy="220746"/>
              <a:chOff x="4686980" y="1112046"/>
              <a:chExt cx="378057" cy="220746"/>
            </a:xfrm>
            <a:grpFill/>
          </p:grpSpPr>
          <p:sp>
            <p:nvSpPr>
              <p:cNvPr id="23" name="Полилиния: фигура 129"/>
              <p:cNvSpPr/>
              <p:nvPr/>
            </p:nvSpPr>
            <p:spPr bwMode="auto">
              <a:xfrm>
                <a:off x="4937807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Полилиния: фигура 120"/>
              <p:cNvSpPr/>
              <p:nvPr/>
            </p:nvSpPr>
            <p:spPr bwMode="auto">
              <a:xfrm>
                <a:off x="4686980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2" name="Полилиния: фигура 129"/>
            <p:cNvSpPr/>
            <p:nvPr/>
          </p:nvSpPr>
          <p:spPr bwMode="auto">
            <a:xfrm>
              <a:off x="6474507" y="1048546"/>
              <a:ext cx="127230" cy="220746"/>
            </a:xfrm>
            <a:custGeom>
              <a:avLst/>
              <a:gdLst>
                <a:gd name="connsiteX0" fmla="*/ 328017 w 328016"/>
                <a:gd name="connsiteY0" fmla="*/ 283607 h 569118"/>
                <a:gd name="connsiteX1" fmla="*/ 296763 w 328016"/>
                <a:gd name="connsiteY1" fmla="*/ 246698 h 569118"/>
                <a:gd name="connsiteX2" fmla="*/ 87213 w 328016"/>
                <a:gd name="connsiteY2" fmla="*/ -952 h 569118"/>
                <a:gd name="connsiteX3" fmla="*/ 0 w 328016"/>
                <a:gd name="connsiteY3" fmla="*/ 72866 h 569118"/>
                <a:gd name="connsiteX4" fmla="*/ 178296 w 328016"/>
                <a:gd name="connsiteY4" fmla="*/ 283607 h 569118"/>
                <a:gd name="connsiteX5" fmla="*/ 0 w 328016"/>
                <a:gd name="connsiteY5" fmla="*/ 494348 h 569118"/>
                <a:gd name="connsiteX6" fmla="*/ 87213 w 328016"/>
                <a:gd name="connsiteY6" fmla="*/ 568166 h 569118"/>
                <a:gd name="connsiteX7" fmla="*/ 296763 w 328016"/>
                <a:gd name="connsiteY7" fmla="*/ 320516 h 569118"/>
                <a:gd name="connsiteX8" fmla="*/ 328017 w 328016"/>
                <a:gd name="connsiteY8" fmla="*/ 283607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6" h="569118" extrusionOk="0">
                  <a:moveTo>
                    <a:pt x="328017" y="283607"/>
                  </a:moveTo>
                  <a:lnTo>
                    <a:pt x="296763" y="246698"/>
                  </a:lnTo>
                  <a:lnTo>
                    <a:pt x="87213" y="-952"/>
                  </a:lnTo>
                  <a:lnTo>
                    <a:pt x="0" y="72866"/>
                  </a:lnTo>
                  <a:lnTo>
                    <a:pt x="178296" y="283607"/>
                  </a:lnTo>
                  <a:lnTo>
                    <a:pt x="0" y="494348"/>
                  </a:lnTo>
                  <a:lnTo>
                    <a:pt x="87213" y="568166"/>
                  </a:lnTo>
                  <a:lnTo>
                    <a:pt x="296763" y="320516"/>
                  </a:lnTo>
                  <a:lnTo>
                    <a:pt x="328017" y="2836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8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285002"/>
              </p:ext>
            </p:extLst>
          </p:nvPr>
        </p:nvGraphicFramePr>
        <p:xfrm>
          <a:off x="241010" y="1700807"/>
          <a:ext cx="4486044" cy="4589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6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518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"Управление медицинской наукой"</a:t>
                      </a:r>
                      <a:endParaRPr lang="ru-RU" sz="16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39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"Технологии разработки медицинских изделий, лекарственных средств и платформ нового поколения"</a:t>
                      </a:r>
                      <a:endParaRPr lang="ru-RU" sz="16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58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"Биомедицинские и когнитивные технологии будущего"</a:t>
                      </a:r>
                      <a:endParaRPr lang="ru-RU" sz="16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639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"Регенеративная биомедицина, технологии превентивной медицины, обеспечивающие активное и здоровое долголетие"</a:t>
                      </a:r>
                      <a:endParaRPr lang="ru-RU" sz="16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639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</a:rPr>
                        <a:t>"Развитие производства наиболее востребованных лекарственных препаратов и медицинских изделий"</a:t>
                      </a:r>
                      <a:endParaRPr lang="ru-RU" sz="1600" dirty="0"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Заголовок 1"/>
          <p:cNvSpPr txBox="1">
            <a:spLocks/>
          </p:cNvSpPr>
          <p:nvPr/>
        </p:nvSpPr>
        <p:spPr>
          <a:xfrm>
            <a:off x="5587274" y="1174305"/>
            <a:ext cx="6269449" cy="7583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335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Задачи по реализации плана мероприятий Программы стратегического развития СГМУ в области научно-исследовательской деятельности и инноваций в 2025 году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4566" y="980728"/>
            <a:ext cx="280831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Федеральные проекты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01259" y="2204864"/>
            <a:ext cx="6092825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 Narrow" pitchFamily="34" charset="0"/>
                <a:cs typeface="Arial"/>
              </a:rPr>
              <a:t>Создание системы </a:t>
            </a:r>
            <a:r>
              <a:rPr lang="ru-RU" sz="1600" dirty="0" err="1">
                <a:latin typeface="Arial Narrow" pitchFamily="34" charset="0"/>
                <a:cs typeface="Arial"/>
              </a:rPr>
              <a:t>грантовой</a:t>
            </a:r>
            <a:r>
              <a:rPr lang="ru-RU" sz="1600" dirty="0">
                <a:latin typeface="Arial Narrow" pitchFamily="34" charset="0"/>
                <a:cs typeface="Arial"/>
              </a:rPr>
              <a:t> поддержки для проведения </a:t>
            </a:r>
            <a:r>
              <a:rPr lang="ru-RU" sz="1600" dirty="0" err="1">
                <a:latin typeface="Arial Narrow" pitchFamily="34" charset="0"/>
                <a:cs typeface="Arial"/>
              </a:rPr>
              <a:t>межкафедральных</a:t>
            </a:r>
            <a:r>
              <a:rPr lang="ru-RU" sz="1600" dirty="0">
                <a:latin typeface="Arial Narrow" pitchFamily="34" charset="0"/>
                <a:cs typeface="Arial"/>
              </a:rPr>
              <a:t> научно-инновационных исследований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 Narrow" pitchFamily="34" charset="0"/>
                <a:cs typeface="Arial"/>
              </a:rPr>
              <a:t>Создание общеуниверситетского </a:t>
            </a:r>
            <a:r>
              <a:rPr lang="ru-RU" sz="1600" dirty="0" err="1">
                <a:latin typeface="Arial Narrow" pitchFamily="34" charset="0"/>
                <a:cs typeface="Arial"/>
              </a:rPr>
              <a:t>репозитория</a:t>
            </a:r>
            <a:r>
              <a:rPr lang="ru-RU" sz="1600" dirty="0">
                <a:latin typeface="Arial Narrow" pitchFamily="34" charset="0"/>
                <a:cs typeface="Arial"/>
              </a:rPr>
              <a:t> научных баз данных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 Narrow" pitchFamily="34" charset="0"/>
                <a:cs typeface="Arial"/>
              </a:rPr>
              <a:t>Создание и развитие молодежных лабораторий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 Narrow" pitchFamily="34" charset="0"/>
                <a:cs typeface="Arial"/>
              </a:rPr>
              <a:t>Проведение бизнес-встреч с деловыми партнерами и предпринимателями «Неделя </a:t>
            </a:r>
            <a:r>
              <a:rPr lang="ru-RU" sz="1600" dirty="0" err="1">
                <a:latin typeface="Arial Narrow" pitchFamily="34" charset="0"/>
                <a:cs typeface="Arial"/>
              </a:rPr>
              <a:t>инноватики</a:t>
            </a:r>
            <a:r>
              <a:rPr lang="ru-RU" sz="1600" dirty="0">
                <a:latin typeface="Arial Narrow" pitchFamily="34" charset="0"/>
                <a:cs typeface="Arial"/>
              </a:rPr>
              <a:t> в СГМУ»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 Narrow" pitchFamily="34" charset="0"/>
                <a:cs typeface="Arial"/>
              </a:rPr>
              <a:t>Реализация программы ДПО «Коммерциализация результатов научной и инновационной деятельности»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 Narrow" pitchFamily="34" charset="0"/>
                <a:cs typeface="Arial"/>
              </a:rPr>
              <a:t>Реализация проектов в рамках НОЦ «Российская Арктика: новые материалы, технологии и методы исследования», консорциума «Арктическая медицина»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 Narrow" pitchFamily="34" charset="0"/>
                <a:cs typeface="Arial"/>
              </a:rPr>
              <a:t>Развитие генетического направления включая </a:t>
            </a:r>
            <a:r>
              <a:rPr lang="ru-RU" sz="1600" dirty="0" err="1">
                <a:latin typeface="Arial Narrow" pitchFamily="34" charset="0"/>
                <a:cs typeface="Arial"/>
              </a:rPr>
              <a:t>метагеномные</a:t>
            </a:r>
            <a:r>
              <a:rPr lang="ru-RU" sz="1600" dirty="0">
                <a:latin typeface="Arial Narrow" pitchFamily="34" charset="0"/>
                <a:cs typeface="Arial"/>
              </a:rPr>
              <a:t> и </a:t>
            </a:r>
            <a:r>
              <a:rPr lang="ru-RU" sz="1600" dirty="0" err="1">
                <a:latin typeface="Arial Narrow" pitchFamily="34" charset="0"/>
                <a:cs typeface="Arial"/>
              </a:rPr>
              <a:t>полногеномные</a:t>
            </a:r>
            <a:r>
              <a:rPr lang="ru-RU" sz="1600" dirty="0">
                <a:latin typeface="Arial Narrow" pitchFamily="34" charset="0"/>
                <a:cs typeface="Arial"/>
              </a:rPr>
              <a:t> исследования в сотрудничестве с национальными научными центрами</a:t>
            </a:r>
          </a:p>
        </p:txBody>
      </p:sp>
    </p:spTree>
    <p:extLst>
      <p:ext uri="{BB962C8B-B14F-4D97-AF65-F5344CB8AC3E}">
        <p14:creationId xmlns:p14="http://schemas.microsoft.com/office/powerpoint/2010/main" val="3827704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231291" y="234566"/>
            <a:ext cx="7885931" cy="646255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Международная деятельность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5" y="789347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6413" y="279524"/>
            <a:ext cx="411370" cy="411183"/>
          </a:xfrm>
          <a:prstGeom prst="rect">
            <a:avLst/>
          </a:prstGeom>
          <a:noFill/>
        </p:spPr>
      </p:pic>
      <p:grpSp>
        <p:nvGrpSpPr>
          <p:cNvPr id="7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517700" y="311243"/>
            <a:ext cx="431335" cy="392964"/>
            <a:chOff x="11402509" y="378808"/>
            <a:chExt cx="443127" cy="43040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6"/>
              <a:ext cx="443127" cy="421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b="1" noProof="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24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254755" y="2783261"/>
            <a:ext cx="3524357" cy="954006"/>
          </a:xfrm>
          <a:prstGeom prst="rect">
            <a:avLst/>
          </a:prstGeom>
        </p:spPr>
        <p:txBody>
          <a:bodyPr wrap="square" lIns="91338" tIns="45670" rIns="91338" bIns="45670">
            <a:spAutoFit/>
          </a:bodyPr>
          <a:lstStyle/>
          <a:p>
            <a:pPr defTabSz="929346" fontAlgn="base">
              <a:spcBef>
                <a:spcPct val="0"/>
              </a:spcBef>
              <a:spcAft>
                <a:spcPct val="0"/>
              </a:spcAft>
              <a:tabLst>
                <a:tab pos="464672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43 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выпускника профильных медицинских классов получили Свидетельство о профессии  (квалификация «Младшая медицинская сестра (брат)  по уходу за больными»)</a:t>
            </a:r>
          </a:p>
        </p:txBody>
      </p:sp>
      <p:graphicFrame>
        <p:nvGraphicFramePr>
          <p:cNvPr id="92" name="Содержимое 3"/>
          <p:cNvGraphicFramePr>
            <a:graphicFrameLocks/>
          </p:cNvGraphicFramePr>
          <p:nvPr/>
        </p:nvGraphicFramePr>
        <p:xfrm>
          <a:off x="7724345" y="4794141"/>
          <a:ext cx="4229831" cy="206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3" name="object 13"/>
          <p:cNvSpPr/>
          <p:nvPr/>
        </p:nvSpPr>
        <p:spPr>
          <a:xfrm rot="429002">
            <a:off x="10546418" y="4992184"/>
            <a:ext cx="1021746" cy="1003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Picture 2" descr="R:\Издательство\годовой отчет\фото\IMG_574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64753" y="5921793"/>
            <a:ext cx="1473693" cy="936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" name="Прямоугольник 94"/>
          <p:cNvSpPr/>
          <p:nvPr/>
        </p:nvSpPr>
        <p:spPr>
          <a:xfrm>
            <a:off x="8135573" y="4098702"/>
            <a:ext cx="2976734" cy="323081"/>
          </a:xfrm>
          <a:prstGeom prst="rect">
            <a:avLst/>
          </a:prstGeom>
        </p:spPr>
        <p:txBody>
          <a:bodyPr wrap="none" lIns="91338" tIns="45670" rIns="91338" bIns="4567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Экспорт образовательных услуг</a:t>
            </a:r>
            <a:endParaRPr lang="ru-RU" sz="15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7527287" y="4481216"/>
            <a:ext cx="4775564" cy="461564"/>
          </a:xfrm>
          <a:prstGeom prst="rect">
            <a:avLst/>
          </a:prstGeom>
        </p:spPr>
        <p:txBody>
          <a:bodyPr wrap="square" lIns="91338" tIns="45670" rIns="91338" bIns="4567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10 стран: </a:t>
            </a:r>
            <a:r>
              <a:rPr lang="ru-RU" sz="1200" b="1" dirty="0">
                <a:solidFill>
                  <a:srgbClr val="041A72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Индия, Пакистан, Таиланд, Канада, Камерун, Азербайджан, Туркменистан, Узбекистан, Таджикистан, Эстония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7344729" y="4022100"/>
            <a:ext cx="4845689" cy="143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Схема 16"/>
          <p:cNvGraphicFramePr/>
          <p:nvPr/>
        </p:nvGraphicFramePr>
        <p:xfrm>
          <a:off x="0" y="968929"/>
          <a:ext cx="81269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5717" y="2029777"/>
            <a:ext cx="3494202" cy="1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 descr="C:\Users\sumja\Desktop\a_Laayes56U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706" y="4979992"/>
            <a:ext cx="1831438" cy="137375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7892" y="2860436"/>
            <a:ext cx="2552530" cy="191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64471" y="1113704"/>
            <a:ext cx="2294716" cy="153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231291" y="234566"/>
            <a:ext cx="7885931" cy="646255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Международная деятельность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5" y="789347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6413" y="279524"/>
            <a:ext cx="411370" cy="411183"/>
          </a:xfrm>
          <a:prstGeom prst="rect">
            <a:avLst/>
          </a:prstGeom>
          <a:noFill/>
        </p:spPr>
      </p:pic>
      <p:grpSp>
        <p:nvGrpSpPr>
          <p:cNvPr id="7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517700" y="311243"/>
            <a:ext cx="431335" cy="392964"/>
            <a:chOff x="11402509" y="378808"/>
            <a:chExt cx="443127" cy="43040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6"/>
              <a:ext cx="443127" cy="421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b="1" noProof="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25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254755" y="2783261"/>
            <a:ext cx="3524357" cy="954006"/>
          </a:xfrm>
          <a:prstGeom prst="rect">
            <a:avLst/>
          </a:prstGeom>
        </p:spPr>
        <p:txBody>
          <a:bodyPr wrap="square" lIns="91338" tIns="45670" rIns="91338" bIns="45670">
            <a:spAutoFit/>
          </a:bodyPr>
          <a:lstStyle/>
          <a:p>
            <a:pPr defTabSz="929346" fontAlgn="base">
              <a:spcBef>
                <a:spcPct val="0"/>
              </a:spcBef>
              <a:spcAft>
                <a:spcPct val="0"/>
              </a:spcAft>
              <a:tabLst>
                <a:tab pos="464672" algn="l"/>
              </a:tabLs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43 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выпускника профильных медицинских классов получили Свидетельство о профессии  (квалификация «Младшая медицинская сестра (брат)  по уходу за больными»)</a:t>
            </a:r>
          </a:p>
        </p:txBody>
      </p:sp>
      <p:graphicFrame>
        <p:nvGraphicFramePr>
          <p:cNvPr id="92" name="Содержимое 3"/>
          <p:cNvGraphicFramePr>
            <a:graphicFrameLocks/>
          </p:cNvGraphicFramePr>
          <p:nvPr/>
        </p:nvGraphicFramePr>
        <p:xfrm>
          <a:off x="7724345" y="4794141"/>
          <a:ext cx="4229831" cy="206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7" name="Прямая соединительная линия 96"/>
          <p:cNvCxnSpPr/>
          <p:nvPr/>
        </p:nvCxnSpPr>
        <p:spPr>
          <a:xfrm flipV="1">
            <a:off x="7344724" y="980728"/>
            <a:ext cx="4845689" cy="143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111430" y="1210401"/>
            <a:ext cx="3777690" cy="5647599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pPr algn="ctr"/>
            <a:r>
              <a:rPr lang="ru-RU" dirty="0"/>
              <a:t>Задачи на 2025 год</a:t>
            </a:r>
            <a:r>
              <a:rPr lang="en-US" dirty="0"/>
              <a:t>:</a:t>
            </a:r>
            <a:endParaRPr lang="ru-RU" dirty="0"/>
          </a:p>
          <a:p>
            <a:pPr algn="ctr"/>
            <a:endParaRPr lang="en-US" dirty="0"/>
          </a:p>
          <a:p>
            <a:r>
              <a:rPr lang="ru-RU" dirty="0"/>
              <a:t>1.Выполнение Указа Президента РФ от 07.05.2024 № 309</a:t>
            </a:r>
          </a:p>
          <a:p>
            <a:r>
              <a:rPr lang="ru-RU" dirty="0"/>
              <a:t>2.Сохранение контингента</a:t>
            </a:r>
          </a:p>
          <a:p>
            <a:r>
              <a:rPr lang="ru-RU" dirty="0"/>
              <a:t>3.Повышение качества подготовки иностранных выпускников</a:t>
            </a:r>
          </a:p>
          <a:p>
            <a:r>
              <a:rPr lang="ru-RU" dirty="0"/>
              <a:t>4. Совершенствование правовых механизмов</a:t>
            </a:r>
          </a:p>
          <a:p>
            <a:r>
              <a:rPr lang="ru-RU" dirty="0"/>
              <a:t>5.Привлечение абитуриентов из стран СНГ и БРИКС</a:t>
            </a:r>
            <a:endParaRPr lang="en-US" dirty="0"/>
          </a:p>
          <a:p>
            <a:r>
              <a:rPr lang="ru-RU" dirty="0"/>
              <a:t> 6. Создание совместных программ</a:t>
            </a:r>
          </a:p>
          <a:p>
            <a:r>
              <a:rPr lang="ru-RU" dirty="0"/>
              <a:t>7.Развитие научного сотрудничества и академической мобильности</a:t>
            </a:r>
          </a:p>
          <a:p>
            <a:r>
              <a:rPr lang="ru-RU" dirty="0"/>
              <a:t>8. Реорганизация международных служб СГМУ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172679" y="959725"/>
            <a:ext cx="9502630" cy="461665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Академическая мобильность  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238" y="1656743"/>
            <a:ext cx="2804362" cy="115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0531" y="3024557"/>
            <a:ext cx="2140860" cy="144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19"/>
          <p:cNvGrpSpPr/>
          <p:nvPr/>
        </p:nvGrpSpPr>
        <p:grpSpPr>
          <a:xfrm>
            <a:off x="217527" y="3144541"/>
            <a:ext cx="2706334" cy="1146113"/>
            <a:chOff x="247299" y="35174"/>
            <a:chExt cx="2706687" cy="162401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47299" y="35174"/>
              <a:ext cx="2706687" cy="162401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47299" y="35174"/>
              <a:ext cx="2706687" cy="1216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ru-RU" sz="1200" b="1" dirty="0">
                  <a:solidFill>
                    <a:schemeClr val="bg1"/>
                  </a:solidFill>
                </a:rPr>
                <a:t>А.М. Гржибовский  - выполнение совместных проектов и научное руководство в вузах Казахстана</a:t>
              </a:r>
            </a:p>
            <a:p>
              <a:pPr algn="ctr" defTabSz="53279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dirty="0"/>
            </a:p>
          </p:txBody>
        </p:sp>
      </p:grpSp>
      <p:grpSp>
        <p:nvGrpSpPr>
          <p:cNvPr id="11" name="Группа 23"/>
          <p:cNvGrpSpPr/>
          <p:nvPr/>
        </p:nvGrpSpPr>
        <p:grpSpPr>
          <a:xfrm>
            <a:off x="252693" y="1690872"/>
            <a:ext cx="2706334" cy="1181283"/>
            <a:chOff x="247299" y="1837043"/>
            <a:chExt cx="2706687" cy="162401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247299" y="1837043"/>
              <a:ext cx="2706687" cy="162401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47299" y="1837043"/>
              <a:ext cx="2706687" cy="1146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39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/>
                <a:t>Рабочие визиты в Китай В.А. </a:t>
              </a:r>
              <a:r>
                <a:rPr lang="ru-RU" sz="1200" b="1" dirty="0" err="1"/>
                <a:t>Постоева</a:t>
              </a:r>
              <a:r>
                <a:rPr lang="ru-RU" sz="1200" b="1" dirty="0"/>
                <a:t> и Т.Н. </a:t>
              </a:r>
              <a:r>
                <a:rPr lang="ru-RU" sz="1200" b="1" dirty="0" err="1"/>
                <a:t>Унгуряну</a:t>
              </a:r>
              <a:r>
                <a:rPr lang="ru-RU" sz="1200" b="1" dirty="0"/>
                <a:t> -Новые соглашения о сотрудничестве с китайскими партнерами</a:t>
              </a:r>
            </a:p>
          </p:txBody>
        </p:sp>
      </p:grpSp>
      <p:grpSp>
        <p:nvGrpSpPr>
          <p:cNvPr id="12" name="Группа 27"/>
          <p:cNvGrpSpPr/>
          <p:nvPr/>
        </p:nvGrpSpPr>
        <p:grpSpPr>
          <a:xfrm>
            <a:off x="252693" y="4563027"/>
            <a:ext cx="2706334" cy="1624012"/>
            <a:chOff x="227189" y="3751814"/>
            <a:chExt cx="2706687" cy="1624012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227189" y="3751814"/>
              <a:ext cx="2706687" cy="162401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27189" y="3751814"/>
              <a:ext cx="2706687" cy="1624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39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chemeClr val="tx1"/>
                  </a:solidFill>
                </a:rPr>
                <a:t>Участие зарубежных коллег в научно-практических конференциях  «Беломорский симпозиум»,     «Короткие курсы лечения туберкулёза» и др.  </a:t>
              </a:r>
            </a:p>
          </p:txBody>
        </p:sp>
      </p:grpSp>
      <p:grpSp>
        <p:nvGrpSpPr>
          <p:cNvPr id="13" name="Группа 30"/>
          <p:cNvGrpSpPr/>
          <p:nvPr/>
        </p:nvGrpSpPr>
        <p:grpSpPr>
          <a:xfrm>
            <a:off x="5450521" y="4865093"/>
            <a:ext cx="2543578" cy="1152707"/>
            <a:chOff x="0" y="2632604"/>
            <a:chExt cx="4686633" cy="2786062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0" y="2632604"/>
              <a:ext cx="4643437" cy="278606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3196" y="2891104"/>
              <a:ext cx="4643437" cy="19892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599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/>
                <a:t>Академическая мобильность обучающихся (Босния, Венгрия, Бразилия) и подготовка </a:t>
              </a:r>
              <a:r>
                <a:rPr lang="en-US" sz="1200" b="1" dirty="0"/>
                <a:t>PhD </a:t>
              </a:r>
              <a:r>
                <a:rPr lang="ru-RU" sz="1200" b="1" dirty="0"/>
                <a:t>за рубежом (3чел.)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325" y="3130064"/>
            <a:ext cx="2496908" cy="140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3443" y="4689248"/>
            <a:ext cx="2307664" cy="153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4DA5F6F-2A8C-6ABC-E600-0CD1E2674B61}"/>
              </a:ext>
            </a:extLst>
          </p:cNvPr>
          <p:cNvCxnSpPr>
            <a:cxnSpLocks/>
          </p:cNvCxnSpPr>
          <p:nvPr/>
        </p:nvCxnSpPr>
        <p:spPr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0C5A060-91EB-0B44-EBE9-7AD1062D7E59}"/>
              </a:ext>
            </a:extLst>
          </p:cNvPr>
          <p:cNvSpPr txBox="1"/>
          <p:nvPr/>
        </p:nvSpPr>
        <p:spPr>
          <a:xfrm>
            <a:off x="159577" y="223505"/>
            <a:ext cx="7626558" cy="52320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28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Молодежная политика. </a:t>
            </a:r>
            <a:r>
              <a:rPr lang="ru-RU" sz="24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Совет обучающихся</a:t>
            </a:r>
            <a:endParaRPr lang="ru-RU" sz="2800" b="1" dirty="0">
              <a:solidFill>
                <a:srgbClr val="041A7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11">
            <a:extLst>
              <a:ext uri="{FF2B5EF4-FFF2-40B4-BE49-F238E27FC236}">
                <a16:creationId xmlns:a16="http://schemas.microsoft.com/office/drawing/2014/main" id="{6F1B79EA-6440-7A34-290C-5FE31C8899D8}"/>
              </a:ext>
            </a:extLst>
          </p:cNvPr>
          <p:cNvGraphicFramePr>
            <a:graphicFrameLocks/>
          </p:cNvGraphicFramePr>
          <p:nvPr/>
        </p:nvGraphicFramePr>
        <p:xfrm>
          <a:off x="296814" y="1516507"/>
          <a:ext cx="3630233" cy="291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26">
            <a:extLst>
              <a:ext uri="{FF2B5EF4-FFF2-40B4-BE49-F238E27FC236}">
                <a16:creationId xmlns:a16="http://schemas.microsoft.com/office/drawing/2014/main" id="{E377A03E-8AD8-D00B-984C-13EFED413D38}"/>
              </a:ext>
            </a:extLst>
          </p:cNvPr>
          <p:cNvSpPr/>
          <p:nvPr/>
        </p:nvSpPr>
        <p:spPr>
          <a:xfrm>
            <a:off x="90255" y="974737"/>
            <a:ext cx="3988157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Молодежные движения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B3620D-69C8-8F5C-CD17-98D6DDB2442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14841" y="1549615"/>
            <a:ext cx="2322418" cy="1426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E4E0BB-B071-BC6D-F4CD-4427E518017F}"/>
              </a:ext>
            </a:extLst>
          </p:cNvPr>
          <p:cNvSpPr txBox="1"/>
          <p:nvPr/>
        </p:nvSpPr>
        <p:spPr>
          <a:xfrm>
            <a:off x="9129496" y="1804029"/>
            <a:ext cx="2007068" cy="830968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 defTabSz="457064">
              <a:defRPr/>
            </a:pPr>
            <a:r>
              <a:rPr lang="ru-RU" sz="1600" dirty="0">
                <a:solidFill>
                  <a:srgbClr val="002060"/>
                </a:solidFill>
                <a:latin typeface="Arial Nova" panose="020B0504020202020204" pitchFamily="34" charset="0"/>
                <a:cs typeface="Posterama" panose="020B0504020200020000" pitchFamily="34" charset="0"/>
              </a:rPr>
              <a:t>Социальное </a:t>
            </a:r>
          </a:p>
          <a:p>
            <a:pPr algn="ctr" defTabSz="457064">
              <a:defRPr/>
            </a:pPr>
            <a:r>
              <a:rPr lang="ru-RU" sz="1600" dirty="0">
                <a:solidFill>
                  <a:srgbClr val="002060"/>
                </a:solidFill>
                <a:latin typeface="Arial Nova" panose="020B0504020202020204" pitchFamily="34" charset="0"/>
                <a:cs typeface="Posterama" panose="020B0504020200020000" pitchFamily="34" charset="0"/>
              </a:rPr>
              <a:t>проектирование:</a:t>
            </a:r>
          </a:p>
          <a:p>
            <a:pPr algn="ctr" defTabSz="457064">
              <a:defRPr/>
            </a:pPr>
            <a:r>
              <a:rPr lang="ru-RU" sz="1600" b="1" dirty="0">
                <a:solidFill>
                  <a:srgbClr val="002060"/>
                </a:solidFill>
                <a:latin typeface="Arial Nova" panose="020B0504020202020204" pitchFamily="34" charset="0"/>
                <a:cs typeface="Posterama" panose="020B0504020200020000" pitchFamily="34" charset="0"/>
              </a:rPr>
              <a:t>16 </a:t>
            </a:r>
            <a:r>
              <a:rPr lang="ru-RU" sz="1600" dirty="0">
                <a:solidFill>
                  <a:srgbClr val="002060"/>
                </a:solidFill>
                <a:latin typeface="Arial Nova" panose="020B0504020202020204" pitchFamily="34" charset="0"/>
                <a:cs typeface="Posterama" panose="020B0504020200020000" pitchFamily="34" charset="0"/>
              </a:rPr>
              <a:t>проектов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56269D-2B86-AFB0-D62B-6B50873507D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11667" y="1494625"/>
            <a:ext cx="3817198" cy="30415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34E42D-06AA-02BA-736B-0F0CBD35AFC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837" y="4967540"/>
            <a:ext cx="7717279" cy="1536973"/>
          </a:xfrm>
          <a:prstGeom prst="rect">
            <a:avLst/>
          </a:prstGeom>
        </p:spPr>
      </p:pic>
      <p:sp>
        <p:nvSpPr>
          <p:cNvPr id="19" name="Скругленный прямоугольник 26">
            <a:extLst>
              <a:ext uri="{FF2B5EF4-FFF2-40B4-BE49-F238E27FC236}">
                <a16:creationId xmlns:a16="http://schemas.microsoft.com/office/drawing/2014/main" id="{5E5E7352-BBCB-1792-043D-F0510754FA53}"/>
              </a:ext>
            </a:extLst>
          </p:cNvPr>
          <p:cNvSpPr/>
          <p:nvPr/>
        </p:nvSpPr>
        <p:spPr>
          <a:xfrm>
            <a:off x="4240663" y="974737"/>
            <a:ext cx="4265734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Студенческое наставничество </a:t>
            </a:r>
          </a:p>
          <a:p>
            <a:endParaRPr lang="ru-RU" dirty="0"/>
          </a:p>
        </p:txBody>
      </p:sp>
      <p:sp>
        <p:nvSpPr>
          <p:cNvPr id="20" name="Скругленный прямоугольник 26">
            <a:extLst>
              <a:ext uri="{FF2B5EF4-FFF2-40B4-BE49-F238E27FC236}">
                <a16:creationId xmlns:a16="http://schemas.microsoft.com/office/drawing/2014/main" id="{DEEDF83D-065A-BAD9-CAD7-165304AAD2AD}"/>
              </a:ext>
            </a:extLst>
          </p:cNvPr>
          <p:cNvSpPr/>
          <p:nvPr/>
        </p:nvSpPr>
        <p:spPr>
          <a:xfrm>
            <a:off x="8663391" y="970726"/>
            <a:ext cx="2535773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Проектное бюро </a:t>
            </a: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20AC876-F349-A520-98A5-ECA68C085FB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43285" y="4461921"/>
            <a:ext cx="1760577" cy="11738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BE0571-62CF-BD26-0F9F-532FD1DB9076}"/>
              </a:ext>
            </a:extLst>
          </p:cNvPr>
          <p:cNvSpPr txBox="1"/>
          <p:nvPr/>
        </p:nvSpPr>
        <p:spPr>
          <a:xfrm>
            <a:off x="8006100" y="5651251"/>
            <a:ext cx="2060269" cy="106180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algn="r"/>
            <a:r>
              <a:rPr lang="ru-RU" sz="1200" b="1" dirty="0">
                <a:solidFill>
                  <a:srgbClr val="002060"/>
                </a:solidFill>
                <a:latin typeface="Corbel" panose="020B0503020204020204" pitchFamily="34" charset="0"/>
              </a:rPr>
              <a:t>Конкурс Всероссийского патриотического форума «Медики-патриоты» (проект СГМУ – </a:t>
            </a:r>
          </a:p>
          <a:p>
            <a:pPr algn="r"/>
            <a:r>
              <a:rPr lang="ru-RU" sz="1500" b="1" dirty="0">
                <a:solidFill>
                  <a:srgbClr val="C00000"/>
                </a:solidFill>
                <a:latin typeface="Corbel" panose="020B0503020204020204" pitchFamily="34" charset="0"/>
              </a:rPr>
              <a:t>2 место</a:t>
            </a:r>
            <a:r>
              <a:rPr lang="ru-RU" sz="1200" b="1" dirty="0">
                <a:solidFill>
                  <a:srgbClr val="002060"/>
                </a:solidFill>
                <a:latin typeface="Corbel" panose="020B0503020204020204" pitchFamily="34" charset="0"/>
              </a:rPr>
              <a:t>, июнь, 2024)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79B393-1E75-2984-E4DD-2CE4AE47EB4E}"/>
              </a:ext>
            </a:extLst>
          </p:cNvPr>
          <p:cNvSpPr txBox="1"/>
          <p:nvPr/>
        </p:nvSpPr>
        <p:spPr>
          <a:xfrm>
            <a:off x="10066369" y="5657369"/>
            <a:ext cx="2124047" cy="1061801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4127">
              <a:defRPr/>
            </a:pPr>
            <a:r>
              <a:rPr lang="ru-RU" sz="1200" b="1" dirty="0">
                <a:solidFill>
                  <a:srgbClr val="002060"/>
                </a:solidFill>
                <a:latin typeface="Corbel" panose="020B0503020204020204" pitchFamily="34" charset="0"/>
              </a:rPr>
              <a:t>Всероссийский конкурс лучших практик организации деятельности студенческих советов – </a:t>
            </a:r>
          </a:p>
          <a:p>
            <a:pPr defTabSz="914127">
              <a:defRPr/>
            </a:pPr>
            <a:r>
              <a:rPr lang="ru-RU" sz="1500" b="1" dirty="0">
                <a:solidFill>
                  <a:srgbClr val="C00000"/>
                </a:solidFill>
                <a:latin typeface="Corbel" panose="020B0503020204020204" pitchFamily="34" charset="0"/>
              </a:rPr>
              <a:t>2</a:t>
            </a:r>
            <a:r>
              <a:rPr lang="en-US" sz="1500" b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sz="1500" b="1" dirty="0">
                <a:solidFill>
                  <a:srgbClr val="C00000"/>
                </a:solidFill>
                <a:latin typeface="Corbel" panose="020B0503020204020204" pitchFamily="34" charset="0"/>
              </a:rPr>
              <a:t>место</a:t>
            </a:r>
            <a:r>
              <a:rPr lang="ru-RU" sz="1200" b="1" dirty="0">
                <a:solidFill>
                  <a:srgbClr val="002060"/>
                </a:solidFill>
                <a:latin typeface="Corbel" panose="020B0503020204020204" pitchFamily="34" charset="0"/>
              </a:rPr>
              <a:t>, ноябрь, 2024)</a:t>
            </a:r>
          </a:p>
        </p:txBody>
      </p:sp>
      <p:pic>
        <p:nvPicPr>
          <p:cNvPr id="25" name="Picture 2" descr="C:\Users\garceva\Downloads\лого исправленный.png">
            <a:extLst>
              <a:ext uri="{FF2B5EF4-FFF2-40B4-BE49-F238E27FC236}">
                <a16:creationId xmlns:a16="http://schemas.microsoft.com/office/drawing/2014/main" id="{80B1926A-FCC6-FD16-D571-ABCA4D87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76407" y="279524"/>
            <a:ext cx="411370" cy="411183"/>
          </a:xfrm>
          <a:prstGeom prst="rect">
            <a:avLst/>
          </a:prstGeom>
          <a:noFill/>
        </p:spPr>
      </p:pic>
      <p:sp>
        <p:nvSpPr>
          <p:cNvPr id="23554" name="AutoShape 2" descr="https://mail.google.com/mail/u/0?ui=2&amp;ik=ed81421723&amp;attid=0.1&amp;permmsgid=msg-a:r362023711602831491&amp;th=1939accc94b0c119&amp;view=fimg&amp;fur=ip&amp;permmsgid=msg-a:r362023711602831491&amp;sz=s0-l75-ft&amp;attbid=ANGjdJ8_BtFDE8-ZTKzq-XZ78FuUDuDu0JcAGqR9y_4Rc_2UsZSKhJXDS9J9fNOp3iI3PQ3XslNLqA6OhhI4MGWuURD_RrSCjJ-Qv4pe7VqHs3vdD6bULD5RASSMgnA&amp;disp=emb&amp;realattid=1939acca7dbe009ca2a1&amp;zw"/>
          <p:cNvSpPr>
            <a:spLocks noChangeAspect="1" noChangeArrowheads="1"/>
          </p:cNvSpPr>
          <p:nvPr/>
        </p:nvSpPr>
        <p:spPr bwMode="auto">
          <a:xfrm>
            <a:off x="155555" y="-144461"/>
            <a:ext cx="304760" cy="304801"/>
          </a:xfrm>
          <a:prstGeom prst="rect">
            <a:avLst/>
          </a:prstGeom>
          <a:noFill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mail.google.com/mail/u/0?ui=2&amp;ik=ed81421723&amp;attid=0.1&amp;permmsgid=msg-a:r362023711602831491&amp;th=1939accc94b0c119&amp;view=fimg&amp;fur=ip&amp;permmsgid=msg-a:r362023711602831491&amp;sz=s0-l75-ft&amp;attbid=ANGjdJ8_BtFDE8-ZTKzq-XZ78FuUDuDu0JcAGqR9y_4Rc_2UsZSKhJXDS9J9fNOp3iI3PQ3XslNLqA6OhhI4MGWuURD_RrSCjJ-Qv4pe7VqHs3vdD6bULD5RASSMgnA&amp;disp=emb&amp;realattid=1939acca7dbe009ca2a1&amp;zw"/>
          <p:cNvSpPr>
            <a:spLocks noChangeAspect="1" noChangeArrowheads="1"/>
          </p:cNvSpPr>
          <p:nvPr/>
        </p:nvSpPr>
        <p:spPr bwMode="auto">
          <a:xfrm>
            <a:off x="155555" y="-144461"/>
            <a:ext cx="304760" cy="304801"/>
          </a:xfrm>
          <a:prstGeom prst="rect">
            <a:avLst/>
          </a:prstGeom>
          <a:noFill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https://mail.google.com/mail/u/0?ui=2&amp;ik=ed81421723&amp;attid=0.1&amp;permmsgid=msg-a:r362023711602831491&amp;th=1939accc94b0c119&amp;view=fimg&amp;fur=ip&amp;permmsgid=msg-a:r362023711602831491&amp;sz=s0-l75-ft&amp;attbid=ANGjdJ8_BtFDE8-ZTKzq-XZ78FuUDuDu0JcAGqR9y_4Rc_2UsZSKhJXDS9J9fNOp3iI3PQ3XslNLqA6OhhI4MGWuURD_RrSCjJ-Qv4pe7VqHs3vdD6bULD5RASSMgnA&amp;disp=emb&amp;realattid=1939acca7dbe009ca2a1&amp;zw"/>
          <p:cNvSpPr>
            <a:spLocks noChangeAspect="1" noChangeArrowheads="1"/>
          </p:cNvSpPr>
          <p:nvPr/>
        </p:nvSpPr>
        <p:spPr bwMode="auto">
          <a:xfrm>
            <a:off x="155555" y="-144461"/>
            <a:ext cx="304760" cy="304801"/>
          </a:xfrm>
          <a:prstGeom prst="rect">
            <a:avLst/>
          </a:prstGeom>
          <a:noFill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 descr="https://mail.google.com/mail/u/0?ui=2&amp;ik=ed81421723&amp;attid=0.1&amp;permmsgid=msg-a:r362023711602831491&amp;th=1939accc94b0c119&amp;view=fimg&amp;fur=ip&amp;permmsgid=msg-a:r362023711602831491&amp;sz=s0-l75-ft&amp;attbid=ANGjdJ8_BtFDE8-ZTKzq-XZ78FuUDuDu0JcAGqR9y_4Rc_2UsZSKhJXDS9J9fNOp3iI3PQ3XslNLqA6OhhI4MGWuURD_RrSCjJ-Qv4pe7VqHs3vdD6bULD5RASSMgnA&amp;disp=emb&amp;realattid=1939acca7dbe009ca2a1&amp;zw"/>
          <p:cNvSpPr>
            <a:spLocks noChangeAspect="1" noChangeArrowheads="1"/>
          </p:cNvSpPr>
          <p:nvPr/>
        </p:nvSpPr>
        <p:spPr bwMode="auto">
          <a:xfrm>
            <a:off x="155555" y="-144461"/>
            <a:ext cx="304760" cy="304801"/>
          </a:xfrm>
          <a:prstGeom prst="rect">
            <a:avLst/>
          </a:prstGeom>
          <a:noFill/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3" cstate="print"/>
          <a:srcRect l="16973" t="45433" r="59041" b="25150"/>
          <a:stretch>
            <a:fillRect/>
          </a:stretch>
        </p:blipFill>
        <p:spPr bwMode="auto">
          <a:xfrm>
            <a:off x="10083718" y="4465471"/>
            <a:ext cx="1698514" cy="117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99544" y="3116068"/>
            <a:ext cx="3498405" cy="1216241"/>
          </a:xfrm>
          <a:prstGeom prst="rect">
            <a:avLst/>
          </a:prstGeom>
          <a:noFill/>
        </p:spPr>
      </p:pic>
      <p:grpSp>
        <p:nvGrpSpPr>
          <p:cNvPr id="24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28" name="Прямоугольник 27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577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4DA5F6F-2A8C-6ABC-E600-0CD1E2674B61}"/>
              </a:ext>
            </a:extLst>
          </p:cNvPr>
          <p:cNvCxnSpPr>
            <a:cxnSpLocks/>
          </p:cNvCxnSpPr>
          <p:nvPr/>
        </p:nvCxnSpPr>
        <p:spPr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0C5A060-91EB-0B44-EBE9-7AD1062D7E59}"/>
              </a:ext>
            </a:extLst>
          </p:cNvPr>
          <p:cNvSpPr txBox="1"/>
          <p:nvPr/>
        </p:nvSpPr>
        <p:spPr>
          <a:xfrm>
            <a:off x="90252" y="245959"/>
            <a:ext cx="7703554" cy="523220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28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Воспитание. Просвещение. Профилактика </a:t>
            </a:r>
          </a:p>
        </p:txBody>
      </p:sp>
      <p:sp>
        <p:nvSpPr>
          <p:cNvPr id="6" name="Скругленный прямоугольник 26">
            <a:extLst>
              <a:ext uri="{FF2B5EF4-FFF2-40B4-BE49-F238E27FC236}">
                <a16:creationId xmlns:a16="http://schemas.microsoft.com/office/drawing/2014/main" id="{E377A03E-8AD8-D00B-984C-13EFED413D38}"/>
              </a:ext>
            </a:extLst>
          </p:cNvPr>
          <p:cNvSpPr/>
          <p:nvPr/>
        </p:nvSpPr>
        <p:spPr>
          <a:xfrm>
            <a:off x="90255" y="974737"/>
            <a:ext cx="3988157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Воспитательные практики</a:t>
            </a:r>
          </a:p>
          <a:p>
            <a:endParaRPr lang="ru-RU" dirty="0"/>
          </a:p>
        </p:txBody>
      </p:sp>
      <p:sp>
        <p:nvSpPr>
          <p:cNvPr id="19" name="Скругленный прямоугольник 26">
            <a:extLst>
              <a:ext uri="{FF2B5EF4-FFF2-40B4-BE49-F238E27FC236}">
                <a16:creationId xmlns:a16="http://schemas.microsoft.com/office/drawing/2014/main" id="{5E5E7352-BBCB-1792-043D-F0510754FA53}"/>
              </a:ext>
            </a:extLst>
          </p:cNvPr>
          <p:cNvSpPr/>
          <p:nvPr/>
        </p:nvSpPr>
        <p:spPr>
          <a:xfrm>
            <a:off x="4240663" y="974737"/>
            <a:ext cx="4265734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Просветительские проекты  </a:t>
            </a:r>
          </a:p>
          <a:p>
            <a:endParaRPr lang="ru-RU" dirty="0"/>
          </a:p>
        </p:txBody>
      </p:sp>
      <p:sp>
        <p:nvSpPr>
          <p:cNvPr id="20" name="Скругленный прямоугольник 26">
            <a:extLst>
              <a:ext uri="{FF2B5EF4-FFF2-40B4-BE49-F238E27FC236}">
                <a16:creationId xmlns:a16="http://schemas.microsoft.com/office/drawing/2014/main" id="{DEEDF83D-065A-BAD9-CAD7-165304AAD2AD}"/>
              </a:ext>
            </a:extLst>
          </p:cNvPr>
          <p:cNvSpPr/>
          <p:nvPr/>
        </p:nvSpPr>
        <p:spPr>
          <a:xfrm>
            <a:off x="8663388" y="970726"/>
            <a:ext cx="3311900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Профилактика </a:t>
            </a:r>
          </a:p>
          <a:p>
            <a:endParaRPr lang="ru-RU" dirty="0"/>
          </a:p>
        </p:txBody>
      </p:sp>
      <p:pic>
        <p:nvPicPr>
          <p:cNvPr id="25" name="Picture 2" descr="C:\Users\garceva\Downloads\лого исправленный.png">
            <a:extLst>
              <a:ext uri="{FF2B5EF4-FFF2-40B4-BE49-F238E27FC236}">
                <a16:creationId xmlns:a16="http://schemas.microsoft.com/office/drawing/2014/main" id="{80B1926A-FCC6-FD16-D571-ABCA4D87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6407" y="279524"/>
            <a:ext cx="411370" cy="411183"/>
          </a:xfrm>
          <a:prstGeom prst="rect">
            <a:avLst/>
          </a:prstGeom>
          <a:noFill/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7FFA0B9-42F1-9AE7-4320-849A5E5871BD}"/>
              </a:ext>
            </a:extLst>
          </p:cNvPr>
          <p:cNvSpPr/>
          <p:nvPr/>
        </p:nvSpPr>
        <p:spPr>
          <a:xfrm>
            <a:off x="4042955" y="1466827"/>
            <a:ext cx="1503526" cy="553970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algn="ctr"/>
            <a:r>
              <a:rPr lang="ru-RU" sz="15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Всероссийские </a:t>
            </a:r>
          </a:p>
          <a:p>
            <a:pPr algn="ctr"/>
            <a:r>
              <a:rPr lang="ru-RU" sz="15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FBDB9B4-297C-7E47-3B4A-956239051788}"/>
              </a:ext>
            </a:extLst>
          </p:cNvPr>
          <p:cNvSpPr/>
          <p:nvPr/>
        </p:nvSpPr>
        <p:spPr>
          <a:xfrm>
            <a:off x="5204673" y="1471949"/>
            <a:ext cx="3559465" cy="323155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algn="ctr"/>
            <a:r>
              <a:rPr lang="ru-RU" sz="15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Университетские  проекты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A8E83C06-D4D6-37EF-0759-4C81ACE4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24" y="4979441"/>
            <a:ext cx="1618808" cy="49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Таблица 42">
            <a:extLst>
              <a:ext uri="{FF2B5EF4-FFF2-40B4-BE49-F238E27FC236}">
                <a16:creationId xmlns:a16="http://schemas.microsoft.com/office/drawing/2014/main" id="{4BA4E253-C6AF-3814-1D3D-D659E15F4448}"/>
              </a:ext>
            </a:extLst>
          </p:cNvPr>
          <p:cNvGraphicFramePr>
            <a:graphicFrameLocks noGrp="1"/>
          </p:cNvGraphicFramePr>
          <p:nvPr/>
        </p:nvGraphicFramePr>
        <p:xfrm>
          <a:off x="4175718" y="5687203"/>
          <a:ext cx="3280555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90">
                  <a:extLst>
                    <a:ext uri="{9D8B030D-6E8A-4147-A177-3AD203B41FA5}">
                      <a16:colId xmlns:a16="http://schemas.microsoft.com/office/drawing/2014/main" val="2365267177"/>
                    </a:ext>
                  </a:extLst>
                </a:gridCol>
                <a:gridCol w="890129">
                  <a:extLst>
                    <a:ext uri="{9D8B030D-6E8A-4147-A177-3AD203B41FA5}">
                      <a16:colId xmlns:a16="http://schemas.microsoft.com/office/drawing/2014/main" val="223157466"/>
                    </a:ext>
                  </a:extLst>
                </a:gridCol>
                <a:gridCol w="1308336">
                  <a:extLst>
                    <a:ext uri="{9D8B030D-6E8A-4147-A177-3AD203B41FA5}">
                      <a16:colId xmlns:a16="http://schemas.microsoft.com/office/drawing/2014/main" val="295145995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Знание. Лекторий</a:t>
                      </a:r>
                    </a:p>
                  </a:txBody>
                  <a:tcPr marL="91428" marR="9142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Знание.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Кино </a:t>
                      </a:r>
                    </a:p>
                  </a:txBody>
                  <a:tcPr marL="91428" marR="9142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Знание. Государство</a:t>
                      </a:r>
                    </a:p>
                  </a:txBody>
                  <a:tcPr marL="91428" marR="91428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377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91428" marR="91428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91428" marR="91428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91428" marR="91428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386219"/>
                  </a:ext>
                </a:extLst>
              </a:tr>
            </a:tbl>
          </a:graphicData>
        </a:graphic>
      </p:graphicFrame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FA69AE7-DF8A-17CB-5952-F3F58C0C425C}"/>
              </a:ext>
            </a:extLst>
          </p:cNvPr>
          <p:cNvSpPr/>
          <p:nvPr/>
        </p:nvSpPr>
        <p:spPr>
          <a:xfrm>
            <a:off x="5926461" y="5067772"/>
            <a:ext cx="1618807" cy="323165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algn="ctr"/>
            <a:r>
              <a:rPr lang="ru-RU" sz="15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 Проекты РОЗ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7F7963D-0D15-ACDB-A069-67FD9A4D6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294" t="11307" r="10588" b="11529"/>
          <a:stretch/>
        </p:blipFill>
        <p:spPr>
          <a:xfrm>
            <a:off x="447370" y="1625833"/>
            <a:ext cx="3166057" cy="30882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6D0A699-1428-E90C-4FBD-92EAA8CA33EF}"/>
              </a:ext>
            </a:extLst>
          </p:cNvPr>
          <p:cNvSpPr txBox="1"/>
          <p:nvPr/>
        </p:nvSpPr>
        <p:spPr>
          <a:xfrm>
            <a:off x="611661" y="2521959"/>
            <a:ext cx="1274566" cy="46163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1BE1CA-C2C4-1F5A-1B24-2BBC154C2B63}"/>
              </a:ext>
            </a:extLst>
          </p:cNvPr>
          <p:cNvSpPr txBox="1"/>
          <p:nvPr/>
        </p:nvSpPr>
        <p:spPr>
          <a:xfrm>
            <a:off x="2007527" y="2534481"/>
            <a:ext cx="1543518" cy="646303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Духовно-нравственное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864C8F-DAA4-D6EE-2650-34CB843C624F}"/>
              </a:ext>
            </a:extLst>
          </p:cNvPr>
          <p:cNvSpPr txBox="1"/>
          <p:nvPr/>
        </p:nvSpPr>
        <p:spPr>
          <a:xfrm>
            <a:off x="1777743" y="3443124"/>
            <a:ext cx="1547727" cy="646303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Гражданско-патриотическое </a:t>
            </a:r>
          </a:p>
          <a:p>
            <a:pPr algn="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9616AB9-9470-F862-A775-4FF8326D4442}"/>
              </a:ext>
            </a:extLst>
          </p:cNvPr>
          <p:cNvSpPr txBox="1"/>
          <p:nvPr/>
        </p:nvSpPr>
        <p:spPr>
          <a:xfrm>
            <a:off x="2839379" y="3104444"/>
            <a:ext cx="654337" cy="461665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 defTabSz="914127">
              <a:defRPr/>
            </a:pP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ea typeface="Cambria" panose="02040503050406030204" pitchFamily="18" charset="0"/>
              </a:rPr>
              <a:t>124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4A53A0-AB3D-7980-7FD7-CAFF1E12CD25}"/>
              </a:ext>
            </a:extLst>
          </p:cNvPr>
          <p:cNvSpPr txBox="1"/>
          <p:nvPr/>
        </p:nvSpPr>
        <p:spPr>
          <a:xfrm>
            <a:off x="2084335" y="1815670"/>
            <a:ext cx="654337" cy="461665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 defTabSz="914127">
              <a:defRPr/>
            </a:pP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ea typeface="Cambria" panose="02040503050406030204" pitchFamily="18" charset="0"/>
              </a:rPr>
              <a:t>132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0CD6A3-F671-C566-2DD8-AA38C023A73D}"/>
              </a:ext>
            </a:extLst>
          </p:cNvPr>
          <p:cNvSpPr txBox="1"/>
          <p:nvPr/>
        </p:nvSpPr>
        <p:spPr>
          <a:xfrm>
            <a:off x="883312" y="2939501"/>
            <a:ext cx="731262" cy="461665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 defTabSz="914127">
              <a:defRPr/>
            </a:pP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ea typeface="Cambria" panose="02040503050406030204" pitchFamily="18" charset="0"/>
              </a:rPr>
              <a:t>122</a:t>
            </a:r>
          </a:p>
        </p:txBody>
      </p:sp>
      <p:graphicFrame>
        <p:nvGraphicFramePr>
          <p:cNvPr id="57" name="Таблица 56">
            <a:extLst>
              <a:ext uri="{FF2B5EF4-FFF2-40B4-BE49-F238E27FC236}">
                <a16:creationId xmlns:a16="http://schemas.microsoft.com/office/drawing/2014/main" id="{4463A040-93DB-C716-BC91-4C0E0F9BA893}"/>
              </a:ext>
            </a:extLst>
          </p:cNvPr>
          <p:cNvGraphicFramePr>
            <a:graphicFrameLocks noGrp="1"/>
          </p:cNvGraphicFramePr>
          <p:nvPr/>
        </p:nvGraphicFramePr>
        <p:xfrm>
          <a:off x="90252" y="5633914"/>
          <a:ext cx="3854720" cy="1218303"/>
        </p:xfrm>
        <a:graphic>
          <a:graphicData uri="http://schemas.openxmlformats.org/drawingml/2006/table">
            <a:tbl>
              <a:tblPr firstRow="1" bandRow="1"/>
              <a:tblGrid>
                <a:gridCol w="3854720">
                  <a:extLst>
                    <a:ext uri="{9D8B030D-6E8A-4147-A177-3AD203B41FA5}">
                      <a16:colId xmlns:a16="http://schemas.microsoft.com/office/drawing/2014/main" val="2090310153"/>
                    </a:ext>
                  </a:extLst>
                </a:gridCol>
              </a:tblGrid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9pPr>
                    </a:lstStyle>
                    <a:p>
                      <a:pPr algn="l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Институт кураторства – 47  чел. – 100 %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68763"/>
                  </a:ext>
                </a:extLst>
              </a:tr>
              <a:tr h="349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Институт наставничества – 39 чел.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670075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Nova Ligh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Институт ответственных по ВР – 50 ч.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5148"/>
                  </a:ext>
                </a:extLst>
              </a:tr>
            </a:tbl>
          </a:graphicData>
        </a:graphic>
      </p:graphicFrame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6BD9A17-4B94-B552-C25C-B8A208412F36}"/>
              </a:ext>
            </a:extLst>
          </p:cNvPr>
          <p:cNvSpPr/>
          <p:nvPr/>
        </p:nvSpPr>
        <p:spPr>
          <a:xfrm>
            <a:off x="0" y="4941168"/>
            <a:ext cx="3988157" cy="677099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algn="ctr"/>
            <a:r>
              <a:rPr lang="ru-RU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Единый воспитательный коллектив</a:t>
            </a:r>
          </a:p>
        </p:txBody>
      </p:sp>
      <p:graphicFrame>
        <p:nvGraphicFramePr>
          <p:cNvPr id="62" name="Таблица 61">
            <a:extLst>
              <a:ext uri="{FF2B5EF4-FFF2-40B4-BE49-F238E27FC236}">
                <a16:creationId xmlns:a16="http://schemas.microsoft.com/office/drawing/2014/main" id="{24D44DF4-E0B9-A9B4-3D0D-5FB684A200DD}"/>
              </a:ext>
            </a:extLst>
          </p:cNvPr>
          <p:cNvGraphicFramePr>
            <a:graphicFrameLocks noGrp="1"/>
          </p:cNvGraphicFramePr>
          <p:nvPr/>
        </p:nvGraphicFramePr>
        <p:xfrm>
          <a:off x="9006737" y="1639528"/>
          <a:ext cx="2821219" cy="380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642">
                  <a:extLst>
                    <a:ext uri="{9D8B030D-6E8A-4147-A177-3AD203B41FA5}">
                      <a16:colId xmlns:a16="http://schemas.microsoft.com/office/drawing/2014/main" val="3862520924"/>
                    </a:ext>
                  </a:extLst>
                </a:gridCol>
                <a:gridCol w="610577">
                  <a:extLst>
                    <a:ext uri="{9D8B030D-6E8A-4147-A177-3AD203B41FA5}">
                      <a16:colId xmlns:a16="http://schemas.microsoft.com/office/drawing/2014/main" val="111186661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ru-RU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2596069465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Профилактика наркомании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4196892031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Профилактика </a:t>
                      </a:r>
                    </a:p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вредных привычек 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818352785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Профилактика заболеваний 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2278943728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Пропаганда </a:t>
                      </a:r>
                    </a:p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ЗОЖ 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42015612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Профилактика идеологии терроризма 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1433506677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Профилактика мошенничества 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3191641824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Профилактика</a:t>
                      </a:r>
                    </a:p>
                    <a:p>
                      <a:pPr algn="r"/>
                      <a:r>
                        <a:rPr lang="ru-RU" sz="13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коррупции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1428" marR="91428"/>
                </a:tc>
                <a:extLst>
                  <a:ext uri="{0D108BD9-81ED-4DB2-BD59-A6C34878D82A}">
                    <a16:rowId xmlns:a16="http://schemas.microsoft.com/office/drawing/2014/main" val="4212509858"/>
                  </a:ext>
                </a:extLst>
              </a:tr>
            </a:tbl>
          </a:graphicData>
        </a:graphic>
      </p:graphicFrame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F330D309-12DB-D65C-9FE7-D75808821434}"/>
              </a:ext>
            </a:extLst>
          </p:cNvPr>
          <p:cNvSpPr/>
          <p:nvPr/>
        </p:nvSpPr>
        <p:spPr>
          <a:xfrm rot="1716237">
            <a:off x="1078740" y="3220636"/>
            <a:ext cx="1060566" cy="1612173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C3D94-AFE6-D9A7-291D-011F4E4C85AC}"/>
              </a:ext>
            </a:extLst>
          </p:cNvPr>
          <p:cNvSpPr txBox="1"/>
          <p:nvPr/>
        </p:nvSpPr>
        <p:spPr>
          <a:xfrm>
            <a:off x="723790" y="4170949"/>
            <a:ext cx="1274566" cy="461665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служением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02E0B-2334-A7D9-7F92-2111706C03E0}"/>
              </a:ext>
            </a:extLst>
          </p:cNvPr>
          <p:cNvSpPr txBox="1"/>
          <p:nvPr/>
        </p:nvSpPr>
        <p:spPr>
          <a:xfrm>
            <a:off x="1231619" y="3820869"/>
            <a:ext cx="654337" cy="461665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 defTabSz="914127">
              <a:defRPr/>
            </a:pP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ea typeface="Cambria" panose="02040503050406030204" pitchFamily="18" charset="0"/>
              </a:rPr>
              <a:t>86</a:t>
            </a:r>
          </a:p>
        </p:txBody>
      </p:sp>
      <p:pic>
        <p:nvPicPr>
          <p:cNvPr id="31" name="Picture 2" descr="https://sun9-29.userapi.com/impg/rJJdlN89ENgZKICVYmj7WpIokxct6iZCm-nfAw/43BKFPux1W0.jpg?size=1280x853&amp;quality=95&amp;sign=0f1c226dc7792d236afbffb034d10319&amp;type=album"/>
          <p:cNvPicPr>
            <a:picLocks noChangeAspect="1" noChangeArrowheads="1"/>
          </p:cNvPicPr>
          <p:nvPr/>
        </p:nvPicPr>
        <p:blipFill>
          <a:blip r:embed="rId6" cstate="print"/>
          <a:srcRect t="8304" b="10219"/>
          <a:stretch>
            <a:fillRect/>
          </a:stretch>
        </p:blipFill>
        <p:spPr bwMode="auto">
          <a:xfrm>
            <a:off x="9923946" y="5548545"/>
            <a:ext cx="1896402" cy="1029811"/>
          </a:xfrm>
          <a:prstGeom prst="rect">
            <a:avLst/>
          </a:prstGeom>
          <a:noFill/>
        </p:spPr>
      </p:pic>
      <p:pic>
        <p:nvPicPr>
          <p:cNvPr id="32" name="Рисунок 31"/>
          <p:cNvPicPr/>
          <p:nvPr/>
        </p:nvPicPr>
        <p:blipFill>
          <a:blip r:embed="rId7" cstate="print"/>
          <a:srcRect l="39284" t="33928" r="18226" b="27012"/>
          <a:stretch>
            <a:fillRect/>
          </a:stretch>
        </p:blipFill>
        <p:spPr bwMode="auto">
          <a:xfrm>
            <a:off x="4167574" y="2021937"/>
            <a:ext cx="4691191" cy="269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https://www.nsmu.ru/socium/IMG_8763-1.jpg"/>
          <p:cNvPicPr>
            <a:picLocks noChangeAspect="1" noChangeArrowheads="1"/>
          </p:cNvPicPr>
          <p:nvPr/>
        </p:nvPicPr>
        <p:blipFill>
          <a:blip r:embed="rId8" cstate="print"/>
          <a:srcRect b="18217"/>
          <a:stretch>
            <a:fillRect/>
          </a:stretch>
        </p:blipFill>
        <p:spPr bwMode="auto">
          <a:xfrm>
            <a:off x="7934238" y="5553139"/>
            <a:ext cx="1862378" cy="1016336"/>
          </a:xfrm>
          <a:prstGeom prst="rect">
            <a:avLst/>
          </a:prstGeom>
          <a:noFill/>
        </p:spPr>
      </p:pic>
      <p:grpSp>
        <p:nvGrpSpPr>
          <p:cNvPr id="34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35" name="Прямоугольник 34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337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00AF0F-B773-640E-3A5C-000C5C91E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504" t="6292" r="30104" b="22776"/>
          <a:stretch/>
        </p:blipFill>
        <p:spPr>
          <a:xfrm>
            <a:off x="7195645" y="5602451"/>
            <a:ext cx="587277" cy="596084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4DA5F6F-2A8C-6ABC-E600-0CD1E2674B61}"/>
              </a:ext>
            </a:extLst>
          </p:cNvPr>
          <p:cNvCxnSpPr>
            <a:cxnSpLocks/>
          </p:cNvCxnSpPr>
          <p:nvPr/>
        </p:nvCxnSpPr>
        <p:spPr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0C5A060-91EB-0B44-EBE9-7AD1062D7E59}"/>
              </a:ext>
            </a:extLst>
          </p:cNvPr>
          <p:cNvSpPr txBox="1"/>
          <p:nvPr/>
        </p:nvSpPr>
        <p:spPr>
          <a:xfrm>
            <a:off x="231286" y="234561"/>
            <a:ext cx="7558031" cy="584775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2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Профессиональное воспитание </a:t>
            </a:r>
          </a:p>
        </p:txBody>
      </p:sp>
      <p:sp>
        <p:nvSpPr>
          <p:cNvPr id="6" name="Скругленный прямоугольник 26">
            <a:extLst>
              <a:ext uri="{FF2B5EF4-FFF2-40B4-BE49-F238E27FC236}">
                <a16:creationId xmlns:a16="http://schemas.microsoft.com/office/drawing/2014/main" id="{E377A03E-8AD8-D00B-984C-13EFED413D38}"/>
              </a:ext>
            </a:extLst>
          </p:cNvPr>
          <p:cNvSpPr/>
          <p:nvPr/>
        </p:nvSpPr>
        <p:spPr>
          <a:xfrm>
            <a:off x="129959" y="952553"/>
            <a:ext cx="7172333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Виды добровольческих практик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здоровья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19" name="Скругленный прямоугольник 26">
            <a:extLst>
              <a:ext uri="{FF2B5EF4-FFF2-40B4-BE49-F238E27FC236}">
                <a16:creationId xmlns:a16="http://schemas.microsoft.com/office/drawing/2014/main" id="{5E5E7352-BBCB-1792-043D-F0510754FA53}"/>
              </a:ext>
            </a:extLst>
          </p:cNvPr>
          <p:cNvSpPr/>
          <p:nvPr/>
        </p:nvSpPr>
        <p:spPr>
          <a:xfrm>
            <a:off x="4874120" y="3742385"/>
            <a:ext cx="4576917" cy="460923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14" tIns="45706" rIns="91414" bIns="45706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деятельность</a:t>
            </a:r>
          </a:p>
          <a:p>
            <a:endParaRPr lang="ru-RU" dirty="0"/>
          </a:p>
        </p:txBody>
      </p:sp>
      <p:pic>
        <p:nvPicPr>
          <p:cNvPr id="25" name="Picture 2" descr="C:\Users\garceva\Downloads\лого исправленный.png">
            <a:extLst>
              <a:ext uri="{FF2B5EF4-FFF2-40B4-BE49-F238E27FC236}">
                <a16:creationId xmlns:a16="http://schemas.microsoft.com/office/drawing/2014/main" id="{80B1926A-FCC6-FD16-D571-ABCA4D87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76407" y="279524"/>
            <a:ext cx="411370" cy="411183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1983BA-6572-EF7D-D555-1CF64E347E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9442" b="69064"/>
          <a:stretch/>
        </p:blipFill>
        <p:spPr>
          <a:xfrm>
            <a:off x="120130" y="3088403"/>
            <a:ext cx="3095784" cy="728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C5A0E9-499D-386B-571B-4A8C2852DD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31663" b="36428"/>
          <a:stretch/>
        </p:blipFill>
        <p:spPr>
          <a:xfrm>
            <a:off x="193098" y="3854612"/>
            <a:ext cx="3271319" cy="74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3285E0-9726-CFFD-85AA-5C2E1BE392D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130" y="4628751"/>
            <a:ext cx="3017106" cy="7557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C1DA43-A424-5A13-BBF0-E955ABEAF86A}"/>
              </a:ext>
            </a:extLst>
          </p:cNvPr>
          <p:cNvSpPr txBox="1"/>
          <p:nvPr/>
        </p:nvSpPr>
        <p:spPr>
          <a:xfrm>
            <a:off x="4502025" y="2877825"/>
            <a:ext cx="2821103" cy="338536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4127">
              <a:defRPr/>
            </a:pPr>
            <a:r>
              <a:rPr lang="ru-RU" sz="1600" b="1" kern="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г. </a:t>
            </a:r>
            <a:r>
              <a:rPr lang="ru-RU" sz="1600" b="1" kern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33 мер., 654 чел.</a:t>
            </a:r>
          </a:p>
        </p:txBody>
      </p:sp>
      <p:pic>
        <p:nvPicPr>
          <p:cNvPr id="15" name="Group 54.png" descr="Group 54.png">
            <a:extLst>
              <a:ext uri="{FF2B5EF4-FFF2-40B4-BE49-F238E27FC236}">
                <a16:creationId xmlns:a16="http://schemas.microsoft.com/office/drawing/2014/main" id="{37B9F523-6755-257A-5DF6-1EF7F900E72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89898" y="2729409"/>
            <a:ext cx="1640493" cy="709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7FE10-822C-F38A-84A7-56D741B171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6724" b="6590"/>
          <a:stretch/>
        </p:blipFill>
        <p:spPr>
          <a:xfrm>
            <a:off x="7698510" y="1623809"/>
            <a:ext cx="4371774" cy="16656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D7D276-A7B9-7537-A6F9-67334F45C898}"/>
              </a:ext>
            </a:extLst>
          </p:cNvPr>
          <p:cNvSpPr txBox="1"/>
          <p:nvPr/>
        </p:nvSpPr>
        <p:spPr>
          <a:xfrm>
            <a:off x="7698510" y="957513"/>
            <a:ext cx="4371774" cy="6257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14" tIns="45706" rIns="91414" bIns="45706">
            <a:spAutoFit/>
          </a:bodyPr>
          <a:lstStyle/>
          <a:p>
            <a:pPr algn="ctr" defTabSz="457064"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Архангельское р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егиональное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отделение </a:t>
            </a:r>
          </a:p>
          <a:p>
            <a:pPr algn="ctr" defTabSz="457064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 «Волонтеры-медики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BC7945-50BB-5465-5BB6-D4274DB6256F}"/>
              </a:ext>
            </a:extLst>
          </p:cNvPr>
          <p:cNvSpPr txBox="1"/>
          <p:nvPr/>
        </p:nvSpPr>
        <p:spPr>
          <a:xfrm>
            <a:off x="7827913" y="5612561"/>
            <a:ext cx="4232545" cy="553970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 defTabSz="457064">
              <a:defRPr/>
            </a:pPr>
            <a:r>
              <a:rPr lang="ru-RU" sz="1500" b="1" u="sng" dirty="0">
                <a:solidFill>
                  <a:srgbClr val="002060"/>
                </a:solidFill>
                <a:latin typeface="Arial Nova" panose="020B0504020202020204" pitchFamily="34" charset="0"/>
                <a:cs typeface="Posterama" panose="020B0504020200020000" pitchFamily="34" charset="0"/>
              </a:rPr>
              <a:t>Совет федерации Федерального собрания РФ </a:t>
            </a:r>
            <a:r>
              <a:rPr lang="ru-RU" sz="1500" u="sng" dirty="0">
                <a:solidFill>
                  <a:srgbClr val="002060"/>
                </a:solidFill>
                <a:latin typeface="Arial Nova" panose="020B0504020202020204" pitchFamily="34" charset="0"/>
                <a:cs typeface="Posterama" panose="020B0504020200020000" pitchFamily="34" charset="0"/>
              </a:rPr>
              <a:t> </a:t>
            </a:r>
            <a:endParaRPr lang="ru-RU" sz="1500" u="sng" dirty="0">
              <a:solidFill>
                <a:srgbClr val="002060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2302D7-D167-5E06-4867-F15326F617D6}"/>
              </a:ext>
            </a:extLst>
          </p:cNvPr>
          <p:cNvSpPr txBox="1"/>
          <p:nvPr/>
        </p:nvSpPr>
        <p:spPr>
          <a:xfrm>
            <a:off x="7489279" y="5966807"/>
            <a:ext cx="4650267" cy="969468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algn="ctr" defTabSz="914127"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в сфере пропаганды ЗОЖ. 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г.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127">
              <a:defRPr/>
            </a:pPr>
            <a:r>
              <a:rPr lang="ru-RU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звание «Здоровый университет»</a:t>
            </a:r>
          </a:p>
          <a:p>
            <a:pPr defTabSz="914127">
              <a:defRPr/>
            </a:pPr>
            <a:r>
              <a:rPr lang="ru-RU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студенческая работа в конкурсе «Будь здоров»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D673C45-B419-0B76-CA18-51017B8FFFFF}"/>
              </a:ext>
            </a:extLst>
          </p:cNvPr>
          <p:cNvCxnSpPr>
            <a:cxnSpLocks/>
          </p:cNvCxnSpPr>
          <p:nvPr/>
        </p:nvCxnSpPr>
        <p:spPr>
          <a:xfrm>
            <a:off x="1981851" y="3048128"/>
            <a:ext cx="0" cy="2257713"/>
          </a:xfrm>
          <a:prstGeom prst="line">
            <a:avLst/>
          </a:prstGeom>
          <a:ln w="28575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8E488CB-CEE1-D2F6-A04B-9067C2BF567D}"/>
              </a:ext>
            </a:extLst>
          </p:cNvPr>
          <p:cNvCxnSpPr>
            <a:cxnSpLocks/>
          </p:cNvCxnSpPr>
          <p:nvPr/>
        </p:nvCxnSpPr>
        <p:spPr>
          <a:xfrm>
            <a:off x="4449847" y="2723957"/>
            <a:ext cx="0" cy="728895"/>
          </a:xfrm>
          <a:prstGeom prst="line">
            <a:avLst/>
          </a:prstGeom>
          <a:ln w="28575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73B2B87-227A-20B6-70C4-2B00B7EA4296}"/>
              </a:ext>
            </a:extLst>
          </p:cNvPr>
          <p:cNvSpPr txBox="1"/>
          <p:nvPr/>
        </p:nvSpPr>
        <p:spPr>
          <a:xfrm>
            <a:off x="4874119" y="4299299"/>
            <a:ext cx="2615165" cy="101563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lIns="91414" tIns="45706" rIns="91414" bIns="45706">
            <a:spAutoFit/>
          </a:bodyPr>
          <a:lstStyle/>
          <a:p>
            <a:pPr algn="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АКЦИИ по плетению маскировочных сетей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6 мероприятий, 106 чел.</a:t>
            </a:r>
          </a:p>
          <a:p>
            <a:pPr algn="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АКЦИИ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донорству костного мозга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мероприятий, 220 чел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86B34A5-FA0E-7486-7446-3A760B1909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b="9993"/>
          <a:stretch/>
        </p:blipFill>
        <p:spPr>
          <a:xfrm>
            <a:off x="7646388" y="4283327"/>
            <a:ext cx="1840974" cy="10225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227E718-7381-D977-B08D-60D72D8E8474}"/>
              </a:ext>
            </a:extLst>
          </p:cNvPr>
          <p:cNvSpPr txBox="1"/>
          <p:nvPr/>
        </p:nvSpPr>
        <p:spPr>
          <a:xfrm>
            <a:off x="9515623" y="3681847"/>
            <a:ext cx="2674790" cy="175429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lIns="91414" tIns="45706" rIns="91414" bIns="45706">
            <a:spAutoFit/>
          </a:bodyPr>
          <a:lstStyle/>
          <a:p>
            <a:pPr defTabSz="914127">
              <a:defRPr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Гуманитарная помощь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перчатки – 1.150 шт. </a:t>
            </a: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маски – 95.000 шт. </a:t>
            </a: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бинты - 572 шт. </a:t>
            </a: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мед. средства - 172 шт.</a:t>
            </a: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салф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., полотенца – 522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уп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губки, жгуты, др. – 429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уп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перевязочные пак. -33 шт.</a:t>
            </a:r>
          </a:p>
          <a:p>
            <a:pPr marL="285666" indent="-285666">
              <a:buFont typeface="Courier New" panose="02070309020205020404" pitchFamily="49" charset="0"/>
              <a:buChar char="o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лекарства – 93 шт. и др.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DB8C239-A688-97A1-7A27-87C345C0878A}"/>
              </a:ext>
            </a:extLst>
          </p:cNvPr>
          <p:cNvSpPr/>
          <p:nvPr/>
        </p:nvSpPr>
        <p:spPr>
          <a:xfrm>
            <a:off x="1195198" y="2437754"/>
            <a:ext cx="2020716" cy="384711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algn="r"/>
            <a:r>
              <a:rPr lang="ru-RU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Спецпроект 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7225E28-48A4-136D-C1D1-9CFF7A95D8DA}"/>
              </a:ext>
            </a:extLst>
          </p:cNvPr>
          <p:cNvSpPr/>
          <p:nvPr/>
        </p:nvSpPr>
        <p:spPr>
          <a:xfrm>
            <a:off x="8876294" y="2387949"/>
            <a:ext cx="1750059" cy="261600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целевые        группы</a:t>
            </a: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5574C14F-AA03-D6BC-38C4-A47B5880A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16" y="5391673"/>
            <a:ext cx="6494100" cy="1477299"/>
          </a:xfrm>
          <a:prstGeom prst="rect">
            <a:avLst/>
          </a:prstGeom>
          <a:solidFill>
            <a:srgbClr val="E3494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6" rIns="91414" bIns="45706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127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u="sng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ПЕРСПЕКТИВЫ РАЗВИТИЯ</a:t>
            </a: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конструирование воспитывающей среды с учётом модели «обучение служением» и «образование через ответственность», способствующей реализации российских ценностей; созданию условий для формирования чувства долга, патриотизма, воспитания высоконравственных основ, эстетических вкусов будущих медиков.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3CA3DE-4C3E-91D0-868F-3A051BA80956}"/>
              </a:ext>
            </a:extLst>
          </p:cNvPr>
          <p:cNvSpPr txBox="1"/>
          <p:nvPr/>
        </p:nvSpPr>
        <p:spPr>
          <a:xfrm>
            <a:off x="2554641" y="3748153"/>
            <a:ext cx="1506059" cy="400091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r>
              <a:rPr lang="ru-RU" sz="2000" b="1" kern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2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00CB11-7439-D55D-A544-4FED7DAF3B84}"/>
              </a:ext>
            </a:extLst>
          </p:cNvPr>
          <p:cNvSpPr txBox="1"/>
          <p:nvPr/>
        </p:nvSpPr>
        <p:spPr>
          <a:xfrm>
            <a:off x="2575383" y="4569036"/>
            <a:ext cx="1506060" cy="400091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r>
              <a:rPr lang="ru-RU" sz="2000" b="1" kern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ru-RU" sz="20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1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r>
              <a:rPr lang="ru-RU" sz="2000" b="1" kern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817749-17E8-581F-2E0D-FC3F6A2B4BDC}"/>
              </a:ext>
            </a:extLst>
          </p:cNvPr>
          <p:cNvSpPr txBox="1"/>
          <p:nvPr/>
        </p:nvSpPr>
        <p:spPr>
          <a:xfrm>
            <a:off x="7606956" y="4224849"/>
            <a:ext cx="800981" cy="384711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Штаб</a:t>
            </a:r>
          </a:p>
        </p:txBody>
      </p:sp>
      <p:pic>
        <p:nvPicPr>
          <p:cNvPr id="35" name="Рисунок 34"/>
          <p:cNvPicPr/>
          <p:nvPr/>
        </p:nvPicPr>
        <p:blipFill>
          <a:blip r:embed="rId11" cstate="print"/>
          <a:srcRect l="14403" t="75189" r="53284" b="16922"/>
          <a:stretch>
            <a:fillRect/>
          </a:stretch>
        </p:blipFill>
        <p:spPr bwMode="auto">
          <a:xfrm>
            <a:off x="248543" y="1518081"/>
            <a:ext cx="6879300" cy="94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6FA5205-AFA5-A4B7-41C1-644A3A552458}"/>
              </a:ext>
            </a:extLst>
          </p:cNvPr>
          <p:cNvSpPr/>
          <p:nvPr/>
        </p:nvSpPr>
        <p:spPr>
          <a:xfrm>
            <a:off x="6813017" y="2057825"/>
            <a:ext cx="1007333" cy="600136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</p:txBody>
      </p:sp>
      <p:grpSp>
        <p:nvGrpSpPr>
          <p:cNvPr id="33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36" name="Прямоугольник 35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234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419047" y="-3703"/>
            <a:ext cx="10927833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637186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441215" y="378808"/>
            <a:ext cx="443069" cy="393750"/>
            <a:chOff x="11402509" y="378808"/>
            <a:chExt cx="443127" cy="39374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6771635" y="2021873"/>
            <a:ext cx="5418781" cy="1031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 Проведение мероприятий по организации доступной среды на объектах университета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6771635" y="961169"/>
            <a:ext cx="5418781" cy="1031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Реализация программы по ремонтным работам для создания комфортной среды в помещениях учебных корпусов и общежитиях университета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8542" y="5961437"/>
            <a:ext cx="1329152" cy="386327"/>
          </a:xfrm>
          <a:prstGeom prst="rect">
            <a:avLst/>
          </a:prstGeom>
          <a:noFill/>
        </p:spPr>
        <p:txBody>
          <a:bodyPr wrap="square" lIns="93012" tIns="46506" rIns="93012" bIns="465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ПОСЛЕ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6771635" y="3082576"/>
            <a:ext cx="5418781" cy="1031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 defTabSz="930126">
              <a:lnSpc>
                <a:spcPct val="90000"/>
              </a:lnSpc>
              <a:spcBef>
                <a:spcPts val="1832"/>
              </a:spcBef>
              <a:buSzPct val="100000"/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программы по модернизации систем пожарной сигнализации и оповещения на объектах университета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829EDA-B4CD-4621-8994-AD09C5C6FD31}"/>
              </a:ext>
            </a:extLst>
          </p:cNvPr>
          <p:cNvSpPr txBox="1"/>
          <p:nvPr/>
        </p:nvSpPr>
        <p:spPr>
          <a:xfrm>
            <a:off x="354288" y="622200"/>
            <a:ext cx="9276140" cy="5632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600" b="1" spc="-151" dirty="0">
                <a:solidFill>
                  <a:srgbClr val="041A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 изменения</a:t>
            </a:r>
            <a:endParaRPr lang="ru-RU" sz="3600" spc="-151" dirty="0">
              <a:solidFill>
                <a:srgbClr val="041A72"/>
              </a:solidFill>
            </a:endParaRPr>
          </a:p>
        </p:txBody>
      </p:sp>
      <p:pic>
        <p:nvPicPr>
          <p:cNvPr id="22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370280" y="1139839"/>
            <a:ext cx="3388762" cy="553970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1500" dirty="0">
                <a:solidFill>
                  <a:srgbClr val="041A72"/>
                </a:solidFill>
              </a:rPr>
              <a:t>01.10.2024 г. – открыт университетский домовый храм в честь Святителя Луки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48" y="1728247"/>
            <a:ext cx="3313205" cy="2210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2"/>
          <a:stretch/>
        </p:blipFill>
        <p:spPr>
          <a:xfrm rot="5400000">
            <a:off x="8732109" y="4621782"/>
            <a:ext cx="2631811" cy="17302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0" b="26418"/>
          <a:stretch/>
        </p:blipFill>
        <p:spPr>
          <a:xfrm rot="5400000">
            <a:off x="10231211" y="4843586"/>
            <a:ext cx="2666300" cy="12521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r="11519"/>
          <a:stretch/>
        </p:blipFill>
        <p:spPr>
          <a:xfrm>
            <a:off x="6765679" y="4200629"/>
            <a:ext cx="2392043" cy="2602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5372"/>
          <a:stretch/>
        </p:blipFill>
        <p:spPr>
          <a:xfrm>
            <a:off x="63039" y="4200630"/>
            <a:ext cx="3313882" cy="253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9131"/>
          <a:stretch/>
        </p:blipFill>
        <p:spPr>
          <a:xfrm>
            <a:off x="63041" y="1154550"/>
            <a:ext cx="3338393" cy="25306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" y="3685197"/>
            <a:ext cx="3498730" cy="7848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1500" dirty="0">
                <a:solidFill>
                  <a:srgbClr val="041A72"/>
                </a:solidFill>
              </a:rPr>
              <a:t>25.10.2024 г. – в рамках гранта открыта спортивная площадка для игры в мини-лапту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1028" r="3417" b="12451"/>
          <a:stretch/>
        </p:blipFill>
        <p:spPr>
          <a:xfrm>
            <a:off x="3433244" y="4594657"/>
            <a:ext cx="3297037" cy="21366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01435" y="3978941"/>
            <a:ext cx="3364249" cy="553999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1500" dirty="0">
                <a:solidFill>
                  <a:srgbClr val="041A72"/>
                </a:solidFill>
              </a:rPr>
              <a:t>Подготовлено помещение для открытия аптечного пункта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 bwMode="auto">
          <a:xfrm>
            <a:off x="3" y="1988459"/>
            <a:ext cx="12190412" cy="4861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0" y="-21955"/>
            <a:ext cx="12190413" cy="1578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03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241010" y="205373"/>
            <a:ext cx="7726295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/>
                <a:cs typeface="Arial"/>
              </a:rPr>
              <a:t>Образовательная деятельность 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190550" y="836712"/>
            <a:ext cx="6696744" cy="327754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800" b="1" dirty="0">
                <a:solidFill>
                  <a:srgbClr val="041A72"/>
                </a:solidFill>
                <a:latin typeface="Arial"/>
                <a:ea typeface="Verdana"/>
                <a:cs typeface="Arial"/>
              </a:rPr>
              <a:t>Подготовка кадров для</a:t>
            </a:r>
            <a:r>
              <a:rPr lang="ru-RU" sz="1800" b="1" dirty="0">
                <a:solidFill>
                  <a:srgbClr val="F32735"/>
                </a:solidFill>
                <a:latin typeface="Arial"/>
                <a:ea typeface="Verdana"/>
                <a:cs typeface="Arial"/>
              </a:rPr>
              <a:t>              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32 регионов России</a:t>
            </a:r>
          </a:p>
        </p:txBody>
      </p:sp>
      <p:grpSp>
        <p:nvGrpSpPr>
          <p:cNvPr id="3" name="Группа 19"/>
          <p:cNvGrpSpPr/>
          <p:nvPr/>
        </p:nvGrpSpPr>
        <p:grpSpPr bwMode="auto">
          <a:xfrm>
            <a:off x="3142878" y="908720"/>
            <a:ext cx="593880" cy="144016"/>
            <a:chOff x="6007780" y="1048546"/>
            <a:chExt cx="593957" cy="220746"/>
          </a:xfrm>
          <a:solidFill>
            <a:schemeClr val="accent1">
              <a:lumMod val="75000"/>
            </a:schemeClr>
          </a:solidFill>
        </p:grpSpPr>
        <p:grpSp>
          <p:nvGrpSpPr>
            <p:cNvPr id="13" name="Группа 17"/>
            <p:cNvGrpSpPr/>
            <p:nvPr/>
          </p:nvGrpSpPr>
          <p:grpSpPr bwMode="auto">
            <a:xfrm>
              <a:off x="6007780" y="1048546"/>
              <a:ext cx="378057" cy="220746"/>
              <a:chOff x="4686980" y="1112046"/>
              <a:chExt cx="378057" cy="220746"/>
            </a:xfrm>
            <a:grpFill/>
          </p:grpSpPr>
          <p:sp>
            <p:nvSpPr>
              <p:cNvPr id="23" name="Полилиния: фигура 129"/>
              <p:cNvSpPr/>
              <p:nvPr/>
            </p:nvSpPr>
            <p:spPr bwMode="auto">
              <a:xfrm>
                <a:off x="4937807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Полилиния: фигура 120"/>
              <p:cNvSpPr/>
              <p:nvPr/>
            </p:nvSpPr>
            <p:spPr bwMode="auto">
              <a:xfrm>
                <a:off x="4686980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2" name="Полилиния: фигура 129"/>
            <p:cNvSpPr/>
            <p:nvPr/>
          </p:nvSpPr>
          <p:spPr bwMode="auto">
            <a:xfrm>
              <a:off x="6474507" y="1048546"/>
              <a:ext cx="127230" cy="220746"/>
            </a:xfrm>
            <a:custGeom>
              <a:avLst/>
              <a:gdLst>
                <a:gd name="connsiteX0" fmla="*/ 328017 w 328016"/>
                <a:gd name="connsiteY0" fmla="*/ 283607 h 569118"/>
                <a:gd name="connsiteX1" fmla="*/ 296763 w 328016"/>
                <a:gd name="connsiteY1" fmla="*/ 246698 h 569118"/>
                <a:gd name="connsiteX2" fmla="*/ 87213 w 328016"/>
                <a:gd name="connsiteY2" fmla="*/ -952 h 569118"/>
                <a:gd name="connsiteX3" fmla="*/ 0 w 328016"/>
                <a:gd name="connsiteY3" fmla="*/ 72866 h 569118"/>
                <a:gd name="connsiteX4" fmla="*/ 178296 w 328016"/>
                <a:gd name="connsiteY4" fmla="*/ 283607 h 569118"/>
                <a:gd name="connsiteX5" fmla="*/ 0 w 328016"/>
                <a:gd name="connsiteY5" fmla="*/ 494348 h 569118"/>
                <a:gd name="connsiteX6" fmla="*/ 87213 w 328016"/>
                <a:gd name="connsiteY6" fmla="*/ 568166 h 569118"/>
                <a:gd name="connsiteX7" fmla="*/ 296763 w 328016"/>
                <a:gd name="connsiteY7" fmla="*/ 320516 h 569118"/>
                <a:gd name="connsiteX8" fmla="*/ 328017 w 328016"/>
                <a:gd name="connsiteY8" fmla="*/ 283607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6" h="569118" extrusionOk="0">
                  <a:moveTo>
                    <a:pt x="328017" y="283607"/>
                  </a:moveTo>
                  <a:lnTo>
                    <a:pt x="296763" y="246698"/>
                  </a:lnTo>
                  <a:lnTo>
                    <a:pt x="87213" y="-952"/>
                  </a:lnTo>
                  <a:lnTo>
                    <a:pt x="0" y="72866"/>
                  </a:lnTo>
                  <a:lnTo>
                    <a:pt x="178296" y="283607"/>
                  </a:lnTo>
                  <a:lnTo>
                    <a:pt x="0" y="494348"/>
                  </a:lnTo>
                  <a:lnTo>
                    <a:pt x="87213" y="568166"/>
                  </a:lnTo>
                  <a:lnTo>
                    <a:pt x="296763" y="320516"/>
                  </a:lnTo>
                  <a:lnTo>
                    <a:pt x="328017" y="2836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7" name="object 2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62558" y="2204864"/>
            <a:ext cx="11501073" cy="3762139"/>
          </a:xfrm>
          <a:prstGeom prst="rect">
            <a:avLst/>
          </a:prstGeom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83536"/>
              </p:ext>
            </p:extLst>
          </p:nvPr>
        </p:nvGraphicFramePr>
        <p:xfrm>
          <a:off x="694606" y="4293093"/>
          <a:ext cx="4772008" cy="2564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130745"/>
              </p:ext>
            </p:extLst>
          </p:nvPr>
        </p:nvGraphicFramePr>
        <p:xfrm>
          <a:off x="406574" y="2060848"/>
          <a:ext cx="496855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 bwMode="auto">
          <a:xfrm>
            <a:off x="982638" y="1124744"/>
            <a:ext cx="6984776" cy="307748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B050"/>
                </a:solidFill>
                <a:latin typeface="Arial"/>
                <a:cs typeface="Arial"/>
              </a:rPr>
              <a:t>5505 обучающихся и ординаторов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18542" y="1628800"/>
            <a:ext cx="5979108" cy="461637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06" rIns="91414" bIns="45706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Количество обучающихся</a:t>
            </a:r>
            <a:endParaRPr sz="1200" dirty="0"/>
          </a:p>
          <a:p>
            <a:pPr algn="ctr"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 (</a:t>
            </a:r>
            <a:r>
              <a:rPr lang="ru-RU" sz="1200" b="1" dirty="0" err="1">
                <a:solidFill>
                  <a:srgbClr val="041A72"/>
                </a:solidFill>
                <a:latin typeface="Arial"/>
                <a:cs typeface="Arial"/>
              </a:rPr>
              <a:t>бакалавриат</a:t>
            </a: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, </a:t>
            </a:r>
            <a:r>
              <a:rPr lang="ru-RU" sz="1200" b="1" dirty="0" err="1">
                <a:solidFill>
                  <a:srgbClr val="041A72"/>
                </a:solidFill>
                <a:latin typeface="Arial"/>
                <a:cs typeface="Arial"/>
              </a:rPr>
              <a:t>специалитет</a:t>
            </a: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, магистратура)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478582" y="4365104"/>
            <a:ext cx="5565503" cy="338555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06" rIns="91414" bIns="45706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Количество</a:t>
            </a:r>
            <a:r>
              <a:rPr lang="ru-RU" sz="1600" b="1" dirty="0">
                <a:solidFill>
                  <a:srgbClr val="041A72"/>
                </a:solidFill>
                <a:latin typeface="Arial"/>
                <a:cs typeface="Arial"/>
              </a:rPr>
              <a:t> </a:t>
            </a: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ординаторов</a:t>
            </a:r>
          </a:p>
        </p:txBody>
      </p:sp>
      <p:pic>
        <p:nvPicPr>
          <p:cNvPr id="28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6" cstate="print"/>
          <a:stretch/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 bwMode="auto">
          <a:xfrm>
            <a:off x="6452212" y="3566163"/>
            <a:ext cx="822853" cy="272381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cxnSp>
        <p:nvCxnSpPr>
          <p:cNvPr id="29" name="Прямая соединительная линия 28"/>
          <p:cNvCxnSpPr>
            <a:cxnSpLocks/>
          </p:cNvCxnSpPr>
          <p:nvPr/>
        </p:nvCxnSpPr>
        <p:spPr bwMode="auto">
          <a:xfrm>
            <a:off x="334566" y="4365104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 bwMode="auto">
          <a:xfrm>
            <a:off x="6743278" y="1124744"/>
            <a:ext cx="5699891" cy="27697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Количество обучающихся по регионам</a:t>
            </a: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652355"/>
              </p:ext>
            </p:extLst>
          </p:nvPr>
        </p:nvGraphicFramePr>
        <p:xfrm>
          <a:off x="6023199" y="1494150"/>
          <a:ext cx="6167214" cy="5363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2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dirty="0"/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dirty="0"/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2022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2023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2024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9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Архангельская область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Всего обучающихся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1691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1793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1891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5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из них целевиков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662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682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880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9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Вологодская область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Всего обучающихся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445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479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484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5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из них целевиков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266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278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354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Республика Коми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Всего обучающихся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99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104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108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5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из них целевиков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49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51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60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9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Мурманская область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Всего обучающихся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108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110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111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5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из них целевиков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39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32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32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9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Ненецкий автономный округ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Всего обучающихся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36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41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41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5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из них целевиков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17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21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18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9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Республика Карелия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Всего обучающихся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32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43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/>
                        <a:t>41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65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из них целевиков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15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20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30</a:t>
                      </a: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617C080-6407-4CE0-9DA8-F12013104FD3}"/>
              </a:ext>
            </a:extLst>
          </p:cNvPr>
          <p:cNvSpPr/>
          <p:nvPr/>
        </p:nvSpPr>
        <p:spPr>
          <a:xfrm>
            <a:off x="0" y="4"/>
            <a:ext cx="6448728" cy="685799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143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" y="4334427"/>
            <a:ext cx="3294796" cy="2471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88" y="4334425"/>
            <a:ext cx="3311744" cy="2484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419047" y="19729"/>
            <a:ext cx="10927833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</a:p>
        </p:txBody>
      </p:sp>
      <p:grpSp>
        <p:nvGrpSpPr>
          <p:cNvPr id="4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441215" y="182213"/>
            <a:ext cx="443069" cy="393750"/>
            <a:chOff x="11402509" y="378808"/>
            <a:chExt cx="443127" cy="39374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noProof="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30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660619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455246" y="4725144"/>
            <a:ext cx="7056784" cy="2346768"/>
          </a:xfrm>
          <a:prstGeom prst="rect">
            <a:avLst/>
          </a:prstGeom>
        </p:spPr>
        <p:txBody>
          <a:bodyPr wrap="square" lIns="91414" tIns="45706" rIns="91414" bIns="45706">
            <a:spAutoFit/>
          </a:bodyPr>
          <a:lstStyle/>
          <a:p>
            <a:pPr defTabSz="930126">
              <a:spcBef>
                <a:spcPts val="1527"/>
              </a:spcBef>
              <a:buFont typeface="Wingdings" pitchFamily="2" charset="2"/>
              <a:buChar char="v"/>
              <a:defRPr/>
            </a:pPr>
            <a:r>
              <a:rPr lang="ru-RU" sz="1400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В здании  бывшего детского сада (884 кв.м.) создать  Филиал</a:t>
            </a:r>
          </a:p>
          <a:p>
            <a:pPr defTabSz="930126">
              <a:spcBef>
                <a:spcPts val="1527"/>
              </a:spcBef>
              <a:defRPr/>
            </a:pPr>
            <a:r>
              <a:rPr lang="ru-RU" sz="14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 федерального </a:t>
            </a:r>
            <a:r>
              <a:rPr lang="ru-RU" sz="1400" b="1" dirty="0" err="1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аккредитационного</a:t>
            </a:r>
            <a:r>
              <a:rPr lang="ru-RU" sz="14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 центра</a:t>
            </a:r>
          </a:p>
          <a:p>
            <a:pPr defTabSz="930126">
              <a:spcBef>
                <a:spcPts val="1527"/>
              </a:spcBef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  Продолжить работу по реализации </a:t>
            </a:r>
          </a:p>
          <a:p>
            <a:pPr defTabSz="930126">
              <a:spcBef>
                <a:spcPts val="1527"/>
              </a:spcBef>
              <a:defRPr/>
            </a:pPr>
            <a:r>
              <a:rPr lang="ru-RU" sz="14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проекта по созданию многофункциональной спортивной </a:t>
            </a:r>
          </a:p>
          <a:p>
            <a:pPr defTabSz="930126">
              <a:spcBef>
                <a:spcPts val="1527"/>
              </a:spcBef>
              <a:defRPr/>
            </a:pPr>
            <a:r>
              <a:rPr lang="ru-RU" sz="1400" b="1" dirty="0">
                <a:solidFill>
                  <a:srgbClr val="041A72"/>
                </a:solidFill>
                <a:latin typeface="Times New Roman" pitchFamily="18" charset="0"/>
                <a:cs typeface="Times New Roman" pitchFamily="18" charset="0"/>
              </a:rPr>
              <a:t>площадки</a:t>
            </a:r>
          </a:p>
          <a:p>
            <a:pPr defTabSz="930126">
              <a:spcBef>
                <a:spcPts val="1527"/>
              </a:spcBef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815286" y="4293096"/>
            <a:ext cx="1712566" cy="384711"/>
          </a:xfrm>
          <a:prstGeom prst="rect">
            <a:avLst/>
          </a:prstGeom>
        </p:spPr>
        <p:txBody>
          <a:bodyPr wrap="none" lIns="91414" tIns="45706" rIns="91414" bIns="45706">
            <a:spAutoFit/>
          </a:bodyPr>
          <a:lstStyle/>
          <a:p>
            <a:pPr defTabSz="930126">
              <a:spcBef>
                <a:spcPts val="1527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Планируется: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6479063" y="2636912"/>
            <a:ext cx="5711350" cy="1699275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Объект капитального строительства «Строительство здания общежития на территории студенческого кампуса, расположенного по адресу: г. Архангельск, Набережная Северной Двины, д. 139» включен в проект федеральной адресной инвестиционной программы на 2026 год и на плановый период 2027-2029 годов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84175" y="6432211"/>
            <a:ext cx="1295231" cy="3847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ПОСЛЕ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506" y="6422445"/>
            <a:ext cx="1295231" cy="3847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pic>
        <p:nvPicPr>
          <p:cNvPr id="22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68256" y="146303"/>
            <a:ext cx="458670" cy="458460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8"/>
          <a:stretch/>
        </p:blipFill>
        <p:spPr>
          <a:xfrm>
            <a:off x="58074" y="2395355"/>
            <a:ext cx="3070310" cy="18869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 b="18440"/>
          <a:stretch/>
        </p:blipFill>
        <p:spPr>
          <a:xfrm>
            <a:off x="3136986" y="2394067"/>
            <a:ext cx="3315683" cy="18788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34695" y="3941961"/>
            <a:ext cx="1295231" cy="3847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ПОСЛЕ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18" y="3934186"/>
            <a:ext cx="1295231" cy="3847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15085" r="269" b="16351"/>
          <a:stretch/>
        </p:blipFill>
        <p:spPr>
          <a:xfrm>
            <a:off x="58075" y="707249"/>
            <a:ext cx="3085889" cy="16655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b="31776"/>
          <a:stretch/>
        </p:blipFill>
        <p:spPr>
          <a:xfrm>
            <a:off x="3119195" y="712007"/>
            <a:ext cx="3303141" cy="164049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220549" y="2025509"/>
            <a:ext cx="1295231" cy="3847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ПОСЛЕ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6173" y="2017733"/>
            <a:ext cx="1295231" cy="38471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6455423" y="796402"/>
            <a:ext cx="5741685" cy="13131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Разработана проектно-сметная документация и получено положительное заключение ФАУ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Главгосэкспертиза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по объекту «Капитальный ремонт перекрытий главного учебного корпуса»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419047" y="193964"/>
            <a:ext cx="10927833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83485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829EDA-B4CD-4621-8994-AD09C5C6FD31}"/>
              </a:ext>
            </a:extLst>
          </p:cNvPr>
          <p:cNvSpPr txBox="1"/>
          <p:nvPr/>
        </p:nvSpPr>
        <p:spPr>
          <a:xfrm>
            <a:off x="610285" y="1062727"/>
            <a:ext cx="10019756" cy="56321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600" b="1" spc="-151" dirty="0">
                <a:solidFill>
                  <a:srgbClr val="041A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Бюджет/</a:t>
            </a:r>
            <a:r>
              <a:rPr lang="ru-RU" sz="3600" b="1" spc="-151" dirty="0" err="1">
                <a:solidFill>
                  <a:srgbClr val="041A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внебюджет</a:t>
            </a:r>
            <a:r>
              <a:rPr lang="ru-RU" sz="3600" b="1" spc="-151" dirty="0">
                <a:solidFill>
                  <a:srgbClr val="041A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ремонтной программы</a:t>
            </a:r>
            <a:endParaRPr lang="ru-RU" sz="3600" spc="-151" dirty="0">
              <a:solidFill>
                <a:srgbClr val="041A72"/>
              </a:solidFill>
            </a:endParaRPr>
          </a:p>
        </p:txBody>
      </p:sp>
      <p:grpSp>
        <p:nvGrpSpPr>
          <p:cNvPr id="5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441215" y="378808"/>
            <a:ext cx="443069" cy="393750"/>
            <a:chOff x="11402509" y="378808"/>
            <a:chExt cx="443127" cy="39374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noProof="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31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82640"/>
              </p:ext>
            </p:extLst>
          </p:nvPr>
        </p:nvGraphicFramePr>
        <p:xfrm>
          <a:off x="376614" y="1583945"/>
          <a:ext cx="11000921" cy="5252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372">
                  <a:extLst>
                    <a:ext uri="{9D8B030D-6E8A-4147-A177-3AD203B41FA5}">
                      <a16:colId xmlns:a16="http://schemas.microsoft.com/office/drawing/2014/main" val="477948439"/>
                    </a:ext>
                  </a:extLst>
                </a:gridCol>
                <a:gridCol w="1479471">
                  <a:extLst>
                    <a:ext uri="{9D8B030D-6E8A-4147-A177-3AD203B41FA5}">
                      <a16:colId xmlns:a16="http://schemas.microsoft.com/office/drawing/2014/main" val="2383592438"/>
                    </a:ext>
                  </a:extLst>
                </a:gridCol>
                <a:gridCol w="1712198">
                  <a:extLst>
                    <a:ext uri="{9D8B030D-6E8A-4147-A177-3AD203B41FA5}">
                      <a16:colId xmlns:a16="http://schemas.microsoft.com/office/drawing/2014/main" val="2799183667"/>
                    </a:ext>
                  </a:extLst>
                </a:gridCol>
                <a:gridCol w="1820250">
                  <a:extLst>
                    <a:ext uri="{9D8B030D-6E8A-4147-A177-3AD203B41FA5}">
                      <a16:colId xmlns:a16="http://schemas.microsoft.com/office/drawing/2014/main" val="3455401517"/>
                    </a:ext>
                  </a:extLst>
                </a:gridCol>
                <a:gridCol w="1911678">
                  <a:extLst>
                    <a:ext uri="{9D8B030D-6E8A-4147-A177-3AD203B41FA5}">
                      <a16:colId xmlns:a16="http://schemas.microsoft.com/office/drawing/2014/main" val="3529826816"/>
                    </a:ext>
                  </a:extLst>
                </a:gridCol>
                <a:gridCol w="1678952">
                  <a:extLst>
                    <a:ext uri="{9D8B030D-6E8A-4147-A177-3AD203B41FA5}">
                      <a16:colId xmlns:a16="http://schemas.microsoft.com/office/drawing/2014/main" val="3002750922"/>
                    </a:ext>
                  </a:extLst>
                </a:gridCol>
              </a:tblGrid>
              <a:tr h="38100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solidFill>
                            <a:schemeClr val="bg1"/>
                          </a:solidFill>
                        </a:rPr>
                        <a:t>Расход, тыс. руб.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494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57807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just"/>
                      <a:endParaRPr lang="ru-RU" sz="1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348308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Капитальный ремонт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34 320,6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59 295,20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32 702,6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817,9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499809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just"/>
                      <a:r>
                        <a:rPr lang="ru-RU" sz="19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Субсидия</a:t>
                      </a:r>
                      <a:r>
                        <a:rPr lang="ru-RU" sz="19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9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федерального бюджета для проведения капитальных ремонтов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13 711,1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35 470,6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33 843,3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417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Текущий ремонт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13 621,9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20 229,0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22 093,2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27 127,4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12 340,85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03762"/>
                  </a:ext>
                </a:extLst>
              </a:tr>
              <a:tr h="46671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Проектные работы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1 804,2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6 393,3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2 949,3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1 832,6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1 293,42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11865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Средства бюджета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10 692,6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32 417,4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47 397,2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42 635,6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7 331,56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85381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Средства от ПДД</a:t>
                      </a:r>
                      <a:endParaRPr kumimoji="0" lang="ru-RU" sz="1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39 054,1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67 211,2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45 818,5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20 985,6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9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6 302,71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5078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49 746,7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99 628,6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93 215,7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63 621,2</a:t>
                      </a: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13 634,27</a:t>
                      </a:r>
                      <a:endParaRPr lang="ru-RU" sz="1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03004"/>
                  </a:ext>
                </a:extLst>
              </a:tr>
            </a:tbl>
          </a:graphicData>
        </a:graphic>
      </p:graphicFrame>
      <p:pic>
        <p:nvPicPr>
          <p:cNvPr id="11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419047" y="-3703"/>
            <a:ext cx="10927833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637186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441215" y="378808"/>
            <a:ext cx="443069" cy="393750"/>
            <a:chOff x="11402509" y="378808"/>
            <a:chExt cx="443127" cy="39374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noProof="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32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414544" y="3735654"/>
            <a:ext cx="5418781" cy="1031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Корректировка проектно-сметной документации для капитального ремонта филиала федерального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аккредитационного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центра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419049" y="1324405"/>
            <a:ext cx="5418781" cy="1031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Выполнение работ по капитальному ремонту перекрытий главного учебного корпуса (заявка в Минздрав)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8542" y="5961437"/>
            <a:ext cx="1329152" cy="386327"/>
          </a:xfrm>
          <a:prstGeom prst="rect">
            <a:avLst/>
          </a:prstGeom>
          <a:noFill/>
        </p:spPr>
        <p:txBody>
          <a:bodyPr wrap="square" lIns="93012" tIns="46506" rIns="93012" bIns="465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ПОСЛЕ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414544" y="4918434"/>
            <a:ext cx="5418781" cy="17020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defTabSz="930126">
              <a:lnSpc>
                <a:spcPct val="90000"/>
              </a:lnSpc>
              <a:spcBef>
                <a:spcPts val="1832"/>
              </a:spcBef>
              <a:buSzPct val="100000"/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Подача заявки в программу капитального ремонта и оснащения общежитий в 2025-2030 гг. в рамках исполнения поручения Президента РФ №ПР-616 от 30 марта 2024 г. на капитальный ремонт жилых комнат, пожарной системы и оснащения общежитий №1,2,3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829EDA-B4CD-4621-8994-AD09C5C6FD31}"/>
              </a:ext>
            </a:extLst>
          </p:cNvPr>
          <p:cNvSpPr txBox="1"/>
          <p:nvPr/>
        </p:nvSpPr>
        <p:spPr>
          <a:xfrm>
            <a:off x="419046" y="730346"/>
            <a:ext cx="9276140" cy="5632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600" b="1" spc="-151" dirty="0">
                <a:solidFill>
                  <a:srgbClr val="041A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Задачи на 2025 год</a:t>
            </a:r>
            <a:endParaRPr lang="ru-RU" sz="3600" spc="-151" dirty="0">
              <a:solidFill>
                <a:srgbClr val="041A72"/>
              </a:solidFill>
            </a:endParaRPr>
          </a:p>
        </p:txBody>
      </p:sp>
      <p:pic>
        <p:nvPicPr>
          <p:cNvPr id="22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414544" y="2531961"/>
            <a:ext cx="5418781" cy="9782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Продолжение реализации программы по ремонту аудиторного фонда и жилых помещений общежитий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5929857" y="1322454"/>
            <a:ext cx="5954422" cy="1031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Разработка проектно-сметной документации и прохождение государственной экспертизы по капитальному ремонту кровли учебного корпуса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5929857" y="2445365"/>
            <a:ext cx="5954422" cy="9782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Капитальный ремонт кровли хостела №1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5929857" y="3510246"/>
            <a:ext cx="5954422" cy="61684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проекте по созданию кампуса мирового уровня «Арктическая звезда»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64" y="4213689"/>
            <a:ext cx="4195153" cy="251617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10237762" y="4213685"/>
            <a:ext cx="1646519" cy="1699275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Планируется 500 койко-мест для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150096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17C080-6407-4CE0-9DA8-F12013104FD3}"/>
              </a:ext>
            </a:extLst>
          </p:cNvPr>
          <p:cNvSpPr/>
          <p:nvPr/>
        </p:nvSpPr>
        <p:spPr>
          <a:xfrm>
            <a:off x="0" y="4"/>
            <a:ext cx="6730124" cy="685799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143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83485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419047" y="193964"/>
            <a:ext cx="10927833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 err="1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Цифровизация</a:t>
            </a:r>
            <a:endParaRPr lang="ru-RU" sz="3600" b="1" dirty="0">
              <a:solidFill>
                <a:srgbClr val="041A7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441215" y="378810"/>
            <a:ext cx="443069" cy="393750"/>
            <a:chOff x="11402509" y="378808"/>
            <a:chExt cx="443127" cy="39374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6753489" y="2455861"/>
            <a:ext cx="5436924" cy="44021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Поддержка и развитие Цифровых сервисов управления Вузом с преимущественным использованием российского ПО: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учет и движения контингента, успеваемость, 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выдача и учет документов гос. образца 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портфолио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суперсервис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поступления в вуз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онлайн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дистанционное обучение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личные кабинеты сотрудника,  преподавателя и обучающегося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система эффективного контракта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электронное расписание, электронное обучение (ЭИОС)</a:t>
            </a:r>
          </a:p>
          <a:p>
            <a:pPr marL="290666" indent="-290666">
              <a:buFont typeface="Wingdings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интеграция с федеральными информационными системами (ЕГИСЗ, ГИС СЦОС)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341955" y="2215577"/>
            <a:ext cx="6282141" cy="12200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Осуществляются подготовительные мероприятия по переносу цифровых сервисов в сертифицированные облака.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341336" y="1102549"/>
            <a:ext cx="6274507" cy="1031055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/>
              <a:t>Критическая информационная инфраструктура переведена на использование российского ПО (РЕД ОС)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336241" y="3522661"/>
            <a:ext cx="6287855" cy="14029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 цифрового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периметрового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видеонаблюдения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контроля доступа обеспечены все объекты университета Осуществляется контроль доступа в кампус и общежития, закрытие уязвимостей согласно информации ФСТЭК.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object 23"/>
          <p:cNvSpPr/>
          <p:nvPr/>
        </p:nvSpPr>
        <p:spPr>
          <a:xfrm>
            <a:off x="9057014" y="380012"/>
            <a:ext cx="1411040" cy="481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3922" y="4986529"/>
            <a:ext cx="2309042" cy="18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530" y="5019900"/>
            <a:ext cx="3265216" cy="183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62AE9A1-7B48-4D98-BA8C-E58DA8512CFA}"/>
              </a:ext>
            </a:extLst>
          </p:cNvPr>
          <p:cNvSpPr/>
          <p:nvPr/>
        </p:nvSpPr>
        <p:spPr>
          <a:xfrm>
            <a:off x="6771635" y="1028704"/>
            <a:ext cx="5418781" cy="13460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>
            <a:outerShdw blurRad="215900" dir="3000000" sx="101000" sy="101000" algn="tl" rotWithShape="0">
              <a:srgbClr val="041A7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/>
              <a:t>В 2024 году осуществлена миграция в российские облачные сервисы </a:t>
            </a:r>
            <a:r>
              <a:rPr lang="en-US" dirty="0"/>
              <a:t>VK </a:t>
            </a:r>
            <a:r>
              <a:rPr lang="en-US" dirty="0" err="1"/>
              <a:t>WorkSpace</a:t>
            </a:r>
            <a:r>
              <a:rPr lang="en-US" dirty="0"/>
              <a:t>, </a:t>
            </a:r>
            <a:r>
              <a:rPr lang="ru-RU" dirty="0"/>
              <a:t>в том числе электронная почта, заметки, диск, доски, календарь и </a:t>
            </a:r>
            <a:r>
              <a:rPr lang="en-US" dirty="0"/>
              <a:t>VK Teams.</a:t>
            </a:r>
            <a:r>
              <a:rPr lang="ru-RU" dirty="0"/>
              <a:t> </a:t>
            </a:r>
          </a:p>
        </p:txBody>
      </p:sp>
      <p:pic>
        <p:nvPicPr>
          <p:cNvPr id="17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grpSp>
        <p:nvGrpSpPr>
          <p:cNvPr id="18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19" name="Прямоугольник 18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018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 bwMode="auto">
          <a:xfrm>
            <a:off x="0" y="-21955"/>
            <a:ext cx="12190413" cy="1434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2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34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241010" y="205373"/>
            <a:ext cx="7726295" cy="52319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НП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800" dirty="0"/>
              <a:t>Продолжительная и активная жизнь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9"/>
          <p:cNvGrpSpPr/>
          <p:nvPr/>
        </p:nvGrpSpPr>
        <p:grpSpPr bwMode="auto">
          <a:xfrm>
            <a:off x="4439022" y="3717032"/>
            <a:ext cx="593880" cy="220747"/>
            <a:chOff x="6007780" y="1048546"/>
            <a:chExt cx="593957" cy="220746"/>
          </a:xfrm>
          <a:solidFill>
            <a:schemeClr val="accent1">
              <a:lumMod val="75000"/>
            </a:schemeClr>
          </a:solidFill>
        </p:grpSpPr>
        <p:grpSp>
          <p:nvGrpSpPr>
            <p:cNvPr id="8" name="Группа 17"/>
            <p:cNvGrpSpPr/>
            <p:nvPr/>
          </p:nvGrpSpPr>
          <p:grpSpPr bwMode="auto">
            <a:xfrm>
              <a:off x="6007780" y="1048546"/>
              <a:ext cx="378057" cy="220746"/>
              <a:chOff x="4686980" y="1112046"/>
              <a:chExt cx="378057" cy="220746"/>
            </a:xfrm>
            <a:grpFill/>
          </p:grpSpPr>
          <p:sp>
            <p:nvSpPr>
              <p:cNvPr id="23" name="Полилиния: фигура 129"/>
              <p:cNvSpPr/>
              <p:nvPr/>
            </p:nvSpPr>
            <p:spPr bwMode="auto">
              <a:xfrm>
                <a:off x="4937807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Полилиния: фигура 120"/>
              <p:cNvSpPr/>
              <p:nvPr/>
            </p:nvSpPr>
            <p:spPr bwMode="auto">
              <a:xfrm>
                <a:off x="4686980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2" name="Полилиния: фигура 129"/>
            <p:cNvSpPr/>
            <p:nvPr/>
          </p:nvSpPr>
          <p:spPr bwMode="auto">
            <a:xfrm>
              <a:off x="6474507" y="1048546"/>
              <a:ext cx="127230" cy="220746"/>
            </a:xfrm>
            <a:custGeom>
              <a:avLst/>
              <a:gdLst>
                <a:gd name="connsiteX0" fmla="*/ 328017 w 328016"/>
                <a:gd name="connsiteY0" fmla="*/ 283607 h 569118"/>
                <a:gd name="connsiteX1" fmla="*/ 296763 w 328016"/>
                <a:gd name="connsiteY1" fmla="*/ 246698 h 569118"/>
                <a:gd name="connsiteX2" fmla="*/ 87213 w 328016"/>
                <a:gd name="connsiteY2" fmla="*/ -952 h 569118"/>
                <a:gd name="connsiteX3" fmla="*/ 0 w 328016"/>
                <a:gd name="connsiteY3" fmla="*/ 72866 h 569118"/>
                <a:gd name="connsiteX4" fmla="*/ 178296 w 328016"/>
                <a:gd name="connsiteY4" fmla="*/ 283607 h 569118"/>
                <a:gd name="connsiteX5" fmla="*/ 0 w 328016"/>
                <a:gd name="connsiteY5" fmla="*/ 494348 h 569118"/>
                <a:gd name="connsiteX6" fmla="*/ 87213 w 328016"/>
                <a:gd name="connsiteY6" fmla="*/ 568166 h 569118"/>
                <a:gd name="connsiteX7" fmla="*/ 296763 w 328016"/>
                <a:gd name="connsiteY7" fmla="*/ 320516 h 569118"/>
                <a:gd name="connsiteX8" fmla="*/ 328017 w 328016"/>
                <a:gd name="connsiteY8" fmla="*/ 283607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6" h="569118" extrusionOk="0">
                  <a:moveTo>
                    <a:pt x="328017" y="283607"/>
                  </a:moveTo>
                  <a:lnTo>
                    <a:pt x="296763" y="246698"/>
                  </a:lnTo>
                  <a:lnTo>
                    <a:pt x="87213" y="-952"/>
                  </a:lnTo>
                  <a:lnTo>
                    <a:pt x="0" y="72866"/>
                  </a:lnTo>
                  <a:lnTo>
                    <a:pt x="178296" y="283607"/>
                  </a:lnTo>
                  <a:lnTo>
                    <a:pt x="0" y="494348"/>
                  </a:lnTo>
                  <a:lnTo>
                    <a:pt x="87213" y="568166"/>
                  </a:lnTo>
                  <a:lnTo>
                    <a:pt x="296763" y="320516"/>
                  </a:lnTo>
                  <a:lnTo>
                    <a:pt x="328017" y="2836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8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51645"/>
              </p:ext>
            </p:extLst>
          </p:nvPr>
        </p:nvGraphicFramePr>
        <p:xfrm>
          <a:off x="307475" y="2204864"/>
          <a:ext cx="4059539" cy="3459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3759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393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"Национальная цифровая платформа "Здоровье"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065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"Развитие федеральных медицинских организаций, включая развитие сети национальных исследовательских центров"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759">
                <a:tc>
                  <a:txBody>
                    <a:bodyPr/>
                    <a:lstStyle/>
                    <a:p>
                      <a:pPr marL="342900" marR="0" indent="-342900" algn="just" defTabSz="9133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393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Заголовок 1"/>
          <p:cNvSpPr txBox="1">
            <a:spLocks/>
          </p:cNvSpPr>
          <p:nvPr/>
        </p:nvSpPr>
        <p:spPr>
          <a:xfrm>
            <a:off x="5587274" y="949332"/>
            <a:ext cx="6269449" cy="7583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335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+mn-lt"/>
                <a:cs typeface="Arial" panose="020B0604020202020204" pitchFamily="34" charset="0"/>
              </a:rPr>
              <a:t>Задачи по реализации плана мероприятий Программы стратегического развития СГМУ в области цифровой трансформации в 2025 году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4566" y="980728"/>
            <a:ext cx="280831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Федеральные проекты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53584" y="1560753"/>
            <a:ext cx="6569623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85281" lvl="1" indent="-228600" algn="just">
              <a:buFont typeface="+mj-lt"/>
              <a:buAutoNum type="arabicPeriod"/>
            </a:pPr>
            <a:r>
              <a:rPr lang="ru-RU" sz="1200" b="1" dirty="0">
                <a:ea typeface="Roboto" panose="02000000000000000000" pitchFamily="2" charset="0"/>
              </a:rPr>
              <a:t>Информационная безопасность и инфраструктурные изменения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Продолжение перехода на российское ПО и сертификацию оборудования.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Расширение использования сертифицированных облачных решений.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Совершенствование системы цифрового </a:t>
            </a:r>
            <a:r>
              <a:rPr lang="ru-RU" sz="1200" b="1" dirty="0" err="1">
                <a:ea typeface="Roboto" panose="02000000000000000000" pitchFamily="2" charset="0"/>
              </a:rPr>
              <a:t>периметрового</a:t>
            </a:r>
            <a:r>
              <a:rPr lang="ru-RU" sz="1200" b="1" dirty="0">
                <a:ea typeface="Roboto" panose="02000000000000000000" pitchFamily="2" charset="0"/>
              </a:rPr>
              <a:t> видеонаблюдения и контроля доступа.</a:t>
            </a:r>
          </a:p>
          <a:p>
            <a:pPr lvl="2" algn="just"/>
            <a:r>
              <a:rPr lang="ru-RU" sz="1200" b="1" dirty="0">
                <a:ea typeface="Roboto" panose="02000000000000000000" pitchFamily="2" charset="0"/>
              </a:rPr>
              <a:t>2. Миграция в российские облачные сервисы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Дальнейшее расширение использования экосистемы VK </a:t>
            </a:r>
            <a:r>
              <a:rPr lang="ru-RU" sz="1200" b="1" dirty="0" err="1">
                <a:ea typeface="Roboto" panose="02000000000000000000" pitchFamily="2" charset="0"/>
              </a:rPr>
              <a:t>WorkSpace</a:t>
            </a:r>
            <a:r>
              <a:rPr lang="ru-RU" sz="1200" b="1" dirty="0">
                <a:ea typeface="Roboto" panose="02000000000000000000" pitchFamily="2" charset="0"/>
              </a:rPr>
              <a:t>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Внедрение дополнительных инструментов для совместной работы и коммуникации.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Развитие цифровых сервисов управления университетом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Совершенствование системы учета и движения контингента, успеваемости, выдачи и учета документов государственного образца.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Развитие функционала личных кабинетов сотрудника, преподавателя и обучающегося.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Внедрение аналитических инструментов для мониторинга и прогнозирования успеваемости студентов.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Укрепление интеграции с федеральными информационными системами (ЕГИСЗ, ГИС СЦОС).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3. Искусственный интеллект и большие данные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Внедрение систем анализа больших данных для оптимизации учебного процесса.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Использование искусственного интеллекта для персонализации обучения и рекомендаций студентам.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Разработка чат-ботов и голосовых помощников для улучшения взаимодействия с университетскими службами.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4. Инновационные образовательные технологии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Внедрение виртуальной и дополненной реальности в учебные курсы.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Разработка мобильных приложений для студентов и преподавателей.</a:t>
            </a:r>
          </a:p>
          <a:p>
            <a:pPr lvl="1" algn="just"/>
            <a:r>
              <a:rPr lang="ru-RU" sz="1200" b="1" dirty="0">
                <a:ea typeface="Roboto" panose="02000000000000000000" pitchFamily="2" charset="0"/>
              </a:rPr>
              <a:t>- Создание интерактивных учебных материалов с элементами </a:t>
            </a:r>
            <a:r>
              <a:rPr lang="ru-RU" sz="1200" b="1" dirty="0" err="1">
                <a:ea typeface="Roboto" panose="02000000000000000000" pitchFamily="2" charset="0"/>
              </a:rPr>
              <a:t>геймификации</a:t>
            </a:r>
            <a:r>
              <a:rPr lang="ru-RU" sz="1200" b="1" dirty="0"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538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FC4FC416-1655-4B9F-BEB1-1C682EE6759F}"/>
              </a:ext>
            </a:extLst>
          </p:cNvPr>
          <p:cNvSpPr/>
          <p:nvPr/>
        </p:nvSpPr>
        <p:spPr>
          <a:xfrm rot="16200000">
            <a:off x="7418871" y="-1147204"/>
            <a:ext cx="2872475" cy="6655742"/>
          </a:xfrm>
          <a:prstGeom prst="round2SameRect">
            <a:avLst>
              <a:gd name="adj1" fmla="val 15041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593" tIns="27297" rIns="54593" bIns="27297"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" y="78596"/>
            <a:ext cx="12183098" cy="5423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657" rIns="91310" bIns="45657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312" y="125748"/>
            <a:ext cx="1219772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  <a:cs typeface="SF UI Display" panose="00000800000000000000" pitchFamily="50" charset="0"/>
              </a:rPr>
              <a:t>НАЦИОНАЛЬНЫЙ АГРЕГИРОВАННЫЙ РЕЙТИНГ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" y="-9952"/>
            <a:ext cx="12190413" cy="88543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40000"/>
                  <a:lumOff val="60000"/>
                </a:schemeClr>
              </a:gs>
              <a:gs pos="15000">
                <a:schemeClr val="tx2"/>
              </a:gs>
              <a:gs pos="85000">
                <a:schemeClr val="tx2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310" tIns="45657" rIns="91310" bIns="4565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500" u="sng" kern="0" dirty="0">
              <a:solidFill>
                <a:prstClr val="white"/>
              </a:solidFill>
              <a:cs typeface="Arial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6113352" y="3871045"/>
            <a:ext cx="0" cy="3165351"/>
          </a:xfrm>
          <a:prstGeom prst="line">
            <a:avLst/>
          </a:prstGeom>
          <a:ln w="38100" cap="sq" cmpd="sng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28"/>
          <p:cNvGrpSpPr/>
          <p:nvPr/>
        </p:nvGrpSpPr>
        <p:grpSpPr>
          <a:xfrm>
            <a:off x="109596" y="844764"/>
            <a:ext cx="5114117" cy="2584239"/>
            <a:chOff x="468636" y="1215033"/>
            <a:chExt cx="8079404" cy="425241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36" y="1215033"/>
              <a:ext cx="7280884" cy="4252412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5725220" y="2790106"/>
              <a:ext cx="2822820" cy="2353089"/>
              <a:chOff x="5736966" y="2753200"/>
              <a:chExt cx="2822820" cy="2353089"/>
            </a:xfrm>
          </p:grpSpPr>
          <p:sp>
            <p:nvSpPr>
              <p:cNvPr id="3" name="Овал 2"/>
              <p:cNvSpPr/>
              <p:nvPr/>
            </p:nvSpPr>
            <p:spPr>
              <a:xfrm rot="2429900">
                <a:off x="5736966" y="3343910"/>
                <a:ext cx="1762379" cy="1762379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 w="53975" cmpd="sng">
                <a:gradFill flip="none" rotWithShape="1">
                  <a:gsLst>
                    <a:gs pos="2000">
                      <a:srgbClr val="EA002F"/>
                    </a:gs>
                    <a:gs pos="100000">
                      <a:srgbClr val="004786"/>
                    </a:gs>
                  </a:gsLst>
                  <a:lin ang="0" scaled="1"/>
                  <a:tileRect/>
                </a:gradFill>
              </a:ln>
              <a:effectLst>
                <a:outerShdw blurRad="330200" sx="103000" sy="103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 rot="2429900">
                <a:off x="6987236" y="2753200"/>
                <a:ext cx="1572550" cy="157255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3975" cmpd="sng">
                <a:gradFill flip="none" rotWithShape="1">
                  <a:gsLst>
                    <a:gs pos="2000">
                      <a:srgbClr val="EA002F"/>
                    </a:gs>
                    <a:gs pos="100000">
                      <a:srgbClr val="004786"/>
                    </a:gs>
                  </a:gsLst>
                  <a:lin ang="0" scaled="1"/>
                  <a:tileRect/>
                </a:gradFill>
              </a:ln>
              <a:effectLst>
                <a:outerShdw blurRad="330200" sx="103000" sy="103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746432" y="3805377"/>
                <a:ext cx="1799770" cy="9960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972"/>
                  </a:lnSpc>
                  <a:spcBef>
                    <a:spcPts val="31"/>
                  </a:spcBef>
                </a:pPr>
                <a:r>
                  <a:rPr lang="ru-RU" sz="2700" b="1" dirty="0">
                    <a:solidFill>
                      <a:srgbClr val="004980"/>
                    </a:solidFill>
                  </a:rPr>
                  <a:t>12</a:t>
                </a:r>
              </a:p>
              <a:p>
                <a:pPr algn="ctr">
                  <a:lnSpc>
                    <a:spcPts val="1972"/>
                  </a:lnSpc>
                  <a:spcBef>
                    <a:spcPts val="31"/>
                  </a:spcBef>
                </a:pPr>
                <a:r>
                  <a:rPr lang="ru-RU" sz="1700" dirty="0">
                    <a:solidFill>
                      <a:srgbClr val="004980"/>
                    </a:solidFill>
                  </a:rPr>
                  <a:t>рейтингов</a:t>
                </a: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7351589" y="3162017"/>
                <a:ext cx="843817" cy="911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793"/>
                  </a:lnSpc>
                  <a:spcBef>
                    <a:spcPts val="31"/>
                  </a:spcBef>
                </a:pPr>
                <a:r>
                  <a:rPr lang="ru-RU" sz="2700" b="1" dirty="0">
                    <a:solidFill>
                      <a:srgbClr val="004980"/>
                    </a:solidFill>
                  </a:rPr>
                  <a:t>10</a:t>
                </a:r>
              </a:p>
              <a:p>
                <a:pPr algn="ctr">
                  <a:lnSpc>
                    <a:spcPts val="1793"/>
                  </a:lnSpc>
                  <a:spcBef>
                    <a:spcPts val="31"/>
                  </a:spcBef>
                </a:pPr>
                <a:r>
                  <a:rPr lang="ru-RU" dirty="0">
                    <a:solidFill>
                      <a:srgbClr val="004980"/>
                    </a:solidFill>
                  </a:rPr>
                  <a:t>лиг</a:t>
                </a:r>
              </a:p>
            </p:txBody>
          </p:sp>
        </p:grpSp>
      </p:grp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281462"/>
              </p:ext>
            </p:extLst>
          </p:nvPr>
        </p:nvGraphicFramePr>
        <p:xfrm>
          <a:off x="6204490" y="3866649"/>
          <a:ext cx="5953875" cy="2983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460">
                  <a:extLst>
                    <a:ext uri="{9D8B030D-6E8A-4147-A177-3AD203B41FA5}">
                      <a16:colId xmlns:a16="http://schemas.microsoft.com/office/drawing/2014/main" val="1647593771"/>
                    </a:ext>
                  </a:extLst>
                </a:gridCol>
                <a:gridCol w="3619160">
                  <a:extLst>
                    <a:ext uri="{9D8B030D-6E8A-4147-A177-3AD203B41FA5}">
                      <a16:colId xmlns:a16="http://schemas.microsoft.com/office/drawing/2014/main" val="1926820502"/>
                    </a:ext>
                  </a:extLst>
                </a:gridCol>
                <a:gridCol w="1039146">
                  <a:extLst>
                    <a:ext uri="{9D8B030D-6E8A-4147-A177-3AD203B41FA5}">
                      <a16:colId xmlns:a16="http://schemas.microsoft.com/office/drawing/2014/main" val="3396247996"/>
                    </a:ext>
                  </a:extLst>
                </a:gridCol>
                <a:gridCol w="995109">
                  <a:extLst>
                    <a:ext uri="{9D8B030D-6E8A-4147-A177-3AD203B41FA5}">
                      <a16:colId xmlns:a16="http://schemas.microsoft.com/office/drawing/2014/main" val="1080074550"/>
                    </a:ext>
                  </a:extLst>
                </a:gridCol>
              </a:tblGrid>
              <a:tr h="281867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Оцениваемые рейтинги</a:t>
                      </a:r>
                    </a:p>
                  </a:txBody>
                  <a:tcPr marL="55481" marR="55481" marT="26633" marB="266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00498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СГМУ</a:t>
                      </a:r>
                    </a:p>
                  </a:txBody>
                  <a:tcPr marL="55481" marR="55481" marT="26633" marB="2663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976213"/>
                  </a:ext>
                </a:extLst>
              </a:tr>
              <a:tr h="436964">
                <a:tc gridSpan="2" vMerge="1"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 –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55481" marR="55481" marT="26633" marB="2663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019406"/>
                  </a:ext>
                </a:extLst>
              </a:tr>
              <a:tr h="459667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по результатам профессионально-общественной аккредитации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334477"/>
                  </a:ext>
                </a:extLst>
              </a:tr>
              <a:tr h="344593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«Международное признание»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266392"/>
                  </a:ext>
                </a:extLst>
              </a:tr>
              <a:tr h="344593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«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Forbes»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509276"/>
                  </a:ext>
                </a:extLst>
              </a:tr>
              <a:tr h="344593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«Национальное признание»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680359"/>
                  </a:ext>
                </a:extLst>
              </a:tr>
              <a:tr h="426673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«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Superjob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532595"/>
                  </a:ext>
                </a:extLst>
              </a:tr>
              <a:tr h="344593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HeadHunter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2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03628"/>
                  </a:ext>
                </a:extLst>
              </a:tr>
            </a:tbl>
          </a:graphicData>
        </a:graphic>
      </p:graphicFrame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420984"/>
              </p:ext>
            </p:extLst>
          </p:nvPr>
        </p:nvGraphicFramePr>
        <p:xfrm>
          <a:off x="43606" y="3871050"/>
          <a:ext cx="5992364" cy="3001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2">
                  <a:extLst>
                    <a:ext uri="{9D8B030D-6E8A-4147-A177-3AD203B41FA5}">
                      <a16:colId xmlns:a16="http://schemas.microsoft.com/office/drawing/2014/main" val="1647593771"/>
                    </a:ext>
                  </a:extLst>
                </a:gridCol>
                <a:gridCol w="3642556">
                  <a:extLst>
                    <a:ext uri="{9D8B030D-6E8A-4147-A177-3AD203B41FA5}">
                      <a16:colId xmlns:a16="http://schemas.microsoft.com/office/drawing/2014/main" val="1926820502"/>
                    </a:ext>
                  </a:extLst>
                </a:gridCol>
                <a:gridCol w="1045864">
                  <a:extLst>
                    <a:ext uri="{9D8B030D-6E8A-4147-A177-3AD203B41FA5}">
                      <a16:colId xmlns:a16="http://schemas.microsoft.com/office/drawing/2014/main" val="3396247996"/>
                    </a:ext>
                  </a:extLst>
                </a:gridCol>
                <a:gridCol w="1001542">
                  <a:extLst>
                    <a:ext uri="{9D8B030D-6E8A-4147-A177-3AD203B41FA5}">
                      <a16:colId xmlns:a16="http://schemas.microsoft.com/office/drawing/2014/main" val="1080074550"/>
                    </a:ext>
                  </a:extLst>
                </a:gridCol>
              </a:tblGrid>
              <a:tr h="281867">
                <a:tc rowSpan="2" gridSpan="2"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Оцениваемые рейтинги</a:t>
                      </a:r>
                    </a:p>
                  </a:txBody>
                  <a:tcPr marL="55481" marR="55481" marT="26633" marB="266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00498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СГМУ</a:t>
                      </a:r>
                    </a:p>
                  </a:txBody>
                  <a:tcPr marL="55481" marR="55481" marT="26633" marB="2663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976213"/>
                  </a:ext>
                </a:extLst>
              </a:tr>
              <a:tr h="433233">
                <a:tc gridSpan="2" vMerge="1"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 –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55481" marR="55481" marT="26633" marB="2663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019406"/>
                  </a:ext>
                </a:extLst>
              </a:tr>
              <a:tr h="459667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Национальный рейтинг университетов – «Интерфакс»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334477"/>
                  </a:ext>
                </a:extLst>
              </a:tr>
              <a:tr h="341651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«Первая миссия»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266392"/>
                  </a:ext>
                </a:extLst>
              </a:tr>
              <a:tr h="341651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университетов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RAEX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509276"/>
                  </a:ext>
                </a:extLst>
              </a:tr>
              <a:tr h="341651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по индексу </a:t>
                      </a:r>
                      <a:r>
                        <a:rPr kumimoji="0" lang="ru-RU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Хирша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680359"/>
                  </a:ext>
                </a:extLst>
              </a:tr>
              <a:tr h="459667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по данным Мониторинга эффективности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532595"/>
                  </a:ext>
                </a:extLst>
              </a:tr>
              <a:tr h="341651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9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1300" b="1" dirty="0">
                        <a:solidFill>
                          <a:srgbClr val="0049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Рейтинг «Оценка качества обучения»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81" marR="55481" marT="26633" marB="26633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03628"/>
                  </a:ext>
                </a:extLst>
              </a:tr>
            </a:tbl>
          </a:graphicData>
        </a:graphic>
      </p:graphicFrame>
      <p:cxnSp>
        <p:nvCxnSpPr>
          <p:cNvPr id="48" name="Прямая соединительная линия 47"/>
          <p:cNvCxnSpPr/>
          <p:nvPr/>
        </p:nvCxnSpPr>
        <p:spPr>
          <a:xfrm flipH="1">
            <a:off x="-42337" y="3780315"/>
            <a:ext cx="12429011" cy="0"/>
          </a:xfrm>
          <a:prstGeom prst="line">
            <a:avLst/>
          </a:prstGeom>
          <a:ln w="38100" cap="sq" cmpd="sng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Равнобедренный треугольник 56"/>
          <p:cNvSpPr/>
          <p:nvPr/>
        </p:nvSpPr>
        <p:spPr>
          <a:xfrm flipV="1">
            <a:off x="5608996" y="6588277"/>
            <a:ext cx="73124" cy="6865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593" tIns="27297" rIns="54593" bIns="27297" rtlCol="0" anchor="ctr"/>
          <a:lstStyle/>
          <a:p>
            <a:pPr algn="ctr"/>
            <a:endParaRPr lang="ru-RU"/>
          </a:p>
        </p:txBody>
      </p:sp>
      <p:sp>
        <p:nvSpPr>
          <p:cNvPr id="61" name="Равнобедренный треугольник 60"/>
          <p:cNvSpPr/>
          <p:nvPr/>
        </p:nvSpPr>
        <p:spPr>
          <a:xfrm rot="10800000" flipV="1">
            <a:off x="11723778" y="6588277"/>
            <a:ext cx="73124" cy="68655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593" tIns="27297" rIns="54593" bIns="27297" rtlCol="0" anchor="ctr"/>
          <a:lstStyle/>
          <a:p>
            <a:pPr algn="ctr"/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02" y="1313729"/>
            <a:ext cx="1615024" cy="1561555"/>
          </a:xfrm>
          <a:prstGeom prst="rect">
            <a:avLst/>
          </a:prstGeom>
          <a:effectLst>
            <a:reflection stA="39000" endPos="8000" dist="50800" dir="5400000" sy="-100000" algn="bl" rotWithShape="0"/>
          </a:effectLst>
        </p:spPr>
      </p:pic>
      <p:grpSp>
        <p:nvGrpSpPr>
          <p:cNvPr id="9" name="Группа 67"/>
          <p:cNvGrpSpPr/>
          <p:nvPr/>
        </p:nvGrpSpPr>
        <p:grpSpPr>
          <a:xfrm>
            <a:off x="5352472" y="744438"/>
            <a:ext cx="6837948" cy="395068"/>
            <a:chOff x="9109596" y="1423695"/>
            <a:chExt cx="10981805" cy="678201"/>
          </a:xfrm>
        </p:grpSpPr>
        <p:sp>
          <p:nvSpPr>
            <p:cNvPr id="67" name="Прямоугольник: скругленные верхние углы 4">
              <a:extLst>
                <a:ext uri="{FF2B5EF4-FFF2-40B4-BE49-F238E27FC236}">
                  <a16:creationId xmlns:a16="http://schemas.microsoft.com/office/drawing/2014/main" id="{FC4FC416-1655-4B9F-BEB1-1C682EE6759F}"/>
                </a:ext>
              </a:extLst>
            </p:cNvPr>
            <p:cNvSpPr/>
            <p:nvPr/>
          </p:nvSpPr>
          <p:spPr>
            <a:xfrm rot="16200000">
              <a:off x="14277333" y="-3744042"/>
              <a:ext cx="646331" cy="10981805"/>
            </a:xfrm>
            <a:prstGeom prst="round2SameRect">
              <a:avLst>
                <a:gd name="adj1" fmla="val 39117"/>
                <a:gd name="adj2" fmla="val 0"/>
              </a:avLst>
            </a:prstGeom>
            <a:solidFill>
              <a:srgbClr val="00498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9364882" y="1441457"/>
              <a:ext cx="10726519" cy="660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Позиции СГМУ</a:t>
              </a:r>
            </a:p>
          </p:txBody>
        </p:sp>
      </p:grpSp>
      <p:grpSp>
        <p:nvGrpSpPr>
          <p:cNvPr id="10" name="Группа 75"/>
          <p:cNvGrpSpPr/>
          <p:nvPr/>
        </p:nvGrpSpPr>
        <p:grpSpPr>
          <a:xfrm>
            <a:off x="7274867" y="1306771"/>
            <a:ext cx="2148945" cy="789014"/>
            <a:chOff x="13040590" y="3085407"/>
            <a:chExt cx="3541740" cy="1354475"/>
          </a:xfrm>
        </p:grpSpPr>
        <p:sp>
          <p:nvSpPr>
            <p:cNvPr id="77" name="Овал 76"/>
            <p:cNvSpPr/>
            <p:nvPr/>
          </p:nvSpPr>
          <p:spPr>
            <a:xfrm rot="2429900">
              <a:off x="13097914" y="3085407"/>
              <a:ext cx="1316576" cy="131657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3975" cmpd="sng">
              <a:gradFill flip="none" rotWithShape="1">
                <a:gsLst>
                  <a:gs pos="2000">
                    <a:srgbClr val="EA002F"/>
                  </a:gs>
                  <a:gs pos="100000">
                    <a:srgbClr val="004786"/>
                  </a:gs>
                </a:gsLst>
                <a:lin ang="0" scaled="1"/>
                <a:tileRect/>
              </a:gradFill>
            </a:ln>
            <a:effectLst>
              <a:outerShdw blurRad="330200" sx="103000" sy="103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35AA65E-951A-440F-A321-3792D43A66B9}"/>
                </a:ext>
              </a:extLst>
            </p:cNvPr>
            <p:cNvSpPr txBox="1"/>
            <p:nvPr/>
          </p:nvSpPr>
          <p:spPr>
            <a:xfrm>
              <a:off x="13040590" y="3424682"/>
              <a:ext cx="1440159" cy="951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93"/>
                </a:lnSpc>
                <a:buClr>
                  <a:srgbClr val="FF0000"/>
                </a:buClr>
              </a:pPr>
              <a:r>
                <a:rPr lang="ru-RU" sz="2400" b="1" spc="-43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187</a:t>
              </a:r>
            </a:p>
            <a:p>
              <a:pPr algn="ctr"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14384434" y="3885115"/>
              <a:ext cx="2197896" cy="5547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</a:t>
              </a:r>
              <a:r>
                <a:rPr lang="ru-RU" b="1" spc="-43" dirty="0">
                  <a:solidFill>
                    <a:srgbClr val="00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686 </a:t>
              </a: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вузов</a:t>
              </a:r>
            </a:p>
          </p:txBody>
        </p:sp>
      </p:grpSp>
      <p:grpSp>
        <p:nvGrpSpPr>
          <p:cNvPr id="11" name="Группа 87"/>
          <p:cNvGrpSpPr/>
          <p:nvPr/>
        </p:nvGrpSpPr>
        <p:grpSpPr>
          <a:xfrm>
            <a:off x="7299971" y="2426343"/>
            <a:ext cx="2175367" cy="808159"/>
            <a:chOff x="13040590" y="3085407"/>
            <a:chExt cx="3585304" cy="1387335"/>
          </a:xfrm>
        </p:grpSpPr>
        <p:sp>
          <p:nvSpPr>
            <p:cNvPr id="89" name="Овал 88"/>
            <p:cNvSpPr/>
            <p:nvPr/>
          </p:nvSpPr>
          <p:spPr>
            <a:xfrm rot="2429900">
              <a:off x="13097914" y="3085407"/>
              <a:ext cx="1316576" cy="131657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3975" cmpd="sng">
              <a:gradFill flip="none" rotWithShape="1">
                <a:gsLst>
                  <a:gs pos="2000">
                    <a:srgbClr val="EA002F"/>
                  </a:gs>
                  <a:gs pos="100000">
                    <a:srgbClr val="004786"/>
                  </a:gs>
                </a:gsLst>
                <a:lin ang="0" scaled="1"/>
                <a:tileRect/>
              </a:gradFill>
            </a:ln>
            <a:effectLst>
              <a:outerShdw blurRad="330200" sx="103000" sy="103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35AA65E-951A-440F-A321-3792D43A66B9}"/>
                </a:ext>
              </a:extLst>
            </p:cNvPr>
            <p:cNvSpPr txBox="1"/>
            <p:nvPr/>
          </p:nvSpPr>
          <p:spPr>
            <a:xfrm>
              <a:off x="13040590" y="3424681"/>
              <a:ext cx="1440159" cy="951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93"/>
                </a:lnSpc>
                <a:buClr>
                  <a:srgbClr val="FF0000"/>
                </a:buClr>
              </a:pPr>
              <a:r>
                <a:rPr lang="ru-RU" sz="2400" b="1" spc="-43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</a:p>
            <a:p>
              <a:pPr algn="ctr"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14450179" y="3521715"/>
              <a:ext cx="2175715" cy="951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</a:t>
              </a:r>
              <a:r>
                <a:rPr lang="ru-RU" b="1" spc="-43" dirty="0">
                  <a:solidFill>
                    <a:srgbClr val="00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113 </a:t>
              </a: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вузов</a:t>
              </a:r>
            </a:p>
            <a:p>
              <a:pPr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второй лиги</a:t>
              </a:r>
            </a:p>
          </p:txBody>
        </p:sp>
      </p:grpSp>
      <p:grpSp>
        <p:nvGrpSpPr>
          <p:cNvPr id="12" name="Группа 91"/>
          <p:cNvGrpSpPr/>
          <p:nvPr/>
        </p:nvGrpSpPr>
        <p:grpSpPr>
          <a:xfrm>
            <a:off x="9600843" y="1271307"/>
            <a:ext cx="2645393" cy="808159"/>
            <a:chOff x="13040590" y="3085407"/>
            <a:chExt cx="4359959" cy="1387335"/>
          </a:xfrm>
        </p:grpSpPr>
        <p:sp>
          <p:nvSpPr>
            <p:cNvPr id="93" name="Овал 92"/>
            <p:cNvSpPr/>
            <p:nvPr/>
          </p:nvSpPr>
          <p:spPr>
            <a:xfrm rot="2429900">
              <a:off x="13097914" y="3085407"/>
              <a:ext cx="1316576" cy="131657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3975" cmpd="sng">
              <a:gradFill flip="none" rotWithShape="1">
                <a:gsLst>
                  <a:gs pos="2000">
                    <a:srgbClr val="EA002F"/>
                  </a:gs>
                  <a:gs pos="100000">
                    <a:srgbClr val="004786"/>
                  </a:gs>
                </a:gsLst>
                <a:lin ang="0" scaled="1"/>
                <a:tileRect/>
              </a:gradFill>
            </a:ln>
            <a:effectLst>
              <a:outerShdw blurRad="330200" sx="103000" sy="103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35AA65E-951A-440F-A321-3792D43A66B9}"/>
                </a:ext>
              </a:extLst>
            </p:cNvPr>
            <p:cNvSpPr txBox="1"/>
            <p:nvPr/>
          </p:nvSpPr>
          <p:spPr>
            <a:xfrm>
              <a:off x="13040590" y="3424681"/>
              <a:ext cx="1440160" cy="951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93"/>
                </a:lnSpc>
                <a:buClr>
                  <a:srgbClr val="FF0000"/>
                </a:buClr>
              </a:pPr>
              <a:r>
                <a:rPr lang="ru-RU" sz="2400" b="1" spc="-43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  <a:p>
              <a:pPr algn="ctr"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</a:t>
              </a: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14473572" y="3521715"/>
              <a:ext cx="2926977" cy="951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</a:t>
              </a:r>
              <a:r>
                <a:rPr lang="ru-RU" b="1" spc="-43" dirty="0">
                  <a:solidFill>
                    <a:srgbClr val="004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 </a:t>
              </a: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вузов</a:t>
              </a:r>
            </a:p>
            <a:p>
              <a:pPr>
                <a:lnSpc>
                  <a:spcPts val="1793"/>
                </a:lnSpc>
                <a:buClr>
                  <a:srgbClr val="FF0000"/>
                </a:buClr>
              </a:pPr>
              <a:r>
                <a:rPr lang="ru-RU" sz="1500" spc="-4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</p:grpSp>
      <p:grpSp>
        <p:nvGrpSpPr>
          <p:cNvPr id="13" name="Группа 3"/>
          <p:cNvGrpSpPr/>
          <p:nvPr/>
        </p:nvGrpSpPr>
        <p:grpSpPr>
          <a:xfrm>
            <a:off x="9532990" y="2170615"/>
            <a:ext cx="2591536" cy="1428676"/>
            <a:chOff x="15711613" y="3758906"/>
            <a:chExt cx="4271191" cy="2452558"/>
          </a:xfrm>
        </p:grpSpPr>
        <p:graphicFrame>
          <p:nvGraphicFramePr>
            <p:cNvPr id="96" name="Диаграмма 95"/>
            <p:cNvGraphicFramePr/>
            <p:nvPr>
              <p:extLst>
                <p:ext uri="{D42A27DB-BD31-4B8C-83A1-F6EECF244321}">
                  <p14:modId xmlns:p14="http://schemas.microsoft.com/office/powerpoint/2010/main" val="3278763093"/>
                </p:ext>
              </p:extLst>
            </p:nvPr>
          </p:nvGraphicFramePr>
          <p:xfrm>
            <a:off x="15711613" y="3758906"/>
            <a:ext cx="4271191" cy="2371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7" name="Прямоугольник 96"/>
            <p:cNvSpPr/>
            <p:nvPr/>
          </p:nvSpPr>
          <p:spPr>
            <a:xfrm>
              <a:off x="16022365" y="5868037"/>
              <a:ext cx="648073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fld id="{CC5705B2-6788-4D9C-8991-3B54361FC8EB}" type="VALUE">
                <a:rPr lang="en-US" sz="700" smtClean="0"/>
                <a:pPr algn="ctr"/>
                <a:t>20</a:t>
              </a:fld>
              <a:r>
                <a:rPr lang="ru-RU" sz="700" dirty="0"/>
                <a:t>20</a:t>
              </a: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16760540" y="5868035"/>
              <a:ext cx="648073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fld id="{CC5705B2-6788-4D9C-8991-3B54361FC8EB}" type="VALUE">
                <a:rPr lang="en-US" sz="700" smtClean="0"/>
                <a:pPr algn="ctr"/>
                <a:t>20</a:t>
              </a:fld>
              <a:r>
                <a:rPr lang="ru-RU" sz="700" dirty="0"/>
                <a:t>21</a:t>
              </a:r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17506996" y="5868035"/>
              <a:ext cx="648073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fld id="{CC5705B2-6788-4D9C-8991-3B54361FC8EB}" type="VALUE">
                <a:rPr lang="en-US" sz="700" smtClean="0"/>
                <a:pPr algn="ctr"/>
                <a:t>20</a:t>
              </a:fld>
              <a:r>
                <a:rPr lang="ru-RU" sz="700" dirty="0"/>
                <a:t>22</a:t>
              </a: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18239548" y="5868035"/>
              <a:ext cx="648073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fld id="{CC5705B2-6788-4D9C-8991-3B54361FC8EB}" type="VALUE">
                <a:rPr lang="en-US" sz="700" smtClean="0"/>
                <a:pPr algn="ctr"/>
                <a:t>20</a:t>
              </a:fld>
              <a:r>
                <a:rPr lang="ru-RU" sz="700" dirty="0"/>
                <a:t>23</a:t>
              </a: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18972098" y="5868035"/>
              <a:ext cx="648073" cy="34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fld id="{CC5705B2-6788-4D9C-8991-3B54361FC8EB}" type="VALUE">
                <a:rPr lang="en-US" sz="700" smtClean="0"/>
                <a:pPr algn="ctr"/>
                <a:t>20</a:t>
              </a:fld>
              <a:r>
                <a:rPr lang="ru-RU" sz="700" dirty="0"/>
                <a:t>24</a:t>
              </a:r>
            </a:p>
          </p:txBody>
        </p:sp>
      </p:grpSp>
      <p:grpSp>
        <p:nvGrpSpPr>
          <p:cNvPr id="42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43" name="Прямоугольник 42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2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FC4FC416-1655-4B9F-BEB1-1C682EE6759F}"/>
              </a:ext>
            </a:extLst>
          </p:cNvPr>
          <p:cNvSpPr/>
          <p:nvPr/>
        </p:nvSpPr>
        <p:spPr>
          <a:xfrm rot="5400000">
            <a:off x="2545790" y="-1305308"/>
            <a:ext cx="2307051" cy="7413246"/>
          </a:xfrm>
          <a:prstGeom prst="round2SameRect">
            <a:avLst>
              <a:gd name="adj1" fmla="val 1027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39" tIns="27319" rIns="54639" bIns="27319"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" y="78589"/>
            <a:ext cx="12183098" cy="910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312" y="125742"/>
            <a:ext cx="1219772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cs typeface="SF UI Display" panose="00000800000000000000" pitchFamily="50" charset="0"/>
              </a:rPr>
              <a:t>Московский международный рейтинг вузов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SF UI Display" panose="00000800000000000000" pitchFamily="50" charset="0"/>
              </a:rPr>
              <a:t>«Три миссии университета»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1668" y="3684257"/>
            <a:ext cx="3155687" cy="347569"/>
          </a:xfrm>
          <a:prstGeom prst="rect">
            <a:avLst/>
          </a:prstGeom>
        </p:spPr>
        <p:txBody>
          <a:bodyPr wrap="none" lIns="54639" tIns="27319" rIns="54639" bIns="27319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Основные критерии оценки:</a:t>
            </a:r>
          </a:p>
        </p:txBody>
      </p:sp>
      <p:graphicFrame>
        <p:nvGraphicFramePr>
          <p:cNvPr id="2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684338"/>
              </p:ext>
            </p:extLst>
          </p:nvPr>
        </p:nvGraphicFramePr>
        <p:xfrm>
          <a:off x="284361" y="4012969"/>
          <a:ext cx="11534343" cy="29152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713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6238">
                  <a:extLst>
                    <a:ext uri="{9D8B030D-6E8A-4147-A177-3AD203B41FA5}">
                      <a16:colId xmlns:a16="http://schemas.microsoft.com/office/drawing/2014/main" val="509385205"/>
                    </a:ext>
                  </a:extLst>
                </a:gridCol>
              </a:tblGrid>
              <a:tr h="81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33333"/>
                      </a:solidFill>
                      <a:prstDash val="solid"/>
                    </a:lnL>
                    <a:lnR w="19050">
                      <a:solidFill>
                        <a:srgbClr val="33333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33333"/>
                      </a:solidFill>
                      <a:prstDash val="solid"/>
                    </a:lnL>
                    <a:lnR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87"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Образование</a:t>
                      </a:r>
                      <a:endParaRPr lang="ru-RU" sz="16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333333"/>
                      </a:solidFill>
                      <a:prstDash val="solid"/>
                    </a:lnL>
                    <a:lnR w="19050">
                      <a:solidFill>
                        <a:srgbClr val="333333"/>
                      </a:solidFill>
                      <a:prstDash val="solid"/>
                    </a:lnR>
                    <a:lnB w="76200">
                      <a:noFill/>
                      <a:prstDash val="solid"/>
                    </a:lnB>
                    <a:solidFill>
                      <a:srgbClr val="C823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Наука</a:t>
                      </a: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25D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Университет и общество</a:t>
                      </a: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333333"/>
                      </a:solidFill>
                      <a:prstDash val="solid"/>
                    </a:lnL>
                    <a:lnR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0">
                <a:tc>
                  <a:txBody>
                    <a:bodyPr/>
                    <a:lstStyle/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Количество побед обучающихся в вузе на международных студенческих олимпиадах 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Доля иностранных студентов в общем количестве студентов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Отношение бюджета вуза к количеству студентов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Отношение количества НПР к количеству студентов 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33333"/>
                      </a:solidFill>
                      <a:prstDash val="solid"/>
                    </a:lnL>
                    <a:lnR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>
                      <a:noFill/>
                      <a:prstDash val="solid"/>
                    </a:lnB>
                    <a:solidFill>
                      <a:srgbClr val="FBE5F2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Количество научных премий из списка IREG у НПР и  выпускников университета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Средняя нормализованная цитируемость (глобальный</a:t>
                      </a:r>
                      <a:r>
                        <a:rPr lang="ru-RU" sz="15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уровень)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rgbClr val="002060"/>
                          </a:solidFill>
                        </a:rPr>
                        <a:t>Средняя нормализованная цитируемость (национальный уровень)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rgbClr val="002060"/>
                          </a:solidFill>
                        </a:rPr>
                        <a:t>Отношение дохода от исследований к числу НПР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DD2E4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Количество</a:t>
                      </a:r>
                      <a:r>
                        <a:rPr lang="ru-RU" sz="15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массовых</a:t>
                      </a:r>
                      <a:r>
                        <a:rPr lang="ru-RU" sz="1500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открытых онлайн курсов вуза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Доля вуза в общем объеме публикаций по стране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Общее количество страниц веб-сайта университета, индексированных ведущими поисковыми системами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Количество просмотров страницы вуза в Википедии </a:t>
                      </a:r>
                    </a:p>
                    <a:p>
                      <a:pPr marL="365125" marR="0" lvl="0" indent="-282575" algn="l" defTabSz="1774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Количество подписчиков</a:t>
                      </a:r>
                      <a:r>
                        <a:rPr lang="ru-RU" sz="1500" b="0" baseline="0" dirty="0">
                          <a:solidFill>
                            <a:srgbClr val="002060"/>
                          </a:solidFill>
                        </a:rPr>
                        <a:t> а</a:t>
                      </a:r>
                      <a:r>
                        <a:rPr lang="ru-RU" sz="1500" b="0" dirty="0">
                          <a:solidFill>
                            <a:srgbClr val="002060"/>
                          </a:solidFill>
                        </a:rPr>
                        <a:t>ккаунта университета в социальных сетях</a:t>
                      </a: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504644"/>
                  </a:ext>
                </a:extLst>
              </a:tr>
              <a:tr h="4572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 flipH="1">
            <a:off x="0" y="-9952"/>
            <a:ext cx="12190413" cy="88543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40000"/>
                  <a:lumOff val="60000"/>
                </a:schemeClr>
              </a:gs>
              <a:gs pos="15000">
                <a:schemeClr val="tx2"/>
              </a:gs>
              <a:gs pos="85000">
                <a:schemeClr val="tx2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390" tIns="45694" rIns="91390" bIns="4569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500" u="sng" kern="0" dirty="0">
              <a:solidFill>
                <a:prstClr val="white"/>
              </a:solidFill>
              <a:cs typeface="Arial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-382093" y="1566117"/>
            <a:ext cx="7845451" cy="1705152"/>
            <a:chOff x="-629741" y="2885082"/>
            <a:chExt cx="12930333" cy="2927179"/>
          </a:xfrm>
        </p:grpSpPr>
        <p:grpSp>
          <p:nvGrpSpPr>
            <p:cNvPr id="3" name="Группа 22"/>
            <p:cNvGrpSpPr/>
            <p:nvPr/>
          </p:nvGrpSpPr>
          <p:grpSpPr>
            <a:xfrm>
              <a:off x="4905164" y="2964757"/>
              <a:ext cx="7395428" cy="1117438"/>
              <a:chOff x="10965017" y="8807123"/>
              <a:chExt cx="7395428" cy="111743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5AA65E-951A-440F-A321-3792D43A66B9}"/>
                  </a:ext>
                </a:extLst>
              </p:cNvPr>
              <p:cNvSpPr txBox="1"/>
              <p:nvPr/>
            </p:nvSpPr>
            <p:spPr>
              <a:xfrm>
                <a:off x="14205378" y="8921966"/>
                <a:ext cx="4155067" cy="951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3200" b="1" spc="-43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1501-1750</a:t>
                </a:r>
              </a:p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1500" spc="-4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место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10965017" y="8973531"/>
                <a:ext cx="2347117" cy="951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3200" b="1" spc="-43" dirty="0">
                    <a:solidFill>
                      <a:srgbClr val="0049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</a:p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1500" spc="-4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университетов</a:t>
                </a:r>
              </a:p>
            </p:txBody>
          </p:sp>
          <p:grpSp>
            <p:nvGrpSpPr>
              <p:cNvPr id="4" name="Группа 27"/>
              <p:cNvGrpSpPr/>
              <p:nvPr/>
            </p:nvGrpSpPr>
            <p:grpSpPr>
              <a:xfrm>
                <a:off x="13278896" y="8807123"/>
                <a:ext cx="690579" cy="488429"/>
                <a:chOff x="13278896" y="10198257"/>
                <a:chExt cx="690579" cy="488429"/>
              </a:xfrm>
            </p:grpSpPr>
            <p:sp>
              <p:nvSpPr>
                <p:cNvPr id="29" name="Шеврон 28"/>
                <p:cNvSpPr/>
                <p:nvPr/>
              </p:nvSpPr>
              <p:spPr>
                <a:xfrm>
                  <a:off x="13278896" y="10198257"/>
                  <a:ext cx="396107" cy="488429"/>
                </a:xfrm>
                <a:prstGeom prst="chevron">
                  <a:avLst/>
                </a:prstGeom>
                <a:gradFill>
                  <a:gsLst>
                    <a:gs pos="0">
                      <a:srgbClr val="15BED3"/>
                    </a:gs>
                    <a:gs pos="78000">
                      <a:srgbClr val="004786"/>
                    </a:gs>
                  </a:gsLst>
                  <a:lin ang="0" scaled="1"/>
                </a:gradFill>
                <a:ln>
                  <a:noFill/>
                </a:ln>
                <a:effectLst>
                  <a:outerShdw blurRad="1397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Шеврон 29"/>
                <p:cNvSpPr/>
                <p:nvPr/>
              </p:nvSpPr>
              <p:spPr>
                <a:xfrm>
                  <a:off x="13573368" y="10198257"/>
                  <a:ext cx="396107" cy="488429"/>
                </a:xfrm>
                <a:prstGeom prst="chevron">
                  <a:avLst/>
                </a:prstGeom>
                <a:gradFill>
                  <a:gsLst>
                    <a:gs pos="0">
                      <a:srgbClr val="15BED3"/>
                    </a:gs>
                    <a:gs pos="78000">
                      <a:srgbClr val="004786"/>
                    </a:gs>
                  </a:gsLst>
                  <a:lin ang="0" scaled="1"/>
                </a:gradFill>
                <a:ln>
                  <a:noFill/>
                </a:ln>
                <a:effectLst>
                  <a:outerShdw blurRad="1397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" name="Группа 36"/>
            <p:cNvGrpSpPr/>
            <p:nvPr/>
          </p:nvGrpSpPr>
          <p:grpSpPr>
            <a:xfrm>
              <a:off x="5620285" y="4861228"/>
              <a:ext cx="5849559" cy="951033"/>
              <a:chOff x="11699638" y="8807123"/>
              <a:chExt cx="5849559" cy="95103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35AA65E-951A-440F-A321-3792D43A66B9}"/>
                  </a:ext>
                </a:extLst>
              </p:cNvPr>
              <p:cNvSpPr txBox="1"/>
              <p:nvPr/>
            </p:nvSpPr>
            <p:spPr>
              <a:xfrm>
                <a:off x="13968483" y="8807125"/>
                <a:ext cx="3580714" cy="95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3200" b="1" spc="-43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82-113</a:t>
                </a:r>
              </a:p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1500" spc="-4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место</a:t>
                </a: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1699638" y="8807125"/>
                <a:ext cx="1419049" cy="951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3200" b="1" spc="-43" dirty="0">
                    <a:solidFill>
                      <a:srgbClr val="0049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152</a:t>
                </a:r>
              </a:p>
              <a:p>
                <a:pPr algn="ctr">
                  <a:lnSpc>
                    <a:spcPts val="1793"/>
                  </a:lnSpc>
                  <a:buClr>
                    <a:srgbClr val="FF0000"/>
                  </a:buClr>
                </a:pPr>
                <a:r>
                  <a:rPr lang="ru-RU" sz="1500" spc="-43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вуза РФ</a:t>
                </a:r>
              </a:p>
            </p:txBody>
          </p:sp>
          <p:grpSp>
            <p:nvGrpSpPr>
              <p:cNvPr id="7" name="Группа 39"/>
              <p:cNvGrpSpPr/>
              <p:nvPr/>
            </p:nvGrpSpPr>
            <p:grpSpPr>
              <a:xfrm>
                <a:off x="13278896" y="8807123"/>
                <a:ext cx="690579" cy="488429"/>
                <a:chOff x="13278896" y="10198257"/>
                <a:chExt cx="690579" cy="488429"/>
              </a:xfrm>
            </p:grpSpPr>
            <p:sp>
              <p:nvSpPr>
                <p:cNvPr id="41" name="Шеврон 40"/>
                <p:cNvSpPr/>
                <p:nvPr/>
              </p:nvSpPr>
              <p:spPr>
                <a:xfrm>
                  <a:off x="13278896" y="10198257"/>
                  <a:ext cx="396107" cy="488429"/>
                </a:xfrm>
                <a:prstGeom prst="chevron">
                  <a:avLst/>
                </a:prstGeom>
                <a:gradFill>
                  <a:gsLst>
                    <a:gs pos="0">
                      <a:srgbClr val="15BED3"/>
                    </a:gs>
                    <a:gs pos="78000">
                      <a:srgbClr val="004786"/>
                    </a:gs>
                  </a:gsLst>
                  <a:lin ang="0" scaled="1"/>
                </a:gradFill>
                <a:ln>
                  <a:noFill/>
                </a:ln>
                <a:effectLst>
                  <a:outerShdw blurRad="1397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Шеврон 41"/>
                <p:cNvSpPr/>
                <p:nvPr/>
              </p:nvSpPr>
              <p:spPr>
                <a:xfrm>
                  <a:off x="13573368" y="10198257"/>
                  <a:ext cx="396107" cy="488429"/>
                </a:xfrm>
                <a:prstGeom prst="chevron">
                  <a:avLst/>
                </a:prstGeom>
                <a:gradFill>
                  <a:gsLst>
                    <a:gs pos="0">
                      <a:srgbClr val="15BED3"/>
                    </a:gs>
                    <a:gs pos="78000">
                      <a:srgbClr val="004786"/>
                    </a:gs>
                  </a:gsLst>
                  <a:lin ang="0" scaled="1"/>
                </a:gradFill>
                <a:ln>
                  <a:noFill/>
                </a:ln>
                <a:effectLst>
                  <a:outerShdw blurRad="1397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" name="Группа 3"/>
            <p:cNvGrpSpPr/>
            <p:nvPr/>
          </p:nvGrpSpPr>
          <p:grpSpPr>
            <a:xfrm>
              <a:off x="-629741" y="2885082"/>
              <a:ext cx="5160044" cy="951030"/>
              <a:chOff x="-218338" y="3037687"/>
              <a:chExt cx="5160044" cy="951030"/>
            </a:xfrm>
          </p:grpSpPr>
          <p:cxnSp>
            <p:nvCxnSpPr>
              <p:cNvPr id="50" name="Прямая соединительная линия 49"/>
              <p:cNvCxnSpPr/>
              <p:nvPr/>
            </p:nvCxnSpPr>
            <p:spPr>
              <a:xfrm flipH="1">
                <a:off x="972692" y="3941375"/>
                <a:ext cx="3969014" cy="0"/>
              </a:xfrm>
              <a:prstGeom prst="line">
                <a:avLst/>
              </a:prstGeom>
              <a:ln w="38100" cap="sq" cmpd="sng">
                <a:solidFill>
                  <a:srgbClr val="00206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Прямоугольник 51"/>
              <p:cNvSpPr/>
              <p:nvPr/>
            </p:nvSpPr>
            <p:spPr>
              <a:xfrm>
                <a:off x="-218338" y="3037687"/>
                <a:ext cx="5160044" cy="951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Позиции СГМУ</a:t>
                </a:r>
              </a:p>
              <a:p>
                <a:pPr algn="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глобальном рейтинге</a:t>
                </a:r>
              </a:p>
            </p:txBody>
          </p:sp>
        </p:grpSp>
        <p:grpSp>
          <p:nvGrpSpPr>
            <p:cNvPr id="9" name="Группа 54"/>
            <p:cNvGrpSpPr/>
            <p:nvPr/>
          </p:nvGrpSpPr>
          <p:grpSpPr>
            <a:xfrm>
              <a:off x="-629741" y="4571796"/>
              <a:ext cx="5160044" cy="951030"/>
              <a:chOff x="-218338" y="3037689"/>
              <a:chExt cx="5160044" cy="951030"/>
            </a:xfrm>
          </p:grpSpPr>
          <p:cxnSp>
            <p:nvCxnSpPr>
              <p:cNvPr id="56" name="Прямая соединительная линия 55"/>
              <p:cNvCxnSpPr/>
              <p:nvPr/>
            </p:nvCxnSpPr>
            <p:spPr>
              <a:xfrm flipH="1">
                <a:off x="972692" y="3941375"/>
                <a:ext cx="3969014" cy="0"/>
              </a:xfrm>
              <a:prstGeom prst="line">
                <a:avLst/>
              </a:prstGeom>
              <a:ln w="38100" cap="sq" cmpd="sng">
                <a:solidFill>
                  <a:srgbClr val="00206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Прямоугольник 56"/>
              <p:cNvSpPr/>
              <p:nvPr/>
            </p:nvSpPr>
            <p:spPr>
              <a:xfrm>
                <a:off x="-218338" y="3037689"/>
                <a:ext cx="5160044" cy="951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Позиции СГМУ</a:t>
                </a:r>
              </a:p>
              <a:p>
                <a:pPr algn="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среди российских вузов</a:t>
                </a:r>
              </a:p>
            </p:txBody>
          </p:sp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55" y="1292722"/>
            <a:ext cx="3817234" cy="2221412"/>
          </a:xfrm>
          <a:prstGeom prst="rect">
            <a:avLst/>
          </a:prstGeom>
        </p:spPr>
      </p:pic>
      <p:grpSp>
        <p:nvGrpSpPr>
          <p:cNvPr id="28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31" name="Прямоугольник 30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96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 bwMode="auto">
          <a:xfrm>
            <a:off x="0" y="1"/>
            <a:ext cx="12190413" cy="1196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241013" y="205373"/>
            <a:ext cx="8060080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/>
                <a:cs typeface="Arial"/>
              </a:rPr>
              <a:t>Образовательная деятельность</a:t>
            </a:r>
          </a:p>
        </p:txBody>
      </p:sp>
      <p:cxnSp>
        <p:nvCxnSpPr>
          <p:cNvPr id="3" name="Прямая соединительная линия 2"/>
          <p:cNvCxnSpPr>
            <a:cxnSpLocks/>
          </p:cNvCxnSpPr>
          <p:nvPr/>
        </p:nvCxnSpPr>
        <p:spPr bwMode="auto"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04</a:t>
              </a:r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0" y="836712"/>
            <a:ext cx="11911049" cy="328010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1800" b="1" dirty="0">
                <a:solidFill>
                  <a:srgbClr val="041A72"/>
                </a:solidFill>
                <a:latin typeface="Arial"/>
                <a:ea typeface="Verdana"/>
                <a:cs typeface="Arial"/>
              </a:rPr>
              <a:t>Доля трудоустроенных в арктические регионы РФ  (2024 г.)       </a:t>
            </a:r>
            <a:r>
              <a:rPr lang="ru-RU" sz="1800" b="1" dirty="0">
                <a:solidFill>
                  <a:srgbClr val="F32735"/>
                </a:solidFill>
                <a:latin typeface="Arial"/>
                <a:ea typeface="Verdana"/>
                <a:cs typeface="Arial"/>
              </a:rPr>
              <a:t>     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65,4 %  </a:t>
            </a:r>
            <a:endParaRPr sz="1800" dirty="0"/>
          </a:p>
        </p:txBody>
      </p:sp>
      <p:grpSp>
        <p:nvGrpSpPr>
          <p:cNvPr id="7" name="Группа 16"/>
          <p:cNvGrpSpPr/>
          <p:nvPr/>
        </p:nvGrpSpPr>
        <p:grpSpPr bwMode="auto">
          <a:xfrm>
            <a:off x="8687494" y="908720"/>
            <a:ext cx="504056" cy="144016"/>
            <a:chOff x="6007780" y="1048546"/>
            <a:chExt cx="593957" cy="220746"/>
          </a:xfrm>
          <a:solidFill>
            <a:schemeClr val="accent1">
              <a:lumMod val="75000"/>
            </a:schemeClr>
          </a:solidFill>
        </p:grpSpPr>
        <p:grpSp>
          <p:nvGrpSpPr>
            <p:cNvPr id="11" name="Группа 17"/>
            <p:cNvGrpSpPr/>
            <p:nvPr/>
          </p:nvGrpSpPr>
          <p:grpSpPr bwMode="auto">
            <a:xfrm>
              <a:off x="6007780" y="1048546"/>
              <a:ext cx="378057" cy="220746"/>
              <a:chOff x="4686980" y="1112046"/>
              <a:chExt cx="378057" cy="220746"/>
            </a:xfrm>
            <a:grpFill/>
          </p:grpSpPr>
          <p:sp>
            <p:nvSpPr>
              <p:cNvPr id="20" name="Полилиния: фигура 129"/>
              <p:cNvSpPr/>
              <p:nvPr/>
            </p:nvSpPr>
            <p:spPr bwMode="auto">
              <a:xfrm>
                <a:off x="4937807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232F63"/>
                  </a:solidFill>
                </a:endParaRPr>
              </a:p>
            </p:txBody>
          </p:sp>
          <p:sp>
            <p:nvSpPr>
              <p:cNvPr id="21" name="Полилиния: фигура 120"/>
              <p:cNvSpPr/>
              <p:nvPr/>
            </p:nvSpPr>
            <p:spPr bwMode="auto">
              <a:xfrm>
                <a:off x="4686980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232F63"/>
                  </a:solidFill>
                </a:endParaRPr>
              </a:p>
            </p:txBody>
          </p:sp>
        </p:grpSp>
        <p:sp>
          <p:nvSpPr>
            <p:cNvPr id="19" name="Полилиния: фигура 129"/>
            <p:cNvSpPr/>
            <p:nvPr/>
          </p:nvSpPr>
          <p:spPr bwMode="auto">
            <a:xfrm>
              <a:off x="6474507" y="1048546"/>
              <a:ext cx="127230" cy="220746"/>
            </a:xfrm>
            <a:custGeom>
              <a:avLst/>
              <a:gdLst>
                <a:gd name="connsiteX0" fmla="*/ 328017 w 328016"/>
                <a:gd name="connsiteY0" fmla="*/ 283607 h 569118"/>
                <a:gd name="connsiteX1" fmla="*/ 296763 w 328016"/>
                <a:gd name="connsiteY1" fmla="*/ 246698 h 569118"/>
                <a:gd name="connsiteX2" fmla="*/ 87213 w 328016"/>
                <a:gd name="connsiteY2" fmla="*/ -952 h 569118"/>
                <a:gd name="connsiteX3" fmla="*/ 0 w 328016"/>
                <a:gd name="connsiteY3" fmla="*/ 72866 h 569118"/>
                <a:gd name="connsiteX4" fmla="*/ 178296 w 328016"/>
                <a:gd name="connsiteY4" fmla="*/ 283607 h 569118"/>
                <a:gd name="connsiteX5" fmla="*/ 0 w 328016"/>
                <a:gd name="connsiteY5" fmla="*/ 494348 h 569118"/>
                <a:gd name="connsiteX6" fmla="*/ 87213 w 328016"/>
                <a:gd name="connsiteY6" fmla="*/ 568166 h 569118"/>
                <a:gd name="connsiteX7" fmla="*/ 296763 w 328016"/>
                <a:gd name="connsiteY7" fmla="*/ 320516 h 569118"/>
                <a:gd name="connsiteX8" fmla="*/ 328017 w 328016"/>
                <a:gd name="connsiteY8" fmla="*/ 283607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6" h="569118" extrusionOk="0">
                  <a:moveTo>
                    <a:pt x="328017" y="283607"/>
                  </a:moveTo>
                  <a:lnTo>
                    <a:pt x="296763" y="246698"/>
                  </a:lnTo>
                  <a:lnTo>
                    <a:pt x="87213" y="-952"/>
                  </a:lnTo>
                  <a:lnTo>
                    <a:pt x="0" y="72866"/>
                  </a:lnTo>
                  <a:lnTo>
                    <a:pt x="178296" y="283607"/>
                  </a:lnTo>
                  <a:lnTo>
                    <a:pt x="0" y="494348"/>
                  </a:lnTo>
                  <a:lnTo>
                    <a:pt x="87213" y="568166"/>
                  </a:lnTo>
                  <a:lnTo>
                    <a:pt x="296763" y="320516"/>
                  </a:lnTo>
                  <a:lnTo>
                    <a:pt x="328017" y="2836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232F63"/>
                </a:solidFill>
              </a:endParaRPr>
            </a:p>
          </p:txBody>
        </p:sp>
      </p:grp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33623"/>
              </p:ext>
            </p:extLst>
          </p:nvPr>
        </p:nvGraphicFramePr>
        <p:xfrm>
          <a:off x="334566" y="4149080"/>
          <a:ext cx="3960440" cy="181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684122"/>
              </p:ext>
            </p:extLst>
          </p:nvPr>
        </p:nvGraphicFramePr>
        <p:xfrm>
          <a:off x="0" y="1628800"/>
          <a:ext cx="508709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 bwMode="auto">
          <a:xfrm>
            <a:off x="262558" y="1196752"/>
            <a:ext cx="3894764" cy="276971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06" rIns="91414" bIns="45706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Выпуск студентов и ординаторов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334566" y="3789040"/>
            <a:ext cx="5252400" cy="461637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06" rIns="91414" bIns="45706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Выпускники (трудоустроены в первичное звено </a:t>
            </a:r>
          </a:p>
          <a:p>
            <a:pPr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и продолжили обучение в ординатуре)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0" y="6042420"/>
            <a:ext cx="5904656" cy="8155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14" tIns="45706" rIns="91414" bIns="45706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Трудоустройство выпускников, обучавшихся по договорам о целевом обучении: </a:t>
            </a:r>
            <a:r>
              <a:rPr lang="ru-RU" sz="1400" dirty="0">
                <a:solidFill>
                  <a:schemeClr val="bg1"/>
                </a:solidFill>
              </a:rPr>
              <a:t>Продолжили целевое обучение в ординатуре - 101 (54%), трудоустроились в первичное звено - 79 человек (42,2%)</a:t>
            </a:r>
            <a:r>
              <a:rPr lang="ru-RU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1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5" cstate="print"/>
          <a:stretch/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 bwMode="auto">
          <a:xfrm>
            <a:off x="6527254" y="1340768"/>
            <a:ext cx="5040560" cy="24927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200" b="1" dirty="0">
                <a:solidFill>
                  <a:srgbClr val="041A72"/>
                </a:solidFill>
                <a:latin typeface="Arial"/>
                <a:ea typeface="Verdana"/>
                <a:cs typeface="Arial"/>
              </a:rPr>
              <a:t>Трудоустройство обучающихся в медицинские организации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5663158" y="1556792"/>
            <a:ext cx="6527255" cy="307748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06" rIns="91414" bIns="45706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497 обучающихся трудоустроено в Архангельской области</a:t>
            </a:r>
          </a:p>
        </p:txBody>
      </p:sp>
      <p:graphicFrame>
        <p:nvGraphicFramePr>
          <p:cNvPr id="41" name="Диаграмма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854428"/>
              </p:ext>
            </p:extLst>
          </p:nvPr>
        </p:nvGraphicFramePr>
        <p:xfrm>
          <a:off x="5015086" y="2060848"/>
          <a:ext cx="2880320" cy="1029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TextBox 41"/>
          <p:cNvSpPr txBox="1"/>
          <p:nvPr/>
        </p:nvSpPr>
        <p:spPr bwMode="auto">
          <a:xfrm>
            <a:off x="5447134" y="1916832"/>
            <a:ext cx="1936818" cy="338526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06" rIns="91414" bIns="45706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210 </a:t>
            </a:r>
            <a:r>
              <a:rPr lang="ru-RU" sz="1600" b="1" dirty="0">
                <a:solidFill>
                  <a:srgbClr val="041A72"/>
                </a:solidFill>
                <a:latin typeface="Arial"/>
                <a:cs typeface="Arial"/>
              </a:rPr>
              <a:t>ординаторов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943078" y="1988840"/>
            <a:ext cx="2808311" cy="1253701"/>
          </a:xfrm>
          <a:prstGeom prst="roundRect">
            <a:avLst>
              <a:gd name="adj" fmla="val 9794"/>
            </a:avLst>
          </a:prstGeom>
          <a:noFill/>
          <a:ln>
            <a:solidFill>
              <a:srgbClr val="04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grpSp>
        <p:nvGrpSpPr>
          <p:cNvPr id="45" name="Группа 44"/>
          <p:cNvGrpSpPr/>
          <p:nvPr/>
        </p:nvGrpSpPr>
        <p:grpSpPr>
          <a:xfrm>
            <a:off x="5015086" y="3356992"/>
            <a:ext cx="7175327" cy="1656184"/>
            <a:chOff x="6210981" y="2679355"/>
            <a:chExt cx="5441567" cy="1794223"/>
          </a:xfrm>
        </p:grpSpPr>
        <p:sp>
          <p:nvSpPr>
            <p:cNvPr id="46" name="TextBox 45"/>
            <p:cNvSpPr txBox="1"/>
            <p:nvPr/>
          </p:nvSpPr>
          <p:spPr>
            <a:xfrm>
              <a:off x="6284227" y="2694617"/>
              <a:ext cx="2303932" cy="237975"/>
            </a:xfrm>
            <a:prstGeom prst="rect">
              <a:avLst/>
            </a:prstGeom>
            <a:noFill/>
          </p:spPr>
          <p:txBody>
            <a:bodyPr wrap="square" lIns="91414" tIns="45706" rIns="91414" bIns="45706" rtlCol="0">
              <a:spAutoFit/>
            </a:bodyPr>
            <a:lstStyle/>
            <a:p>
              <a:r>
                <a:rPr lang="ru-RU" sz="1200" b="1" dirty="0">
                  <a:solidFill>
                    <a:srgbClr val="C00000"/>
                  </a:solidFill>
                  <a:latin typeface="Arial"/>
                </a:rPr>
                <a:t>273 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</a:rPr>
                <a:t>студента ВО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80505" y="2988704"/>
              <a:ext cx="5372043" cy="1031306"/>
            </a:xfrm>
            <a:prstGeom prst="rect">
              <a:avLst/>
            </a:prstGeom>
            <a:noFill/>
          </p:spPr>
          <p:txBody>
            <a:bodyPr wrap="square" lIns="91414" tIns="45706" rIns="91414" bIns="45706" rtlCol="0">
              <a:spAutoFit/>
            </a:bodyPr>
            <a:lstStyle/>
            <a:p>
              <a:r>
                <a:rPr lang="ru-RU" sz="1200" b="1" dirty="0">
                  <a:solidFill>
                    <a:srgbClr val="C00000"/>
                  </a:solidFill>
                  <a:latin typeface="Arial"/>
                </a:rPr>
                <a:t>542 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</a:rPr>
                <a:t>студента ВО сдали экзамен по допуску            к осуществлению медицинской деятельности       в качестве среднего медперсонала</a:t>
              </a:r>
            </a:p>
            <a:p>
              <a:endParaRPr lang="ru-RU" sz="1200" b="1" dirty="0">
                <a:solidFill>
                  <a:srgbClr val="041A72"/>
                </a:solidFill>
                <a:latin typeface="Arial"/>
              </a:endParaRPr>
            </a:p>
            <a:p>
              <a:endParaRPr lang="ru-RU" sz="1200" b="1" dirty="0">
                <a:solidFill>
                  <a:srgbClr val="041A72"/>
                </a:solidFill>
                <a:latin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6265590" y="3459452"/>
              <a:ext cx="2136228" cy="2379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4" tIns="45706" rIns="91414" bIns="45706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rgbClr val="C00000"/>
                  </a:solidFill>
                  <a:latin typeface="Arial"/>
                  <a:cs typeface="Arial"/>
                </a:rPr>
                <a:t>268 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  <a:cs typeface="Arial"/>
                </a:rPr>
                <a:t>– медсестра</a:t>
              </a:r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8668379" y="3537462"/>
              <a:ext cx="2136228" cy="2379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4" tIns="45706" rIns="91414" bIns="45706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rgbClr val="C00000"/>
                  </a:solidFill>
                  <a:latin typeface="Arial"/>
                  <a:cs typeface="Arial"/>
                </a:rPr>
                <a:t>5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  <a:cs typeface="Arial"/>
                </a:rPr>
                <a:t> – фельдшер</a:t>
              </a:r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6210981" y="2679355"/>
              <a:ext cx="5346056" cy="1794223"/>
            </a:xfrm>
            <a:prstGeom prst="roundRect">
              <a:avLst>
                <a:gd name="adj" fmla="val 9794"/>
              </a:avLst>
            </a:prstGeom>
            <a:noFill/>
            <a:ln>
              <a:solidFill>
                <a:srgbClr val="04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4" tIns="45706" rIns="91414" bIns="45706"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TextBox 50"/>
          <p:cNvSpPr txBox="1"/>
          <p:nvPr/>
        </p:nvSpPr>
        <p:spPr bwMode="auto">
          <a:xfrm>
            <a:off x="5087094" y="4437112"/>
            <a:ext cx="7416824" cy="276971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06" rIns="91414" bIns="45706" rtlCol="0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14</a:t>
            </a:r>
            <a:r>
              <a:rPr lang="ru-RU" sz="1200" b="1" dirty="0">
                <a:solidFill>
                  <a:srgbClr val="041A72"/>
                </a:solidFill>
                <a:latin typeface="Arial"/>
                <a:cs typeface="Arial"/>
              </a:rPr>
              <a:t> студентов СПО трудоустроены младшим медперсоналом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7751391" y="1844824"/>
            <a:ext cx="4320480" cy="1440160"/>
            <a:chOff x="334597" y="5079936"/>
            <a:chExt cx="11362394" cy="1301091"/>
          </a:xfrm>
        </p:grpSpPr>
        <p:sp>
          <p:nvSpPr>
            <p:cNvPr id="53" name="TextBox 52"/>
            <p:cNvSpPr txBox="1"/>
            <p:nvPr/>
          </p:nvSpPr>
          <p:spPr bwMode="auto">
            <a:xfrm>
              <a:off x="334597" y="5079936"/>
              <a:ext cx="11362394" cy="5838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4" tIns="45706" rIns="91414" bIns="45706" rtlCol="0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C00000"/>
                  </a:solidFill>
                  <a:latin typeface="Arial"/>
                  <a:cs typeface="Arial"/>
                </a:rPr>
                <a:t>5 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  <a:cs typeface="Arial"/>
                </a:rPr>
                <a:t>ординаторов 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rgbClr val="041A72"/>
                  </a:solidFill>
                  <a:latin typeface="Arial"/>
                  <a:cs typeface="Arial"/>
                </a:rPr>
                <a:t>трудоустроены в других регионах</a:t>
              </a:r>
            </a:p>
            <a:p>
              <a:pPr algn="ctr">
                <a:defRPr/>
              </a:pPr>
              <a:endParaRPr lang="ru-RU" sz="1200" b="1" dirty="0">
                <a:solidFill>
                  <a:srgbClr val="041A72"/>
                </a:solidFill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 bwMode="auto">
            <a:xfrm>
              <a:off x="4302417" y="5752953"/>
              <a:ext cx="3133774" cy="417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4" tIns="45706" rIns="91414" bIns="45706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rgbClr val="C00000"/>
                  </a:solidFill>
                  <a:latin typeface="Arial"/>
                  <a:cs typeface="Arial"/>
                </a:rPr>
                <a:t>1 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  <a:cs typeface="Arial"/>
                </a:rPr>
                <a:t>ординатор в НАО</a:t>
              </a: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7368460" y="5737077"/>
              <a:ext cx="4265439" cy="417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4" tIns="45706" rIns="91414" bIns="45706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rgbClr val="C00000"/>
                  </a:solidFill>
                  <a:latin typeface="Arial"/>
                  <a:cs typeface="Arial"/>
                </a:rPr>
                <a:t>1 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  <a:cs typeface="Arial"/>
                </a:rPr>
                <a:t>ординатор в республике Коми</a:t>
              </a: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634351" y="5741649"/>
              <a:ext cx="4080479" cy="5189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4" tIns="45706" rIns="91414" bIns="45706" rtlCol="0"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rgbClr val="C00000"/>
                  </a:solidFill>
                  <a:latin typeface="Arial"/>
                  <a:cs typeface="Arial"/>
                </a:rPr>
                <a:t>3 </a:t>
              </a:r>
              <a:r>
                <a:rPr lang="ru-RU" sz="1200" b="1" dirty="0">
                  <a:solidFill>
                    <a:srgbClr val="041A72"/>
                  </a:solidFill>
                  <a:latin typeface="Arial"/>
                  <a:cs typeface="Arial"/>
                </a:rPr>
                <a:t>ординатора в Вологодской области</a:t>
              </a: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591961" y="5117519"/>
              <a:ext cx="10965077" cy="1263508"/>
            </a:xfrm>
            <a:prstGeom prst="roundRect">
              <a:avLst>
                <a:gd name="adj" fmla="val 9794"/>
              </a:avLst>
            </a:prstGeom>
            <a:noFill/>
            <a:ln>
              <a:solidFill>
                <a:srgbClr val="04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4" tIns="45706" rIns="91414" bIns="45706"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Скругленный прямоугольник 59"/>
          <p:cNvSpPr/>
          <p:nvPr/>
        </p:nvSpPr>
        <p:spPr bwMode="auto">
          <a:xfrm>
            <a:off x="6311230" y="5085184"/>
            <a:ext cx="5760640" cy="1584176"/>
          </a:xfrm>
          <a:prstGeom prst="roundRect">
            <a:avLst>
              <a:gd name="adj" fmla="val 9794"/>
            </a:avLst>
          </a:prstGeom>
          <a:solidFill>
            <a:schemeClr val="accent1">
              <a:lumMod val="75000"/>
            </a:schemeClr>
          </a:solidFill>
          <a:ln>
            <a:solidFill>
              <a:srgbClr val="04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7391350" y="508518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ЗАДАЧА: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527254" y="5589240"/>
            <a:ext cx="5184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Трудоустройство клинических ординаторов в качестве врачей-стажеров, студентов – в качестве среднего и младшего медперсонала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r="17050"/>
          <a:stretch>
            <a:fillRect/>
          </a:stretch>
        </p:blipFill>
        <p:spPr>
          <a:xfrm>
            <a:off x="8255446" y="0"/>
            <a:ext cx="3731658" cy="377430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550" y="764704"/>
            <a:ext cx="7796785" cy="1166567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</a:rPr>
              <a:t>XXVIII учебно-методическая конференция в новом формате</a:t>
            </a:r>
            <a:br>
              <a:rPr lang="ru-RU" sz="2000" dirty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grpSp>
        <p:nvGrpSpPr>
          <p:cNvPr id="4" name="Группа 17"/>
          <p:cNvGrpSpPr/>
          <p:nvPr/>
        </p:nvGrpSpPr>
        <p:grpSpPr>
          <a:xfrm>
            <a:off x="262559" y="1052736"/>
            <a:ext cx="6707416" cy="338554"/>
            <a:chOff x="515471" y="2443443"/>
            <a:chExt cx="6708289" cy="33855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71" y="2523182"/>
              <a:ext cx="216052" cy="21605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83031" y="2443443"/>
              <a:ext cx="6440729" cy="3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  <a:latin typeface="Tilda Sans Semibold" panose="020B0604020202020204" charset="0"/>
                </a:rPr>
                <a:t>8 мастер-классов</a:t>
              </a:r>
            </a:p>
          </p:txBody>
        </p:sp>
      </p:grpSp>
      <p:grpSp>
        <p:nvGrpSpPr>
          <p:cNvPr id="6" name="Группа 18"/>
          <p:cNvGrpSpPr/>
          <p:nvPr/>
        </p:nvGrpSpPr>
        <p:grpSpPr>
          <a:xfrm>
            <a:off x="262558" y="1412776"/>
            <a:ext cx="6727923" cy="338554"/>
            <a:chOff x="443454" y="2993035"/>
            <a:chExt cx="6728798" cy="33855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454" y="3065043"/>
              <a:ext cx="216052" cy="2160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1523" y="2993035"/>
              <a:ext cx="6440729" cy="3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  <a:latin typeface="Tilda Sans Semibold" panose="020B0604020202020204" charset="0"/>
                </a:rPr>
                <a:t>1 секция</a:t>
              </a:r>
            </a:p>
          </p:txBody>
        </p:sp>
      </p:grpSp>
      <p:grpSp>
        <p:nvGrpSpPr>
          <p:cNvPr id="7" name="Группа 19"/>
          <p:cNvGrpSpPr/>
          <p:nvPr/>
        </p:nvGrpSpPr>
        <p:grpSpPr>
          <a:xfrm>
            <a:off x="262559" y="1772816"/>
            <a:ext cx="6727922" cy="338554"/>
            <a:chOff x="587488" y="3451982"/>
            <a:chExt cx="6728799" cy="33855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88" y="3523990"/>
              <a:ext cx="216052" cy="21605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75557" y="3451982"/>
              <a:ext cx="644073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  <a:latin typeface="Tilda Sans Semibold" panose="020B0604020202020204" charset="0"/>
                </a:rPr>
                <a:t>проектно-аналитическая сессия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367014" y="1124744"/>
            <a:ext cx="1385708" cy="461637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lda Sans Black" panose="020B0604020202020204" charset="0"/>
                <a:cs typeface="Arial" pitchFamily="34" charset="0"/>
              </a:rPr>
              <a:t>167</a:t>
            </a:r>
            <a:endParaRPr lang="ru-RU" sz="2400" dirty="0">
              <a:solidFill>
                <a:srgbClr val="002060"/>
              </a:solidFill>
              <a:latin typeface="Tilda Sans Black" panose="020B060402020202020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34966" y="1628800"/>
            <a:ext cx="3798394" cy="535503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2060"/>
                </a:solidFill>
                <a:latin typeface="Tilda Sans Semibold" panose="020B0604020202020204" charset="0"/>
                <a:cs typeface="Arial" pitchFamily="34" charset="0"/>
              </a:rPr>
              <a:t>человек посетили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2060"/>
                </a:solidFill>
                <a:latin typeface="Tilda Sans Semibold" panose="020B0604020202020204" charset="0"/>
                <a:cs typeface="Arial" pitchFamily="34" charset="0"/>
              </a:rPr>
              <a:t> пленарное заседание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43278" y="1124744"/>
            <a:ext cx="1533484" cy="461637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lda Sans Black" panose="020B0604020202020204" charset="0"/>
                <a:cs typeface="Arial" pitchFamily="34" charset="0"/>
              </a:rPr>
              <a:t>147</a:t>
            </a:r>
            <a:endParaRPr lang="ru-RU" sz="2400" dirty="0">
              <a:solidFill>
                <a:srgbClr val="002060"/>
              </a:solidFill>
              <a:latin typeface="Tilda Sans Black" panose="020B060402020202020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9262" y="1628800"/>
            <a:ext cx="1728192" cy="1200300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2060"/>
                </a:solidFill>
                <a:latin typeface="Tilda Sans Semibold" panose="020B0604020202020204" charset="0"/>
                <a:cs typeface="Arial" pitchFamily="34" charset="0"/>
              </a:rPr>
              <a:t>человек приняли 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2060"/>
                </a:solidFill>
                <a:latin typeface="Tilda Sans Semibold" panose="020B0604020202020204" charset="0"/>
                <a:cs typeface="Arial" pitchFamily="34" charset="0"/>
              </a:rPr>
              <a:t>участие в мастер-классах</a:t>
            </a:r>
          </a:p>
        </p:txBody>
      </p:sp>
      <p:grpSp>
        <p:nvGrpSpPr>
          <p:cNvPr id="8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20" name="Прямоугольник 19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05</a:t>
              </a: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766614" y="2348880"/>
            <a:ext cx="4896544" cy="608269"/>
          </a:xfrm>
          <a:prstGeom prst="rect">
            <a:avLst/>
          </a:prstGeom>
        </p:spPr>
        <p:txBody>
          <a:bodyPr vert="horz" lIns="91338" tIns="45670" rIns="91338" bIns="45670" rtlCol="0" anchor="t" anchorCtr="0">
            <a:noAutofit/>
          </a:bodyPr>
          <a:lstStyle/>
          <a:p>
            <a:pPr marL="0" marR="0" lvl="0" indent="0" algn="ctr" defTabSz="91335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 сессии приняли участие</a:t>
            </a:r>
          </a:p>
          <a:p>
            <a:pPr marL="0" marR="0" lvl="0" indent="0" algn="ctr" defTabSz="91335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4 проектно-аналитические группы, работавшие в 2 такта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334566" y="3356992"/>
            <a:ext cx="6120680" cy="2877059"/>
            <a:chOff x="442855" y="2286000"/>
            <a:chExt cx="6102352" cy="4385349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442855" y="2286000"/>
              <a:ext cx="2857128" cy="177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4" tIns="45706" rIns="91414" bIns="45706"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9045" y="2601893"/>
              <a:ext cx="2704748" cy="1407339"/>
            </a:xfrm>
            <a:prstGeom prst="rect">
              <a:avLst/>
            </a:prstGeom>
            <a:noFill/>
          </p:spPr>
          <p:txBody>
            <a:bodyPr wrap="square" lIns="91414" tIns="45706" rIns="91414" bIns="45706" rtlCol="0">
              <a:spAutoFit/>
            </a:bodyPr>
            <a:lstStyle/>
            <a:p>
              <a:r>
                <a:rPr lang="ru-RU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Группа 1. Целевой образ выпускника </a:t>
              </a:r>
            </a:p>
            <a:p>
              <a:r>
                <a:rPr lang="ru-RU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медицинского вуза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2855" y="4459288"/>
              <a:ext cx="2857128" cy="177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4" tIns="45706" rIns="91414" bIns="45706"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9045" y="4419580"/>
              <a:ext cx="2704748" cy="2251769"/>
            </a:xfrm>
            <a:prstGeom prst="rect">
              <a:avLst/>
            </a:prstGeom>
            <a:noFill/>
          </p:spPr>
          <p:txBody>
            <a:bodyPr wrap="square" lIns="91414" tIns="45706" rIns="91414" bIns="45706" rtlCol="0">
              <a:spAutoFit/>
            </a:bodyPr>
            <a:lstStyle/>
            <a:p>
              <a:r>
                <a:rPr lang="ru-RU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Группа 3. Связь медицинского образования </a:t>
              </a:r>
            </a:p>
            <a:p>
              <a:r>
                <a:rPr lang="ru-RU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 практическим здравоохранением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88079" y="2286000"/>
              <a:ext cx="2857128" cy="177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4" tIns="45706" rIns="91414" bIns="45706"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64269" y="2601891"/>
              <a:ext cx="2704748" cy="1407339"/>
            </a:xfrm>
            <a:prstGeom prst="rect">
              <a:avLst/>
            </a:prstGeom>
            <a:noFill/>
          </p:spPr>
          <p:txBody>
            <a:bodyPr wrap="square" lIns="91414" tIns="45706" rIns="91414" bIns="45706" rtlCol="0">
              <a:spAutoFit/>
            </a:bodyPr>
            <a:lstStyle/>
            <a:p>
              <a:r>
                <a:rPr lang="ru-RU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Группа 2. Образовательный процесс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688079" y="4459288"/>
              <a:ext cx="2857128" cy="177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4" tIns="45706" rIns="91414" bIns="45706"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64269" y="4775179"/>
              <a:ext cx="2704748" cy="1407339"/>
            </a:xfrm>
            <a:prstGeom prst="rect">
              <a:avLst/>
            </a:prstGeom>
            <a:noFill/>
          </p:spPr>
          <p:txBody>
            <a:bodyPr wrap="square" lIns="91414" tIns="45706" rIns="91414" bIns="45706" rtlCol="0">
              <a:spAutoFit/>
            </a:bodyPr>
            <a:lstStyle/>
            <a:p>
              <a:r>
                <a:rPr lang="ru-RU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Группа 4. Кадры </a:t>
              </a:r>
            </a:p>
            <a:p>
              <a:r>
                <a:rPr lang="ru-RU" sz="1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 медицинском образовании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815286" y="3573016"/>
            <a:ext cx="4821271" cy="2412413"/>
            <a:chOff x="6908822" y="2821886"/>
            <a:chExt cx="4821271" cy="2412413"/>
          </a:xfrm>
        </p:grpSpPr>
        <p:sp>
          <p:nvSpPr>
            <p:cNvPr id="38" name="TextBox 37"/>
            <p:cNvSpPr txBox="1"/>
            <p:nvPr/>
          </p:nvSpPr>
          <p:spPr>
            <a:xfrm>
              <a:off x="6908825" y="2821886"/>
              <a:ext cx="3275524" cy="707858"/>
            </a:xfrm>
            <a:prstGeom prst="rect">
              <a:avLst/>
            </a:prstGeom>
            <a:noFill/>
          </p:spPr>
          <p:txBody>
            <a:bodyPr wrap="none" lIns="91414" tIns="45706" rIns="91414" bIns="45706" rtlCol="0">
              <a:spAutoFit/>
            </a:bodyPr>
            <a:lstStyle/>
            <a:p>
              <a:r>
                <a:rPr lang="ru-RU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Такт 1. </a:t>
              </a:r>
            </a:p>
            <a:p>
              <a:r>
                <a:rPr lang="ru-RU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Анализ текущей ситуации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08822" y="3910888"/>
              <a:ext cx="4821271" cy="1323411"/>
            </a:xfrm>
            <a:prstGeom prst="rect">
              <a:avLst/>
            </a:prstGeom>
            <a:noFill/>
          </p:spPr>
          <p:txBody>
            <a:bodyPr wrap="square" lIns="91414" tIns="45706" rIns="91414" bIns="45706" rtlCol="0">
              <a:spAutoFit/>
            </a:bodyPr>
            <a:lstStyle/>
            <a:p>
              <a:r>
                <a:rPr lang="ru-RU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Такт 2.</a:t>
              </a:r>
              <a:r>
                <a:rPr lang="ru-RU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ru-RU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Построение модели целевого состояния, обсуждение барьеров, мешающих достижению цели </a:t>
              </a:r>
            </a:p>
          </p:txBody>
        </p:sp>
      </p:grpSp>
      <p:sp>
        <p:nvSpPr>
          <p:cNvPr id="40" name="TextBox 39"/>
          <p:cNvSpPr txBox="1"/>
          <p:nvPr/>
        </p:nvSpPr>
        <p:spPr bwMode="auto">
          <a:xfrm>
            <a:off x="0" y="116632"/>
            <a:ext cx="8060080" cy="646331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defTabSz="914127">
              <a:defRPr/>
            </a:pPr>
            <a:r>
              <a:rPr lang="ru-RU" sz="3600" b="1" dirty="0">
                <a:solidFill>
                  <a:srgbClr val="041A72"/>
                </a:solidFill>
                <a:latin typeface="Arial"/>
                <a:cs typeface="Arial"/>
              </a:rPr>
              <a:t>Образовательная деятельность</a:t>
            </a:r>
          </a:p>
        </p:txBody>
      </p:sp>
      <p:pic>
        <p:nvPicPr>
          <p:cNvPr id="41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5" cstate="print"/>
          <a:stretch/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>
            <a:cxnSpLocks/>
          </p:cNvCxnSpPr>
          <p:nvPr/>
        </p:nvCxnSpPr>
        <p:spPr bwMode="auto"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359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2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3068960"/>
            <a:ext cx="11580892" cy="31386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00791D7-B03A-46DA-B2EE-9066152C8193}"/>
              </a:ext>
            </a:extLst>
          </p:cNvPr>
          <p:cNvSpPr/>
          <p:nvPr/>
        </p:nvSpPr>
        <p:spPr>
          <a:xfrm>
            <a:off x="3" y="2112357"/>
            <a:ext cx="12190412" cy="4745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4" tIns="60943" rIns="121884" bIns="60943"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241011" y="82833"/>
            <a:ext cx="10462707" cy="553963"/>
          </a:xfrm>
          <a:prstGeom prst="rect">
            <a:avLst/>
          </a:prstGeom>
          <a:noFill/>
        </p:spPr>
        <p:txBody>
          <a:bodyPr wrap="square" lIns="121884" tIns="60943" rIns="121884" bIns="60943" rtlCol="0">
            <a:spAutoFit/>
          </a:bodyPr>
          <a:lstStyle/>
          <a:p>
            <a:pPr defTabSz="1218835">
              <a:defRPr/>
            </a:pPr>
            <a:r>
              <a:rPr lang="ru-RU" sz="28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Участие в развитии регионального здравоохранения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8">
            <a:extLst>
              <a:ext uri="{FF2B5EF4-FFF2-40B4-BE49-F238E27FC236}">
                <a16:creationId xmlns:a16="http://schemas.microsoft.com/office/drawing/2014/main" id="{AC1220BA-DBC5-4710-BE2E-BE4AE90789C6}"/>
              </a:ext>
            </a:extLst>
          </p:cNvPr>
          <p:cNvGrpSpPr/>
          <p:nvPr/>
        </p:nvGrpSpPr>
        <p:grpSpPr>
          <a:xfrm>
            <a:off x="11451263" y="378809"/>
            <a:ext cx="443069" cy="393750"/>
            <a:chOff x="11402509" y="378808"/>
            <a:chExt cx="443127" cy="39374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C3C5746-60E8-4FB7-AC05-C70E487814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C573F6-59E6-4D3C-A0F3-F9EC81AFC7A1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35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0550" y="836712"/>
            <a:ext cx="6356430" cy="553963"/>
          </a:xfrm>
          <a:prstGeom prst="rect">
            <a:avLst/>
          </a:prstGeom>
          <a:noFill/>
          <a:ln>
            <a:noFill/>
          </a:ln>
        </p:spPr>
        <p:txBody>
          <a:bodyPr wrap="square" lIns="121884" tIns="60943" rIns="121884" bIns="60943" rtlCol="0">
            <a:spAutoFit/>
          </a:bodyPr>
          <a:lstStyle/>
          <a:p>
            <a:r>
              <a:rPr lang="ru-RU" sz="14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Количество слушателей, </a:t>
            </a:r>
          </a:p>
          <a:p>
            <a:r>
              <a:rPr lang="ru-RU" sz="14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обучавшихся по программам ДПО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8582" y="3789040"/>
            <a:ext cx="5180926" cy="338520"/>
          </a:xfrm>
          <a:prstGeom prst="rect">
            <a:avLst/>
          </a:prstGeom>
          <a:noFill/>
          <a:ln>
            <a:noFill/>
          </a:ln>
        </p:spPr>
        <p:txBody>
          <a:bodyPr wrap="square" lIns="121884" tIns="60943" rIns="121884" bIns="60943" rtlCol="0">
            <a:spAutoFit/>
          </a:bodyPr>
          <a:lstStyle/>
          <a:p>
            <a:r>
              <a:rPr lang="ru-RU" sz="14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Количество реализованных программ ДПО</a:t>
            </a:r>
          </a:p>
        </p:txBody>
      </p:sp>
      <p:graphicFrame>
        <p:nvGraphicFramePr>
          <p:cNvPr id="2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353877"/>
              </p:ext>
            </p:extLst>
          </p:nvPr>
        </p:nvGraphicFramePr>
        <p:xfrm>
          <a:off x="118542" y="1340768"/>
          <a:ext cx="4280011" cy="224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183344"/>
              </p:ext>
            </p:extLst>
          </p:nvPr>
        </p:nvGraphicFramePr>
        <p:xfrm>
          <a:off x="550590" y="4149080"/>
          <a:ext cx="3790953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 flipH="1">
            <a:off x="4799062" y="2636912"/>
            <a:ext cx="6986" cy="2812980"/>
          </a:xfrm>
          <a:prstGeom prst="line">
            <a:avLst/>
          </a:prstGeom>
          <a:ln w="12700">
            <a:solidFill>
              <a:srgbClr val="041A7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68257" y="342895"/>
            <a:ext cx="458671" cy="45846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943078" y="889000"/>
            <a:ext cx="7056784" cy="83098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В рамках исполнения поручения Минздрава России о развитии регионального здравоохранения в 2018 г. на базе СГМУ создан Проектный офис Вуз –региона. 2024 год начата работа по проекту Вуз –колледж-регион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7496D9-E6C2-4700-BDE9-092BC69B5AFB}"/>
              </a:ext>
            </a:extLst>
          </p:cNvPr>
          <p:cNvSpPr txBox="1"/>
          <p:nvPr/>
        </p:nvSpPr>
        <p:spPr>
          <a:xfrm>
            <a:off x="5015086" y="1772816"/>
            <a:ext cx="3617324" cy="34085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1" spc="-169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Проектный офис</a:t>
            </a:r>
            <a:endParaRPr lang="ru-RU" b="1" spc="-169" dirty="0">
              <a:solidFill>
                <a:srgbClr val="E3494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7496D9-E6C2-4700-BDE9-092BC69B5AFB}"/>
              </a:ext>
            </a:extLst>
          </p:cNvPr>
          <p:cNvSpPr txBox="1"/>
          <p:nvPr/>
        </p:nvSpPr>
        <p:spPr>
          <a:xfrm>
            <a:off x="5159102" y="4005064"/>
            <a:ext cx="3617324" cy="30161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 2024</a:t>
            </a:r>
            <a:endParaRPr lang="ru-RU" sz="1600" b="1" dirty="0">
              <a:solidFill>
                <a:srgbClr val="E3494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43078" y="4365104"/>
            <a:ext cx="6336704" cy="2174944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28577" indent="-228577">
              <a:buFont typeface="Wingdings" pitchFamily="2" charset="2"/>
              <a:buChar char="q"/>
            </a:pPr>
            <a:r>
              <a:rPr lang="ru-RU" sz="1500" dirty="0">
                <a:latin typeface="Arial Narrow" pitchFamily="34" charset="0"/>
              </a:rPr>
              <a:t>Работа с НМИЦ:  7 совместных совещаний, участие в научно-практическом онлайн мероприятии: </a:t>
            </a:r>
            <a:r>
              <a:rPr lang="ru-RU" sz="1500" b="1" dirty="0">
                <a:latin typeface="Arial Narrow" pitchFamily="34" charset="0"/>
              </a:rPr>
              <a:t>«Образовательная среда терапевтов - от истоков к современности»</a:t>
            </a:r>
          </a:p>
          <a:p>
            <a:pPr marL="228577" indent="-228577">
              <a:buFont typeface="Wingdings" pitchFamily="2" charset="2"/>
              <a:buChar char="q"/>
            </a:pPr>
            <a:r>
              <a:rPr lang="ru-RU" sz="1500" b="1" dirty="0">
                <a:latin typeface="Arial Narrow" pitchFamily="34" charset="0"/>
              </a:rPr>
              <a:t>Подготовка аналитических справок по кадровому обеспечению курируемых регионов</a:t>
            </a:r>
          </a:p>
          <a:p>
            <a:pPr marL="228577" indent="-228577">
              <a:buFont typeface="Wingdings" pitchFamily="2" charset="2"/>
              <a:buChar char="q"/>
            </a:pPr>
            <a:r>
              <a:rPr lang="ru-RU" sz="1500" b="1" dirty="0">
                <a:latin typeface="Arial Narrow" pitchFamily="34" charset="0"/>
              </a:rPr>
              <a:t>Работа ЦДПО под заказ практического здравоохранения</a:t>
            </a:r>
          </a:p>
          <a:p>
            <a:pPr marL="228577" indent="-228577">
              <a:buFont typeface="Wingdings" pitchFamily="2" charset="2"/>
              <a:buChar char="q"/>
            </a:pPr>
            <a:r>
              <a:rPr lang="ru-RU" sz="1500" b="1" dirty="0">
                <a:latin typeface="Arial Narrow" pitchFamily="34" charset="0"/>
              </a:rPr>
              <a:t>Подача документов на статус «Бережливого университета» (конкурс состоится в декабре 2024 ода)</a:t>
            </a:r>
          </a:p>
          <a:p>
            <a:pPr marL="285722" indent="-285722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endParaRPr lang="ru-RU" sz="2300" baseline="30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6" r="2285" b="2390"/>
          <a:stretch/>
        </p:blipFill>
        <p:spPr>
          <a:xfrm>
            <a:off x="8615486" y="1988840"/>
            <a:ext cx="3391697" cy="176416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015086" y="2060848"/>
            <a:ext cx="4900771" cy="19800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85722" indent="-285722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endParaRPr lang="ru-RU" sz="2300" baseline="3000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22" indent="-285722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300" baseline="30000" dirty="0">
                <a:solidFill>
                  <a:srgbClr val="000000"/>
                </a:solidFill>
                <a:latin typeface="Arial Narrow" pitchFamily="34" charset="0"/>
              </a:rPr>
              <a:t>Оказание помощи практическому здравоохранению через создание экосистемы образовательной среды, </a:t>
            </a:r>
          </a:p>
          <a:p>
            <a:pPr marL="285722" indent="-285722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300" baseline="30000" dirty="0">
                <a:solidFill>
                  <a:srgbClr val="000000"/>
                </a:solidFill>
                <a:latin typeface="Arial Narrow" pitchFamily="34" charset="0"/>
              </a:rPr>
              <a:t>Оказание научно-методической и экспертно-консультативной помощи при анализе показателей деятельности системы здравоохранения</a:t>
            </a:r>
          </a:p>
          <a:p>
            <a:pPr marL="285722" indent="-285722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300" baseline="30000" dirty="0">
                <a:solidFill>
                  <a:srgbClr val="000000"/>
                </a:solidFill>
                <a:latin typeface="Arial Narrow" pitchFamily="34" charset="0"/>
              </a:rPr>
              <a:t>Оказание помощи в поисках новых технологий работы </a:t>
            </a:r>
          </a:p>
          <a:p>
            <a:pPr marL="285722" indent="-285722">
              <a:buClr>
                <a:srgbClr val="C00000"/>
              </a:buClr>
              <a:buSzPct val="150000"/>
            </a:pPr>
            <a:r>
              <a:rPr lang="ru-RU" sz="2300" baseline="30000" dirty="0">
                <a:solidFill>
                  <a:srgbClr val="000000"/>
                </a:solidFill>
                <a:latin typeface="Arial Narrow" pitchFamily="34" charset="0"/>
              </a:rPr>
              <a:t>        с кадрами</a:t>
            </a:r>
            <a:endParaRPr lang="ru-RU" sz="2300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8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829EDA-B4CD-4621-8994-AD09C5C6FD31}"/>
              </a:ext>
            </a:extLst>
          </p:cNvPr>
          <p:cNvSpPr txBox="1"/>
          <p:nvPr/>
        </p:nvSpPr>
        <p:spPr>
          <a:xfrm>
            <a:off x="208001" y="940806"/>
            <a:ext cx="7641621" cy="328018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 поликлиники в </a:t>
            </a:r>
            <a:r>
              <a:rPr lang="ru-RU" sz="1800" b="1" dirty="0">
                <a:solidFill>
                  <a:srgbClr val="041A7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Центр </a:t>
            </a:r>
            <a:r>
              <a:rPr lang="ru-RU" sz="1800" b="1" dirty="0">
                <a:solidFill>
                  <a:srgbClr val="041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управления здоровьем</a:t>
            </a:r>
            <a:endParaRPr lang="ru-RU" sz="1800" dirty="0">
              <a:solidFill>
                <a:srgbClr val="041A72"/>
              </a:solidFill>
            </a:endParaRPr>
          </a:p>
        </p:txBody>
      </p:sp>
      <p:grpSp>
        <p:nvGrpSpPr>
          <p:cNvPr id="2" name="Группа 46">
            <a:extLst>
              <a:ext uri="{FF2B5EF4-FFF2-40B4-BE49-F238E27FC236}">
                <a16:creationId xmlns:a16="http://schemas.microsoft.com/office/drawing/2014/main" id="{D57A3635-E73C-4BCA-B13E-ACB59D990CFE}"/>
              </a:ext>
            </a:extLst>
          </p:cNvPr>
          <p:cNvGrpSpPr/>
          <p:nvPr/>
        </p:nvGrpSpPr>
        <p:grpSpPr>
          <a:xfrm>
            <a:off x="11441214" y="378809"/>
            <a:ext cx="443069" cy="393750"/>
            <a:chOff x="11402509" y="378808"/>
            <a:chExt cx="443127" cy="393748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3CD85B90-DE84-4BD0-9F4D-F2B02A478F07}"/>
                </a:ext>
              </a:extLst>
            </p:cNvPr>
            <p:cNvSpPr/>
            <p:nvPr/>
          </p:nvSpPr>
          <p:spPr>
            <a:xfrm>
              <a:off x="11427620" y="378808"/>
              <a:ext cx="392906" cy="392906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3DED20A-CC12-463E-BA17-5BF17884ADCA}"/>
                </a:ext>
              </a:extLst>
            </p:cNvPr>
            <p:cNvSpPr txBox="1"/>
            <p:nvPr/>
          </p:nvSpPr>
          <p:spPr>
            <a:xfrm>
              <a:off x="11402509" y="387837"/>
              <a:ext cx="443127" cy="38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44269148-315C-4480-8A51-FF75DC36EB40}"/>
              </a:ext>
            </a:extLst>
          </p:cNvPr>
          <p:cNvSpPr txBox="1"/>
          <p:nvPr/>
        </p:nvSpPr>
        <p:spPr>
          <a:xfrm>
            <a:off x="2854846" y="2780928"/>
            <a:ext cx="1885589" cy="1526039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285694" indent="-285694">
              <a:spcAft>
                <a:spcPts val="400"/>
              </a:spcAft>
              <a:buBlip>
                <a:blip r:embed="rId3"/>
              </a:buBlip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Консультативно-диагностическое</a:t>
            </a:r>
          </a:p>
          <a:p>
            <a:pPr marL="285694" indent="-285694">
              <a:spcAft>
                <a:spcPts val="4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отделение</a:t>
            </a:r>
          </a:p>
          <a:p>
            <a:pPr marL="285694" indent="-285694">
              <a:spcAft>
                <a:spcPts val="400"/>
              </a:spcAft>
              <a:buBlip>
                <a:blip r:embed="rId3"/>
              </a:buBlip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Стационар дневного пребывания</a:t>
            </a:r>
          </a:p>
          <a:p>
            <a:pPr marL="285694" indent="-285694">
              <a:spcAft>
                <a:spcPts val="400"/>
              </a:spcAft>
              <a:buBlip>
                <a:blip r:embed="rId3"/>
              </a:buBlip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Стоматологическое отделение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939F0C-FA78-467C-9E4B-3D2CBF66BBDD}"/>
              </a:ext>
            </a:extLst>
          </p:cNvPr>
          <p:cNvSpPr txBox="1"/>
          <p:nvPr/>
        </p:nvSpPr>
        <p:spPr>
          <a:xfrm>
            <a:off x="5159102" y="2780928"/>
            <a:ext cx="1885589" cy="111823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285694" indent="-285694">
              <a:spcAft>
                <a:spcPts val="400"/>
              </a:spcAft>
              <a:buBlip>
                <a:blip r:embed="rId3"/>
              </a:buBlip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Лабораторно-инновационный комплекс</a:t>
            </a:r>
          </a:p>
          <a:p>
            <a:pPr marL="285694" indent="-285694">
              <a:spcAft>
                <a:spcPts val="400"/>
              </a:spcAft>
              <a:buBlip>
                <a:blip r:embed="rId3"/>
              </a:buBlip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Виварий</a:t>
            </a:r>
          </a:p>
          <a:p>
            <a:pPr marL="285694" indent="-285694">
              <a:spcAft>
                <a:spcPts val="400"/>
              </a:spcAft>
              <a:buBlip>
                <a:blip r:embed="rId3"/>
              </a:buBlip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Биобанк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262558" y="2060848"/>
            <a:ext cx="9757920" cy="649540"/>
            <a:chOff x="331241" y="2516255"/>
            <a:chExt cx="9757920" cy="649540"/>
          </a:xfrm>
        </p:grpSpPr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C9FDBC17-05DA-45B4-B828-69182B6BF216}"/>
                </a:ext>
              </a:extLst>
            </p:cNvPr>
            <p:cNvSpPr/>
            <p:nvPr/>
          </p:nvSpPr>
          <p:spPr>
            <a:xfrm>
              <a:off x="331241" y="2516255"/>
              <a:ext cx="2185038" cy="649540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7" rIns="68576" bIns="34287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ru-RU" sz="15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Консультативно-диагностическая поликлиника</a:t>
              </a:r>
            </a:p>
          </p:txBody>
        </p:sp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D6C099BB-C006-4806-AF0E-AC14FFEA1643}"/>
                </a:ext>
              </a:extLst>
            </p:cNvPr>
            <p:cNvCxnSpPr>
              <a:cxnSpLocks/>
            </p:cNvCxnSpPr>
            <p:nvPr/>
          </p:nvCxnSpPr>
          <p:spPr>
            <a:xfrm>
              <a:off x="2631733" y="2841023"/>
              <a:ext cx="228525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miter lim="800000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5">
              <a:extLst>
                <a:ext uri="{FF2B5EF4-FFF2-40B4-BE49-F238E27FC236}">
                  <a16:creationId xmlns:a16="http://schemas.microsoft.com/office/drawing/2014/main" id="{82284C6D-2190-4862-B122-6980C5B4B211}"/>
                </a:ext>
              </a:extLst>
            </p:cNvPr>
            <p:cNvSpPr/>
            <p:nvPr/>
          </p:nvSpPr>
          <p:spPr>
            <a:xfrm>
              <a:off x="2945707" y="2516255"/>
              <a:ext cx="1800827" cy="6495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41A72"/>
              </a:solidFill>
            </a:ln>
            <a:effectLst>
              <a:outerShdw blurRad="190500" dist="1143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7" rIns="68576" bIns="34287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ru-RU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Университетский медицинский центр</a:t>
              </a:r>
            </a:p>
          </p:txBody>
        </p:sp>
        <p:sp>
          <p:nvSpPr>
            <p:cNvPr id="88" name="Rounded Rectangle 5">
              <a:extLst>
                <a:ext uri="{FF2B5EF4-FFF2-40B4-BE49-F238E27FC236}">
                  <a16:creationId xmlns:a16="http://schemas.microsoft.com/office/drawing/2014/main" id="{AFF98C67-D26E-4AE4-B6D5-80D702643BB0}"/>
                </a:ext>
              </a:extLst>
            </p:cNvPr>
            <p:cNvSpPr/>
            <p:nvPr/>
          </p:nvSpPr>
          <p:spPr>
            <a:xfrm>
              <a:off x="5175963" y="2516255"/>
              <a:ext cx="2352740" cy="6495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41A72"/>
              </a:solidFill>
            </a:ln>
            <a:effectLst>
              <a:outerShdw blurRad="190500" dist="1143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7" rIns="68576" bIns="34287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ru-RU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Инновационный научно-исследовательский комплекс</a:t>
              </a:r>
            </a:p>
          </p:txBody>
        </p:sp>
        <p:cxnSp>
          <p:nvCxnSpPr>
            <p:cNvPr id="91" name="Прямая со стрелкой 90">
              <a:extLst>
                <a:ext uri="{FF2B5EF4-FFF2-40B4-BE49-F238E27FC236}">
                  <a16:creationId xmlns:a16="http://schemas.microsoft.com/office/drawing/2014/main" id="{82B00706-05A4-4863-A95C-69C1A8803B12}"/>
                </a:ext>
              </a:extLst>
            </p:cNvPr>
            <p:cNvCxnSpPr>
              <a:cxnSpLocks/>
            </p:cNvCxnSpPr>
            <p:nvPr/>
          </p:nvCxnSpPr>
          <p:spPr>
            <a:xfrm>
              <a:off x="4831563" y="2841023"/>
              <a:ext cx="280161" cy="0"/>
            </a:xfrm>
            <a:prstGeom prst="straightConnector1">
              <a:avLst/>
            </a:prstGeom>
            <a:ln w="19050">
              <a:solidFill>
                <a:srgbClr val="041A72"/>
              </a:solidFill>
              <a:miter lim="800000"/>
              <a:headEnd type="arrow" w="lg" len="sm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5">
              <a:extLst>
                <a:ext uri="{FF2B5EF4-FFF2-40B4-BE49-F238E27FC236}">
                  <a16:creationId xmlns:a16="http://schemas.microsoft.com/office/drawing/2014/main" id="{26F144F7-D0AE-4658-BB58-D11F4A731C9B}"/>
                </a:ext>
              </a:extLst>
            </p:cNvPr>
            <p:cNvSpPr/>
            <p:nvPr/>
          </p:nvSpPr>
          <p:spPr>
            <a:xfrm>
              <a:off x="7958129" y="2516255"/>
              <a:ext cx="2131032" cy="649540"/>
            </a:xfrm>
            <a:prstGeom prst="rect">
              <a:avLst/>
            </a:prstGeom>
            <a:solidFill>
              <a:srgbClr val="041A72"/>
            </a:solidFill>
            <a:ln w="19050">
              <a:noFill/>
            </a:ln>
            <a:effectLst>
              <a:outerShdw blurRad="203200" dist="101600" dir="2940000" algn="ctr" rotWithShape="0">
                <a:srgbClr val="859BFB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7" rIns="68576" bIns="34287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defRPr/>
              </a:pPr>
              <a:r>
                <a:rPr lang="ru-RU" sz="1500" b="1" dirty="0">
                  <a:solidFill>
                    <a:schemeClr val="bg1"/>
                  </a:solidFill>
                  <a:latin typeface="Arial Narrow" panose="020B0606020202030204" pitchFamily="34" charset="0"/>
                  <a:ea typeface="Arial"/>
                  <a:cs typeface="Arial"/>
                </a:rPr>
                <a:t>Центр технологий управления здоровьем</a:t>
              </a:r>
              <a:endParaRPr lang="ru-RU" sz="20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BB5226FE-6EFD-4376-BE26-D99CF309893E}"/>
              </a:ext>
            </a:extLst>
          </p:cNvPr>
          <p:cNvCxnSpPr>
            <a:cxnSpLocks/>
          </p:cNvCxnSpPr>
          <p:nvPr/>
        </p:nvCxnSpPr>
        <p:spPr>
          <a:xfrm flipV="1">
            <a:off x="5447134" y="1844824"/>
            <a:ext cx="0" cy="188157"/>
          </a:xfrm>
          <a:prstGeom prst="straightConnector1">
            <a:avLst/>
          </a:prstGeom>
          <a:ln w="19050">
            <a:solidFill>
              <a:srgbClr val="859BFB"/>
            </a:solidFill>
            <a:miter lim="800000"/>
            <a:headEnd type="none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4A7542CC-B53E-4D37-A5A0-2067D6BC2A9B}"/>
              </a:ext>
            </a:extLst>
          </p:cNvPr>
          <p:cNvSpPr txBox="1"/>
          <p:nvPr/>
        </p:nvSpPr>
        <p:spPr>
          <a:xfrm>
            <a:off x="7895406" y="2780928"/>
            <a:ext cx="2297092" cy="1341373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285694" indent="-285694">
              <a:spcAft>
                <a:spcPts val="400"/>
              </a:spcAft>
              <a:buClr>
                <a:srgbClr val="041A72"/>
              </a:buClr>
              <a:buSzPct val="150000"/>
              <a:buFont typeface="Arial Narrow" panose="020B0606020202030204" pitchFamily="34" charset="0"/>
              <a:buChar char="+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 управления сосудистыми рисками</a:t>
            </a:r>
          </a:p>
          <a:p>
            <a:pPr marL="285694" indent="-285694">
              <a:spcAft>
                <a:spcPts val="400"/>
              </a:spcAft>
              <a:buClr>
                <a:srgbClr val="041A72"/>
              </a:buClr>
              <a:buSzPct val="150000"/>
              <a:buFont typeface="Arial Narrow" panose="020B0606020202030204" pitchFamily="34" charset="0"/>
              <a:buChar char="+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Межвузовская студенческая поликлиника</a:t>
            </a:r>
          </a:p>
          <a:p>
            <a:pPr marL="285694" indent="-285694">
              <a:spcAft>
                <a:spcPts val="400"/>
              </a:spcAft>
              <a:buClr>
                <a:srgbClr val="041A72"/>
              </a:buClr>
              <a:buSzPct val="150000"/>
              <a:buFont typeface="Arial Narrow" panose="020B0606020202030204" pitchFamily="34" charset="0"/>
              <a:buChar char="+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Телемедицинская студия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694" indent="-285694">
              <a:spcAft>
                <a:spcPts val="400"/>
              </a:spcAft>
              <a:buClr>
                <a:srgbClr val="041A72"/>
              </a:buClr>
              <a:buSzPct val="150000"/>
              <a:buFont typeface="Arial Narrow" panose="020B0606020202030204" pitchFamily="34" charset="0"/>
              <a:buChar char="+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Институт стоматологии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2926854" y="1628800"/>
            <a:ext cx="6370421" cy="305435"/>
            <a:chOff x="2945707" y="2143317"/>
            <a:chExt cx="6370421" cy="305435"/>
          </a:xfrm>
        </p:grpSpPr>
        <p:cxnSp>
          <p:nvCxnSpPr>
            <p:cNvPr id="93" name="Прямая со стрелкой 92">
              <a:extLst>
                <a:ext uri="{FF2B5EF4-FFF2-40B4-BE49-F238E27FC236}">
                  <a16:creationId xmlns:a16="http://schemas.microsoft.com/office/drawing/2014/main" id="{F7920504-D1F1-4AC1-B4CB-AFF9340E4066}"/>
                </a:ext>
              </a:extLst>
            </p:cNvPr>
            <p:cNvCxnSpPr>
              <a:cxnSpLocks/>
            </p:cNvCxnSpPr>
            <p:nvPr/>
          </p:nvCxnSpPr>
          <p:spPr>
            <a:xfrm>
              <a:off x="9308190" y="2143317"/>
              <a:ext cx="0" cy="305435"/>
            </a:xfrm>
            <a:prstGeom prst="straightConnector1">
              <a:avLst/>
            </a:prstGeom>
            <a:ln w="19050">
              <a:solidFill>
                <a:srgbClr val="041A72"/>
              </a:solidFill>
              <a:miter lim="800000"/>
              <a:headEnd type="none" w="lg" len="sm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>
              <a:extLst>
                <a:ext uri="{FF2B5EF4-FFF2-40B4-BE49-F238E27FC236}">
                  <a16:creationId xmlns:a16="http://schemas.microsoft.com/office/drawing/2014/main" id="{1DF9A142-9E11-4B04-A858-F6E500F1958E}"/>
                </a:ext>
              </a:extLst>
            </p:cNvPr>
            <p:cNvCxnSpPr>
              <a:cxnSpLocks/>
            </p:cNvCxnSpPr>
            <p:nvPr/>
          </p:nvCxnSpPr>
          <p:spPr>
            <a:xfrm>
              <a:off x="2945707" y="2331475"/>
              <a:ext cx="4582995" cy="0"/>
            </a:xfrm>
            <a:prstGeom prst="straightConnector1">
              <a:avLst/>
            </a:prstGeom>
            <a:ln w="19050">
              <a:solidFill>
                <a:srgbClr val="859BFB"/>
              </a:solidFill>
              <a:miter lim="800000"/>
              <a:headEnd type="none" w="lg" len="sm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>
              <a:extLst>
                <a:ext uri="{FF2B5EF4-FFF2-40B4-BE49-F238E27FC236}">
                  <a16:creationId xmlns:a16="http://schemas.microsoft.com/office/drawing/2014/main" id="{38EE8E84-3E1D-43C1-8C72-F65BADABFB49}"/>
                </a:ext>
              </a:extLst>
            </p:cNvPr>
            <p:cNvCxnSpPr>
              <a:cxnSpLocks/>
            </p:cNvCxnSpPr>
            <p:nvPr/>
          </p:nvCxnSpPr>
          <p:spPr>
            <a:xfrm>
              <a:off x="5370866" y="2148612"/>
              <a:ext cx="3945262" cy="0"/>
            </a:xfrm>
            <a:prstGeom prst="straightConnector1">
              <a:avLst/>
            </a:prstGeom>
            <a:ln w="19050">
              <a:gradFill flip="none" rotWithShape="1">
                <a:gsLst>
                  <a:gs pos="0">
                    <a:srgbClr val="859BFB"/>
                  </a:gs>
                  <a:gs pos="85000">
                    <a:srgbClr val="041A72"/>
                  </a:gs>
                </a:gsLst>
                <a:lin ang="3000000" scaled="0"/>
                <a:tileRect/>
              </a:gradFill>
              <a:miter lim="800000"/>
              <a:headEnd type="none" w="lg" len="sm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Группа 60"/>
          <p:cNvGrpSpPr/>
          <p:nvPr/>
        </p:nvGrpSpPr>
        <p:grpSpPr>
          <a:xfrm>
            <a:off x="8255446" y="764704"/>
            <a:ext cx="3664844" cy="800164"/>
            <a:chOff x="8182498" y="1031179"/>
            <a:chExt cx="3664844" cy="80016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7E435FA-D243-4EBF-A18C-475F9DE61210}"/>
                </a:ext>
              </a:extLst>
            </p:cNvPr>
            <p:cNvSpPr/>
            <p:nvPr/>
          </p:nvSpPr>
          <p:spPr>
            <a:xfrm>
              <a:off x="8182498" y="1031179"/>
              <a:ext cx="3664844" cy="80016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0" rIns="91422" bIns="45710"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1E5A78FE-07DB-40E3-979A-C558A6472988}"/>
                </a:ext>
              </a:extLst>
            </p:cNvPr>
            <p:cNvSpPr/>
            <p:nvPr/>
          </p:nvSpPr>
          <p:spPr>
            <a:xfrm>
              <a:off x="10306873" y="1174988"/>
              <a:ext cx="192380" cy="192405"/>
            </a:xfrm>
            <a:prstGeom prst="rect">
              <a:avLst/>
            </a:prstGeom>
            <a:solidFill>
              <a:srgbClr val="041A7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0" rIns="91422" bIns="45710"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0216CC6-EDFB-4DFD-829A-EBA7F8907D5B}"/>
                </a:ext>
              </a:extLst>
            </p:cNvPr>
            <p:cNvSpPr txBox="1"/>
            <p:nvPr/>
          </p:nvSpPr>
          <p:spPr>
            <a:xfrm>
              <a:off x="10466531" y="1132694"/>
              <a:ext cx="1185991" cy="276999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200" dirty="0">
                  <a:solidFill>
                    <a:schemeClr val="bg2">
                      <a:lumMod val="25000"/>
                    </a:schemeClr>
                  </a:solidFill>
                </a:rPr>
                <a:t>Целевая модель</a:t>
              </a: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0261D1DB-5728-4188-9E9D-06C924CB1B32}"/>
                </a:ext>
              </a:extLst>
            </p:cNvPr>
            <p:cNvSpPr/>
            <p:nvPr/>
          </p:nvSpPr>
          <p:spPr>
            <a:xfrm>
              <a:off x="8407151" y="1174990"/>
              <a:ext cx="192379" cy="1924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4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0" rIns="91422" bIns="45710"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CF4B0EE-DAB3-4386-B57E-09EC337DA304}"/>
                </a:ext>
              </a:extLst>
            </p:cNvPr>
            <p:cNvSpPr txBox="1"/>
            <p:nvPr/>
          </p:nvSpPr>
          <p:spPr>
            <a:xfrm>
              <a:off x="8551671" y="1132694"/>
              <a:ext cx="1537492" cy="276999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200" dirty="0">
                  <a:solidFill>
                    <a:schemeClr val="bg2">
                      <a:lumMod val="25000"/>
                    </a:schemeClr>
                  </a:solidFill>
                </a:rPr>
                <a:t>Текущее состояние</a:t>
              </a: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34C2682B-E5A1-4638-896F-230880D25A80}"/>
                </a:ext>
              </a:extLst>
            </p:cNvPr>
            <p:cNvSpPr/>
            <p:nvPr/>
          </p:nvSpPr>
          <p:spPr>
            <a:xfrm>
              <a:off x="8407754" y="1490908"/>
              <a:ext cx="192380" cy="1924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327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0" rIns="91422" bIns="45710"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CED1C5E-03BB-4591-A67E-80425C9F717E}"/>
                </a:ext>
              </a:extLst>
            </p:cNvPr>
            <p:cNvSpPr txBox="1"/>
            <p:nvPr/>
          </p:nvSpPr>
          <p:spPr>
            <a:xfrm>
              <a:off x="8576122" y="1448611"/>
              <a:ext cx="1902627" cy="276999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200" dirty="0">
                  <a:solidFill>
                    <a:schemeClr val="bg2">
                      <a:lumMod val="25000"/>
                    </a:schemeClr>
                  </a:solidFill>
                </a:rPr>
                <a:t>Внешнее взаимодействие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10487694" y="1844824"/>
            <a:ext cx="1253852" cy="1977124"/>
            <a:chOff x="10593493" y="2516253"/>
            <a:chExt cx="1253852" cy="1977124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E5D7A810-ABBE-453E-A4CA-898B00FE92BF}"/>
                </a:ext>
              </a:extLst>
            </p:cNvPr>
            <p:cNvGrpSpPr/>
            <p:nvPr/>
          </p:nvGrpSpPr>
          <p:grpSpPr>
            <a:xfrm>
              <a:off x="10593493" y="2516253"/>
              <a:ext cx="1253850" cy="912747"/>
              <a:chOff x="9459660" y="1514826"/>
              <a:chExt cx="2352561" cy="912747"/>
            </a:xfrm>
          </p:grpSpPr>
          <p:sp>
            <p:nvSpPr>
              <p:cNvPr id="113" name="Rounded Rectangle 5">
                <a:extLst>
                  <a:ext uri="{FF2B5EF4-FFF2-40B4-BE49-F238E27FC236}">
                    <a16:creationId xmlns:a16="http://schemas.microsoft.com/office/drawing/2014/main" id="{885D13C2-D136-48E8-96A9-C1D6DB86F809}"/>
                  </a:ext>
                </a:extLst>
              </p:cNvPr>
              <p:cNvSpPr/>
              <p:nvPr/>
            </p:nvSpPr>
            <p:spPr>
              <a:xfrm>
                <a:off x="9459660" y="1514826"/>
                <a:ext cx="2352561" cy="912747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  <a:effectLst>
                <a:outerShdw blurRad="190500" dist="114300" dir="2700000" algn="tl" rotWithShape="0">
                  <a:prstClr val="black">
                    <a:alpha val="1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dirty="0">
                    <a:solidFill>
                      <a:srgbClr val="F32735"/>
                    </a:solidFill>
                    <a:latin typeface="Arial Narrow" panose="020B0606020202030204" pitchFamily="34" charset="0"/>
                  </a:rPr>
                  <a:t>Консорциум «Арктическая медицина»</a:t>
                </a:r>
              </a:p>
            </p:txBody>
          </p: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6DF87073-0728-4442-AE03-F7800820BF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59660" y="1543978"/>
                <a:ext cx="2352561" cy="0"/>
              </a:xfrm>
              <a:prstGeom prst="line">
                <a:avLst/>
              </a:prstGeom>
              <a:ln w="76200">
                <a:solidFill>
                  <a:srgbClr val="F3273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Группа 67">
              <a:extLst>
                <a:ext uri="{FF2B5EF4-FFF2-40B4-BE49-F238E27FC236}">
                  <a16:creationId xmlns:a16="http://schemas.microsoft.com/office/drawing/2014/main" id="{65A1BEF3-B49E-4A5F-B945-08B7F5905202}"/>
                </a:ext>
              </a:extLst>
            </p:cNvPr>
            <p:cNvGrpSpPr/>
            <p:nvPr/>
          </p:nvGrpSpPr>
          <p:grpSpPr>
            <a:xfrm>
              <a:off x="10593494" y="3531764"/>
              <a:ext cx="1253851" cy="961613"/>
              <a:chOff x="9459660" y="1514827"/>
              <a:chExt cx="2352563" cy="912746"/>
            </a:xfrm>
          </p:grpSpPr>
          <p:sp>
            <p:nvSpPr>
              <p:cNvPr id="69" name="Rounded Rectangle 5">
                <a:extLst>
                  <a:ext uri="{FF2B5EF4-FFF2-40B4-BE49-F238E27FC236}">
                    <a16:creationId xmlns:a16="http://schemas.microsoft.com/office/drawing/2014/main" id="{AA3F7071-F180-4BCD-B3F8-C25C5F56CAE5}"/>
                  </a:ext>
                </a:extLst>
              </p:cNvPr>
              <p:cNvSpPr/>
              <p:nvPr/>
            </p:nvSpPr>
            <p:spPr>
              <a:xfrm>
                <a:off x="9459662" y="1514827"/>
                <a:ext cx="2352561" cy="91274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  <a:effectLst>
                <a:outerShdw blurRad="190500" dist="114300" dir="2700000" algn="tl" rotWithShape="0">
                  <a:prstClr val="black">
                    <a:alpha val="1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1300" dirty="0">
                    <a:solidFill>
                      <a:srgbClr val="F32735"/>
                    </a:solidFill>
                    <a:latin typeface="Arial Narrow" panose="020B0606020202030204" pitchFamily="34" charset="0"/>
                  </a:rPr>
                  <a:t>Органы исполнительной власти региона</a:t>
                </a:r>
              </a:p>
            </p:txBody>
          </p:sp>
          <p:cxnSp>
            <p:nvCxnSpPr>
              <p:cNvPr id="70" name="Прямая соединительная линия 69">
                <a:extLst>
                  <a:ext uri="{FF2B5EF4-FFF2-40B4-BE49-F238E27FC236}">
                    <a16:creationId xmlns:a16="http://schemas.microsoft.com/office/drawing/2014/main" id="{2D6AB9D2-3FEB-4C57-98D0-D7ED1FCE96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59660" y="1543978"/>
                <a:ext cx="2352561" cy="0"/>
              </a:xfrm>
              <a:prstGeom prst="line">
                <a:avLst/>
              </a:prstGeom>
              <a:ln w="76200">
                <a:solidFill>
                  <a:srgbClr val="F3273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4617C080-6407-4CE0-9DA8-F12013104FD3}"/>
              </a:ext>
            </a:extLst>
          </p:cNvPr>
          <p:cNvSpPr/>
          <p:nvPr/>
        </p:nvSpPr>
        <p:spPr>
          <a:xfrm>
            <a:off x="0" y="4077072"/>
            <a:ext cx="12042692" cy="2039003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1143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9DAB592-3D6F-46F2-A1BB-374861B47EF9}"/>
              </a:ext>
            </a:extLst>
          </p:cNvPr>
          <p:cNvSpPr txBox="1"/>
          <p:nvPr/>
        </p:nvSpPr>
        <p:spPr>
          <a:xfrm>
            <a:off x="4655046" y="4149080"/>
            <a:ext cx="3992666" cy="384711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 defTabSz="914218">
              <a:defRPr/>
            </a:pPr>
            <a:r>
              <a:rPr lang="ru-RU" b="1" dirty="0">
                <a:solidFill>
                  <a:srgbClr val="041A7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Результаты за 2024 год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A21A61-757F-42E7-A9EE-A0F3C366A291}"/>
              </a:ext>
            </a:extLst>
          </p:cNvPr>
          <p:cNvSpPr txBox="1"/>
          <p:nvPr/>
        </p:nvSpPr>
        <p:spPr>
          <a:xfrm>
            <a:off x="419047" y="193964"/>
            <a:ext cx="10927835" cy="646331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 defTabSz="914218">
              <a:defRPr/>
            </a:pPr>
            <a:r>
              <a:rPr lang="ru-RU" sz="3600" b="1" dirty="0">
                <a:solidFill>
                  <a:srgbClr val="041A72"/>
                </a:solidFill>
                <a:latin typeface="Arial" pitchFamily="34" charset="0"/>
                <a:cs typeface="Arial" pitchFamily="34" charset="0"/>
              </a:rPr>
              <a:t>Медицина 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878394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8257" y="342895"/>
            <a:ext cx="458671" cy="458460"/>
          </a:xfrm>
          <a:prstGeom prst="rect">
            <a:avLst/>
          </a:prstGeom>
          <a:noFill/>
        </p:spPr>
      </p:pic>
      <p:grpSp>
        <p:nvGrpSpPr>
          <p:cNvPr id="77" name="Группа 76"/>
          <p:cNvGrpSpPr/>
          <p:nvPr/>
        </p:nvGrpSpPr>
        <p:grpSpPr>
          <a:xfrm>
            <a:off x="838622" y="4509120"/>
            <a:ext cx="10272027" cy="334967"/>
            <a:chOff x="838622" y="4941168"/>
            <a:chExt cx="10272027" cy="334967"/>
          </a:xfrm>
        </p:grpSpPr>
        <p:grpSp>
          <p:nvGrpSpPr>
            <p:cNvPr id="6" name="Группа 122">
              <a:extLst>
                <a:ext uri="{FF2B5EF4-FFF2-40B4-BE49-F238E27FC236}">
                  <a16:creationId xmlns:a16="http://schemas.microsoft.com/office/drawing/2014/main" id="{AB8797E0-FA94-4A13-B097-518A62E7251C}"/>
                </a:ext>
              </a:extLst>
            </p:cNvPr>
            <p:cNvGrpSpPr/>
            <p:nvPr/>
          </p:nvGrpSpPr>
          <p:grpSpPr>
            <a:xfrm>
              <a:off x="8471470" y="4941168"/>
              <a:ext cx="334923" cy="334967"/>
              <a:chOff x="8186130" y="6044961"/>
              <a:chExt cx="334966" cy="334966"/>
            </a:xfrm>
          </p:grpSpPr>
          <p:sp>
            <p:nvSpPr>
              <p:cNvPr id="124" name="Прямоугольник 123">
                <a:extLst>
                  <a:ext uri="{FF2B5EF4-FFF2-40B4-BE49-F238E27FC236}">
                    <a16:creationId xmlns:a16="http://schemas.microsoft.com/office/drawing/2014/main" id="{23C6122F-B606-4579-A65E-A3AF653E5656}"/>
                  </a:ext>
                </a:extLst>
              </p:cNvPr>
              <p:cNvSpPr/>
              <p:nvPr/>
            </p:nvSpPr>
            <p:spPr>
              <a:xfrm>
                <a:off x="8186130" y="6044961"/>
                <a:ext cx="334966" cy="334966"/>
              </a:xfrm>
              <a:prstGeom prst="rect">
                <a:avLst/>
              </a:prstGeom>
              <a:solidFill>
                <a:srgbClr val="041A7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Полилиния: фигура 124">
                <a:extLst>
                  <a:ext uri="{FF2B5EF4-FFF2-40B4-BE49-F238E27FC236}">
                    <a16:creationId xmlns:a16="http://schemas.microsoft.com/office/drawing/2014/main" id="{FE35CD2B-34F7-4491-A002-DC0465F73B08}"/>
                  </a:ext>
                </a:extLst>
              </p:cNvPr>
              <p:cNvSpPr/>
              <p:nvPr/>
            </p:nvSpPr>
            <p:spPr>
              <a:xfrm>
                <a:off x="8263842" y="6103144"/>
                <a:ext cx="179542" cy="218600"/>
              </a:xfrm>
              <a:custGeom>
                <a:avLst/>
                <a:gdLst>
                  <a:gd name="connsiteX0" fmla="*/ 349949 w 717423"/>
                  <a:gd name="connsiteY0" fmla="*/ 871990 h 873490"/>
                  <a:gd name="connsiteX1" fmla="*/ 0 w 717423"/>
                  <a:gd name="connsiteY1" fmla="*/ 443555 h 873490"/>
                  <a:gd name="connsiteX2" fmla="*/ 0 w 717423"/>
                  <a:gd name="connsiteY2" fmla="*/ 131421 h 873490"/>
                  <a:gd name="connsiteX3" fmla="*/ 12478 w 717423"/>
                  <a:gd name="connsiteY3" fmla="*/ 114086 h 873490"/>
                  <a:gd name="connsiteX4" fmla="*/ 350044 w 717423"/>
                  <a:gd name="connsiteY4" fmla="*/ 1500 h 873490"/>
                  <a:gd name="connsiteX5" fmla="*/ 367379 w 717423"/>
                  <a:gd name="connsiteY5" fmla="*/ 1500 h 873490"/>
                  <a:gd name="connsiteX6" fmla="*/ 704945 w 717423"/>
                  <a:gd name="connsiteY6" fmla="*/ 113990 h 873490"/>
                  <a:gd name="connsiteX7" fmla="*/ 717423 w 717423"/>
                  <a:gd name="connsiteY7" fmla="*/ 131326 h 873490"/>
                  <a:gd name="connsiteX8" fmla="*/ 717423 w 717423"/>
                  <a:gd name="connsiteY8" fmla="*/ 443555 h 873490"/>
                  <a:gd name="connsiteX9" fmla="*/ 367474 w 717423"/>
                  <a:gd name="connsiteY9" fmla="*/ 871990 h 873490"/>
                  <a:gd name="connsiteX10" fmla="*/ 349949 w 717423"/>
                  <a:gd name="connsiteY10" fmla="*/ 871990 h 873490"/>
                  <a:gd name="connsiteX11" fmla="*/ 349949 w 717423"/>
                  <a:gd name="connsiteY11" fmla="*/ 871990 h 873490"/>
                  <a:gd name="connsiteX12" fmla="*/ 136398 w 717423"/>
                  <a:gd name="connsiteY12" fmla="*/ 392406 h 873490"/>
                  <a:gd name="connsiteX13" fmla="*/ 260509 w 717423"/>
                  <a:gd name="connsiteY13" fmla="*/ 558236 h 873490"/>
                  <a:gd name="connsiteX14" fmla="*/ 301657 w 717423"/>
                  <a:gd name="connsiteY14" fmla="*/ 561189 h 873490"/>
                  <a:gd name="connsiteX15" fmla="*/ 578358 w 717423"/>
                  <a:gd name="connsiteY15" fmla="*/ 284488 h 873490"/>
                  <a:gd name="connsiteX16" fmla="*/ 578358 w 717423"/>
                  <a:gd name="connsiteY16" fmla="*/ 245721 h 873490"/>
                  <a:gd name="connsiteX17" fmla="*/ 539591 w 717423"/>
                  <a:gd name="connsiteY17" fmla="*/ 245721 h 873490"/>
                  <a:gd name="connsiteX18" fmla="*/ 285179 w 717423"/>
                  <a:gd name="connsiteY18" fmla="*/ 500134 h 873490"/>
                  <a:gd name="connsiteX19" fmla="*/ 180023 w 717423"/>
                  <a:gd name="connsiteY19" fmla="*/ 359545 h 873490"/>
                  <a:gd name="connsiteX20" fmla="*/ 141827 w 717423"/>
                  <a:gd name="connsiteY20" fmla="*/ 354116 h 873490"/>
                  <a:gd name="connsiteX21" fmla="*/ 136398 w 717423"/>
                  <a:gd name="connsiteY21" fmla="*/ 392311 h 873490"/>
                  <a:gd name="connsiteX22" fmla="*/ 136398 w 717423"/>
                  <a:gd name="connsiteY22" fmla="*/ 392311 h 873490"/>
                  <a:gd name="connsiteX23" fmla="*/ 358712 w 717423"/>
                  <a:gd name="connsiteY23" fmla="*/ 793790 h 873490"/>
                  <a:gd name="connsiteX24" fmla="*/ 565309 w 717423"/>
                  <a:gd name="connsiteY24" fmla="*/ 655296 h 873490"/>
                  <a:gd name="connsiteX25" fmla="*/ 640842 w 717423"/>
                  <a:gd name="connsiteY25" fmla="*/ 442793 h 873490"/>
                  <a:gd name="connsiteX26" fmla="*/ 640842 w 717423"/>
                  <a:gd name="connsiteY26" fmla="*/ 173426 h 873490"/>
                  <a:gd name="connsiteX27" fmla="*/ 358807 w 717423"/>
                  <a:gd name="connsiteY27" fmla="*/ 79415 h 873490"/>
                  <a:gd name="connsiteX28" fmla="*/ 76771 w 717423"/>
                  <a:gd name="connsiteY28" fmla="*/ 173426 h 873490"/>
                  <a:gd name="connsiteX29" fmla="*/ 76771 w 717423"/>
                  <a:gd name="connsiteY29" fmla="*/ 442793 h 873490"/>
                  <a:gd name="connsiteX30" fmla="*/ 152400 w 717423"/>
                  <a:gd name="connsiteY30" fmla="*/ 655391 h 873490"/>
                  <a:gd name="connsiteX31" fmla="*/ 358807 w 717423"/>
                  <a:gd name="connsiteY31" fmla="*/ 793790 h 873490"/>
                  <a:gd name="connsiteX32" fmla="*/ 358807 w 717423"/>
                  <a:gd name="connsiteY32" fmla="*/ 793790 h 873490"/>
                  <a:gd name="connsiteX33" fmla="*/ 582263 w 717423"/>
                  <a:gd name="connsiteY33" fmla="*/ 669012 h 873490"/>
                  <a:gd name="connsiteX34" fmla="*/ 662559 w 717423"/>
                  <a:gd name="connsiteY34" fmla="*/ 442793 h 873490"/>
                  <a:gd name="connsiteX35" fmla="*/ 662559 w 717423"/>
                  <a:gd name="connsiteY35" fmla="*/ 165521 h 873490"/>
                  <a:gd name="connsiteX36" fmla="*/ 654082 w 717423"/>
                  <a:gd name="connsiteY36" fmla="*/ 154853 h 873490"/>
                  <a:gd name="connsiteX37" fmla="*/ 362045 w 717423"/>
                  <a:gd name="connsiteY37" fmla="*/ 57507 h 873490"/>
                  <a:gd name="connsiteX38" fmla="*/ 355092 w 717423"/>
                  <a:gd name="connsiteY38" fmla="*/ 57507 h 873490"/>
                  <a:gd name="connsiteX39" fmla="*/ 62198 w 717423"/>
                  <a:gd name="connsiteY39" fmla="*/ 155138 h 873490"/>
                  <a:gd name="connsiteX40" fmla="*/ 54673 w 717423"/>
                  <a:gd name="connsiteY40" fmla="*/ 165521 h 873490"/>
                  <a:gd name="connsiteX41" fmla="*/ 54673 w 717423"/>
                  <a:gd name="connsiteY41" fmla="*/ 442698 h 873490"/>
                  <a:gd name="connsiteX42" fmla="*/ 135255 w 717423"/>
                  <a:gd name="connsiteY42" fmla="*/ 669012 h 873490"/>
                  <a:gd name="connsiteX43" fmla="*/ 354997 w 717423"/>
                  <a:gd name="connsiteY43" fmla="*/ 815697 h 873490"/>
                  <a:gd name="connsiteX44" fmla="*/ 362331 w 717423"/>
                  <a:gd name="connsiteY44" fmla="*/ 815697 h 873490"/>
                  <a:gd name="connsiteX45" fmla="*/ 582263 w 717423"/>
                  <a:gd name="connsiteY45" fmla="*/ 668917 h 8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17423" h="873490">
                    <a:moveTo>
                      <a:pt x="349949" y="871990"/>
                    </a:moveTo>
                    <a:cubicBezTo>
                      <a:pt x="150686" y="804839"/>
                      <a:pt x="5429" y="663392"/>
                      <a:pt x="0" y="443555"/>
                    </a:cubicBezTo>
                    <a:lnTo>
                      <a:pt x="0" y="131421"/>
                    </a:lnTo>
                    <a:cubicBezTo>
                      <a:pt x="0" y="123420"/>
                      <a:pt x="4858" y="116657"/>
                      <a:pt x="12478" y="114086"/>
                    </a:cubicBezTo>
                    <a:lnTo>
                      <a:pt x="350044" y="1500"/>
                    </a:lnTo>
                    <a:cubicBezTo>
                      <a:pt x="355949" y="-500"/>
                      <a:pt x="361474" y="-500"/>
                      <a:pt x="367379" y="1500"/>
                    </a:cubicBezTo>
                    <a:lnTo>
                      <a:pt x="704945" y="113990"/>
                    </a:lnTo>
                    <a:cubicBezTo>
                      <a:pt x="712565" y="116562"/>
                      <a:pt x="717423" y="123325"/>
                      <a:pt x="717423" y="131326"/>
                    </a:cubicBezTo>
                    <a:lnTo>
                      <a:pt x="717423" y="443555"/>
                    </a:lnTo>
                    <a:cubicBezTo>
                      <a:pt x="712280" y="663202"/>
                      <a:pt x="566547" y="804839"/>
                      <a:pt x="367474" y="871990"/>
                    </a:cubicBezTo>
                    <a:cubicBezTo>
                      <a:pt x="361569" y="873990"/>
                      <a:pt x="355854" y="873990"/>
                      <a:pt x="349949" y="871990"/>
                    </a:cubicBezTo>
                    <a:lnTo>
                      <a:pt x="349949" y="871990"/>
                    </a:lnTo>
                    <a:close/>
                    <a:moveTo>
                      <a:pt x="136398" y="392406"/>
                    </a:moveTo>
                    <a:lnTo>
                      <a:pt x="260509" y="558236"/>
                    </a:lnTo>
                    <a:cubicBezTo>
                      <a:pt x="270510" y="571571"/>
                      <a:pt x="289941" y="572905"/>
                      <a:pt x="301657" y="561189"/>
                    </a:cubicBezTo>
                    <a:lnTo>
                      <a:pt x="578358" y="284488"/>
                    </a:lnTo>
                    <a:cubicBezTo>
                      <a:pt x="589026" y="273820"/>
                      <a:pt x="589026" y="256484"/>
                      <a:pt x="578358" y="245721"/>
                    </a:cubicBezTo>
                    <a:cubicBezTo>
                      <a:pt x="567690" y="234958"/>
                      <a:pt x="550355" y="235053"/>
                      <a:pt x="539591" y="245721"/>
                    </a:cubicBezTo>
                    <a:lnTo>
                      <a:pt x="285179" y="500134"/>
                    </a:lnTo>
                    <a:lnTo>
                      <a:pt x="180023" y="359545"/>
                    </a:lnTo>
                    <a:cubicBezTo>
                      <a:pt x="170974" y="347448"/>
                      <a:pt x="153924" y="345067"/>
                      <a:pt x="141827" y="354116"/>
                    </a:cubicBezTo>
                    <a:cubicBezTo>
                      <a:pt x="129730" y="363164"/>
                      <a:pt x="127349" y="380214"/>
                      <a:pt x="136398" y="392311"/>
                    </a:cubicBezTo>
                    <a:lnTo>
                      <a:pt x="136398" y="392311"/>
                    </a:lnTo>
                    <a:close/>
                    <a:moveTo>
                      <a:pt x="358712" y="793790"/>
                    </a:moveTo>
                    <a:cubicBezTo>
                      <a:pt x="442817" y="763119"/>
                      <a:pt x="515017" y="717494"/>
                      <a:pt x="565309" y="655296"/>
                    </a:cubicBezTo>
                    <a:cubicBezTo>
                      <a:pt x="610934" y="598813"/>
                      <a:pt x="638651" y="528328"/>
                      <a:pt x="640842" y="442793"/>
                    </a:cubicBezTo>
                    <a:lnTo>
                      <a:pt x="640842" y="173426"/>
                    </a:lnTo>
                    <a:cubicBezTo>
                      <a:pt x="640842" y="173426"/>
                      <a:pt x="358807" y="79415"/>
                      <a:pt x="358807" y="79415"/>
                    </a:cubicBezTo>
                    <a:lnTo>
                      <a:pt x="76771" y="173426"/>
                    </a:lnTo>
                    <a:lnTo>
                      <a:pt x="76771" y="442793"/>
                    </a:lnTo>
                    <a:cubicBezTo>
                      <a:pt x="76771" y="518612"/>
                      <a:pt x="104870" y="596527"/>
                      <a:pt x="152400" y="655391"/>
                    </a:cubicBezTo>
                    <a:cubicBezTo>
                      <a:pt x="202597" y="717590"/>
                      <a:pt x="274701" y="763119"/>
                      <a:pt x="358807" y="793790"/>
                    </a:cubicBezTo>
                    <a:lnTo>
                      <a:pt x="358807" y="793790"/>
                    </a:lnTo>
                    <a:close/>
                    <a:moveTo>
                      <a:pt x="582263" y="669012"/>
                    </a:moveTo>
                    <a:cubicBezTo>
                      <a:pt x="633698" y="605385"/>
                      <a:pt x="661797" y="524613"/>
                      <a:pt x="662559" y="442793"/>
                    </a:cubicBezTo>
                    <a:lnTo>
                      <a:pt x="662559" y="165521"/>
                    </a:lnTo>
                    <a:cubicBezTo>
                      <a:pt x="662559" y="160282"/>
                      <a:pt x="658939" y="155996"/>
                      <a:pt x="654082" y="154853"/>
                    </a:cubicBezTo>
                    <a:lnTo>
                      <a:pt x="362045" y="57507"/>
                    </a:lnTo>
                    <a:cubicBezTo>
                      <a:pt x="359664" y="56745"/>
                      <a:pt x="357283" y="56840"/>
                      <a:pt x="355092" y="57507"/>
                    </a:cubicBezTo>
                    <a:lnTo>
                      <a:pt x="62198" y="155138"/>
                    </a:lnTo>
                    <a:cubicBezTo>
                      <a:pt x="57721" y="156567"/>
                      <a:pt x="54673" y="160758"/>
                      <a:pt x="54673" y="165521"/>
                    </a:cubicBezTo>
                    <a:lnTo>
                      <a:pt x="54673" y="442698"/>
                    </a:lnTo>
                    <a:cubicBezTo>
                      <a:pt x="54673" y="523375"/>
                      <a:pt x="84582" y="606433"/>
                      <a:pt x="135255" y="669012"/>
                    </a:cubicBezTo>
                    <a:cubicBezTo>
                      <a:pt x="188976" y="735497"/>
                      <a:pt x="265748" y="783788"/>
                      <a:pt x="354997" y="815697"/>
                    </a:cubicBezTo>
                    <a:cubicBezTo>
                      <a:pt x="357473" y="816554"/>
                      <a:pt x="360045" y="816554"/>
                      <a:pt x="362331" y="815697"/>
                    </a:cubicBezTo>
                    <a:cubicBezTo>
                      <a:pt x="445865" y="785884"/>
                      <a:pt x="525875" y="738640"/>
                      <a:pt x="582263" y="6689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7" name="Группа 122">
              <a:extLst>
                <a:ext uri="{FF2B5EF4-FFF2-40B4-BE49-F238E27FC236}">
                  <a16:creationId xmlns:a16="http://schemas.microsoft.com/office/drawing/2014/main" id="{AB8797E0-FA94-4A13-B097-518A62E7251C}"/>
                </a:ext>
              </a:extLst>
            </p:cNvPr>
            <p:cNvGrpSpPr/>
            <p:nvPr/>
          </p:nvGrpSpPr>
          <p:grpSpPr>
            <a:xfrm>
              <a:off x="2854846" y="4941168"/>
              <a:ext cx="334923" cy="334967"/>
              <a:chOff x="8186130" y="6044961"/>
              <a:chExt cx="334966" cy="334966"/>
            </a:xfrm>
          </p:grpSpPr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23C6122F-B606-4579-A65E-A3AF653E5656}"/>
                  </a:ext>
                </a:extLst>
              </p:cNvPr>
              <p:cNvSpPr/>
              <p:nvPr/>
            </p:nvSpPr>
            <p:spPr>
              <a:xfrm>
                <a:off x="8186130" y="6044961"/>
                <a:ext cx="334966" cy="334966"/>
              </a:xfrm>
              <a:prstGeom prst="rect">
                <a:avLst/>
              </a:prstGeom>
              <a:solidFill>
                <a:srgbClr val="041A7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Полилиния: фигура 124">
                <a:extLst>
                  <a:ext uri="{FF2B5EF4-FFF2-40B4-BE49-F238E27FC236}">
                    <a16:creationId xmlns:a16="http://schemas.microsoft.com/office/drawing/2014/main" id="{FE35CD2B-34F7-4491-A002-DC0465F73B08}"/>
                  </a:ext>
                </a:extLst>
              </p:cNvPr>
              <p:cNvSpPr/>
              <p:nvPr/>
            </p:nvSpPr>
            <p:spPr>
              <a:xfrm>
                <a:off x="8263842" y="6103144"/>
                <a:ext cx="179542" cy="218600"/>
              </a:xfrm>
              <a:custGeom>
                <a:avLst/>
                <a:gdLst>
                  <a:gd name="connsiteX0" fmla="*/ 349949 w 717423"/>
                  <a:gd name="connsiteY0" fmla="*/ 871990 h 873490"/>
                  <a:gd name="connsiteX1" fmla="*/ 0 w 717423"/>
                  <a:gd name="connsiteY1" fmla="*/ 443555 h 873490"/>
                  <a:gd name="connsiteX2" fmla="*/ 0 w 717423"/>
                  <a:gd name="connsiteY2" fmla="*/ 131421 h 873490"/>
                  <a:gd name="connsiteX3" fmla="*/ 12478 w 717423"/>
                  <a:gd name="connsiteY3" fmla="*/ 114086 h 873490"/>
                  <a:gd name="connsiteX4" fmla="*/ 350044 w 717423"/>
                  <a:gd name="connsiteY4" fmla="*/ 1500 h 873490"/>
                  <a:gd name="connsiteX5" fmla="*/ 367379 w 717423"/>
                  <a:gd name="connsiteY5" fmla="*/ 1500 h 873490"/>
                  <a:gd name="connsiteX6" fmla="*/ 704945 w 717423"/>
                  <a:gd name="connsiteY6" fmla="*/ 113990 h 873490"/>
                  <a:gd name="connsiteX7" fmla="*/ 717423 w 717423"/>
                  <a:gd name="connsiteY7" fmla="*/ 131326 h 873490"/>
                  <a:gd name="connsiteX8" fmla="*/ 717423 w 717423"/>
                  <a:gd name="connsiteY8" fmla="*/ 443555 h 873490"/>
                  <a:gd name="connsiteX9" fmla="*/ 367474 w 717423"/>
                  <a:gd name="connsiteY9" fmla="*/ 871990 h 873490"/>
                  <a:gd name="connsiteX10" fmla="*/ 349949 w 717423"/>
                  <a:gd name="connsiteY10" fmla="*/ 871990 h 873490"/>
                  <a:gd name="connsiteX11" fmla="*/ 349949 w 717423"/>
                  <a:gd name="connsiteY11" fmla="*/ 871990 h 873490"/>
                  <a:gd name="connsiteX12" fmla="*/ 136398 w 717423"/>
                  <a:gd name="connsiteY12" fmla="*/ 392406 h 873490"/>
                  <a:gd name="connsiteX13" fmla="*/ 260509 w 717423"/>
                  <a:gd name="connsiteY13" fmla="*/ 558236 h 873490"/>
                  <a:gd name="connsiteX14" fmla="*/ 301657 w 717423"/>
                  <a:gd name="connsiteY14" fmla="*/ 561189 h 873490"/>
                  <a:gd name="connsiteX15" fmla="*/ 578358 w 717423"/>
                  <a:gd name="connsiteY15" fmla="*/ 284488 h 873490"/>
                  <a:gd name="connsiteX16" fmla="*/ 578358 w 717423"/>
                  <a:gd name="connsiteY16" fmla="*/ 245721 h 873490"/>
                  <a:gd name="connsiteX17" fmla="*/ 539591 w 717423"/>
                  <a:gd name="connsiteY17" fmla="*/ 245721 h 873490"/>
                  <a:gd name="connsiteX18" fmla="*/ 285179 w 717423"/>
                  <a:gd name="connsiteY18" fmla="*/ 500134 h 873490"/>
                  <a:gd name="connsiteX19" fmla="*/ 180023 w 717423"/>
                  <a:gd name="connsiteY19" fmla="*/ 359545 h 873490"/>
                  <a:gd name="connsiteX20" fmla="*/ 141827 w 717423"/>
                  <a:gd name="connsiteY20" fmla="*/ 354116 h 873490"/>
                  <a:gd name="connsiteX21" fmla="*/ 136398 w 717423"/>
                  <a:gd name="connsiteY21" fmla="*/ 392311 h 873490"/>
                  <a:gd name="connsiteX22" fmla="*/ 136398 w 717423"/>
                  <a:gd name="connsiteY22" fmla="*/ 392311 h 873490"/>
                  <a:gd name="connsiteX23" fmla="*/ 358712 w 717423"/>
                  <a:gd name="connsiteY23" fmla="*/ 793790 h 873490"/>
                  <a:gd name="connsiteX24" fmla="*/ 565309 w 717423"/>
                  <a:gd name="connsiteY24" fmla="*/ 655296 h 873490"/>
                  <a:gd name="connsiteX25" fmla="*/ 640842 w 717423"/>
                  <a:gd name="connsiteY25" fmla="*/ 442793 h 873490"/>
                  <a:gd name="connsiteX26" fmla="*/ 640842 w 717423"/>
                  <a:gd name="connsiteY26" fmla="*/ 173426 h 873490"/>
                  <a:gd name="connsiteX27" fmla="*/ 358807 w 717423"/>
                  <a:gd name="connsiteY27" fmla="*/ 79415 h 873490"/>
                  <a:gd name="connsiteX28" fmla="*/ 76771 w 717423"/>
                  <a:gd name="connsiteY28" fmla="*/ 173426 h 873490"/>
                  <a:gd name="connsiteX29" fmla="*/ 76771 w 717423"/>
                  <a:gd name="connsiteY29" fmla="*/ 442793 h 873490"/>
                  <a:gd name="connsiteX30" fmla="*/ 152400 w 717423"/>
                  <a:gd name="connsiteY30" fmla="*/ 655391 h 873490"/>
                  <a:gd name="connsiteX31" fmla="*/ 358807 w 717423"/>
                  <a:gd name="connsiteY31" fmla="*/ 793790 h 873490"/>
                  <a:gd name="connsiteX32" fmla="*/ 358807 w 717423"/>
                  <a:gd name="connsiteY32" fmla="*/ 793790 h 873490"/>
                  <a:gd name="connsiteX33" fmla="*/ 582263 w 717423"/>
                  <a:gd name="connsiteY33" fmla="*/ 669012 h 873490"/>
                  <a:gd name="connsiteX34" fmla="*/ 662559 w 717423"/>
                  <a:gd name="connsiteY34" fmla="*/ 442793 h 873490"/>
                  <a:gd name="connsiteX35" fmla="*/ 662559 w 717423"/>
                  <a:gd name="connsiteY35" fmla="*/ 165521 h 873490"/>
                  <a:gd name="connsiteX36" fmla="*/ 654082 w 717423"/>
                  <a:gd name="connsiteY36" fmla="*/ 154853 h 873490"/>
                  <a:gd name="connsiteX37" fmla="*/ 362045 w 717423"/>
                  <a:gd name="connsiteY37" fmla="*/ 57507 h 873490"/>
                  <a:gd name="connsiteX38" fmla="*/ 355092 w 717423"/>
                  <a:gd name="connsiteY38" fmla="*/ 57507 h 873490"/>
                  <a:gd name="connsiteX39" fmla="*/ 62198 w 717423"/>
                  <a:gd name="connsiteY39" fmla="*/ 155138 h 873490"/>
                  <a:gd name="connsiteX40" fmla="*/ 54673 w 717423"/>
                  <a:gd name="connsiteY40" fmla="*/ 165521 h 873490"/>
                  <a:gd name="connsiteX41" fmla="*/ 54673 w 717423"/>
                  <a:gd name="connsiteY41" fmla="*/ 442698 h 873490"/>
                  <a:gd name="connsiteX42" fmla="*/ 135255 w 717423"/>
                  <a:gd name="connsiteY42" fmla="*/ 669012 h 873490"/>
                  <a:gd name="connsiteX43" fmla="*/ 354997 w 717423"/>
                  <a:gd name="connsiteY43" fmla="*/ 815697 h 873490"/>
                  <a:gd name="connsiteX44" fmla="*/ 362331 w 717423"/>
                  <a:gd name="connsiteY44" fmla="*/ 815697 h 873490"/>
                  <a:gd name="connsiteX45" fmla="*/ 582263 w 717423"/>
                  <a:gd name="connsiteY45" fmla="*/ 668917 h 8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17423" h="873490">
                    <a:moveTo>
                      <a:pt x="349949" y="871990"/>
                    </a:moveTo>
                    <a:cubicBezTo>
                      <a:pt x="150686" y="804839"/>
                      <a:pt x="5429" y="663392"/>
                      <a:pt x="0" y="443555"/>
                    </a:cubicBezTo>
                    <a:lnTo>
                      <a:pt x="0" y="131421"/>
                    </a:lnTo>
                    <a:cubicBezTo>
                      <a:pt x="0" y="123420"/>
                      <a:pt x="4858" y="116657"/>
                      <a:pt x="12478" y="114086"/>
                    </a:cubicBezTo>
                    <a:lnTo>
                      <a:pt x="350044" y="1500"/>
                    </a:lnTo>
                    <a:cubicBezTo>
                      <a:pt x="355949" y="-500"/>
                      <a:pt x="361474" y="-500"/>
                      <a:pt x="367379" y="1500"/>
                    </a:cubicBezTo>
                    <a:lnTo>
                      <a:pt x="704945" y="113990"/>
                    </a:lnTo>
                    <a:cubicBezTo>
                      <a:pt x="712565" y="116562"/>
                      <a:pt x="717423" y="123325"/>
                      <a:pt x="717423" y="131326"/>
                    </a:cubicBezTo>
                    <a:lnTo>
                      <a:pt x="717423" y="443555"/>
                    </a:lnTo>
                    <a:cubicBezTo>
                      <a:pt x="712280" y="663202"/>
                      <a:pt x="566547" y="804839"/>
                      <a:pt x="367474" y="871990"/>
                    </a:cubicBezTo>
                    <a:cubicBezTo>
                      <a:pt x="361569" y="873990"/>
                      <a:pt x="355854" y="873990"/>
                      <a:pt x="349949" y="871990"/>
                    </a:cubicBezTo>
                    <a:lnTo>
                      <a:pt x="349949" y="871990"/>
                    </a:lnTo>
                    <a:close/>
                    <a:moveTo>
                      <a:pt x="136398" y="392406"/>
                    </a:moveTo>
                    <a:lnTo>
                      <a:pt x="260509" y="558236"/>
                    </a:lnTo>
                    <a:cubicBezTo>
                      <a:pt x="270510" y="571571"/>
                      <a:pt x="289941" y="572905"/>
                      <a:pt x="301657" y="561189"/>
                    </a:cubicBezTo>
                    <a:lnTo>
                      <a:pt x="578358" y="284488"/>
                    </a:lnTo>
                    <a:cubicBezTo>
                      <a:pt x="589026" y="273820"/>
                      <a:pt x="589026" y="256484"/>
                      <a:pt x="578358" y="245721"/>
                    </a:cubicBezTo>
                    <a:cubicBezTo>
                      <a:pt x="567690" y="234958"/>
                      <a:pt x="550355" y="235053"/>
                      <a:pt x="539591" y="245721"/>
                    </a:cubicBezTo>
                    <a:lnTo>
                      <a:pt x="285179" y="500134"/>
                    </a:lnTo>
                    <a:lnTo>
                      <a:pt x="180023" y="359545"/>
                    </a:lnTo>
                    <a:cubicBezTo>
                      <a:pt x="170974" y="347448"/>
                      <a:pt x="153924" y="345067"/>
                      <a:pt x="141827" y="354116"/>
                    </a:cubicBezTo>
                    <a:cubicBezTo>
                      <a:pt x="129730" y="363164"/>
                      <a:pt x="127349" y="380214"/>
                      <a:pt x="136398" y="392311"/>
                    </a:cubicBezTo>
                    <a:lnTo>
                      <a:pt x="136398" y="392311"/>
                    </a:lnTo>
                    <a:close/>
                    <a:moveTo>
                      <a:pt x="358712" y="793790"/>
                    </a:moveTo>
                    <a:cubicBezTo>
                      <a:pt x="442817" y="763119"/>
                      <a:pt x="515017" y="717494"/>
                      <a:pt x="565309" y="655296"/>
                    </a:cubicBezTo>
                    <a:cubicBezTo>
                      <a:pt x="610934" y="598813"/>
                      <a:pt x="638651" y="528328"/>
                      <a:pt x="640842" y="442793"/>
                    </a:cubicBezTo>
                    <a:lnTo>
                      <a:pt x="640842" y="173426"/>
                    </a:lnTo>
                    <a:cubicBezTo>
                      <a:pt x="640842" y="173426"/>
                      <a:pt x="358807" y="79415"/>
                      <a:pt x="358807" y="79415"/>
                    </a:cubicBezTo>
                    <a:lnTo>
                      <a:pt x="76771" y="173426"/>
                    </a:lnTo>
                    <a:lnTo>
                      <a:pt x="76771" y="442793"/>
                    </a:lnTo>
                    <a:cubicBezTo>
                      <a:pt x="76771" y="518612"/>
                      <a:pt x="104870" y="596527"/>
                      <a:pt x="152400" y="655391"/>
                    </a:cubicBezTo>
                    <a:cubicBezTo>
                      <a:pt x="202597" y="717590"/>
                      <a:pt x="274701" y="763119"/>
                      <a:pt x="358807" y="793790"/>
                    </a:cubicBezTo>
                    <a:lnTo>
                      <a:pt x="358807" y="793790"/>
                    </a:lnTo>
                    <a:close/>
                    <a:moveTo>
                      <a:pt x="582263" y="669012"/>
                    </a:moveTo>
                    <a:cubicBezTo>
                      <a:pt x="633698" y="605385"/>
                      <a:pt x="661797" y="524613"/>
                      <a:pt x="662559" y="442793"/>
                    </a:cubicBezTo>
                    <a:lnTo>
                      <a:pt x="662559" y="165521"/>
                    </a:lnTo>
                    <a:cubicBezTo>
                      <a:pt x="662559" y="160282"/>
                      <a:pt x="658939" y="155996"/>
                      <a:pt x="654082" y="154853"/>
                    </a:cubicBezTo>
                    <a:lnTo>
                      <a:pt x="362045" y="57507"/>
                    </a:lnTo>
                    <a:cubicBezTo>
                      <a:pt x="359664" y="56745"/>
                      <a:pt x="357283" y="56840"/>
                      <a:pt x="355092" y="57507"/>
                    </a:cubicBezTo>
                    <a:lnTo>
                      <a:pt x="62198" y="155138"/>
                    </a:lnTo>
                    <a:cubicBezTo>
                      <a:pt x="57721" y="156567"/>
                      <a:pt x="54673" y="160758"/>
                      <a:pt x="54673" y="165521"/>
                    </a:cubicBezTo>
                    <a:lnTo>
                      <a:pt x="54673" y="442698"/>
                    </a:lnTo>
                    <a:cubicBezTo>
                      <a:pt x="54673" y="523375"/>
                      <a:pt x="84582" y="606433"/>
                      <a:pt x="135255" y="669012"/>
                    </a:cubicBezTo>
                    <a:cubicBezTo>
                      <a:pt x="188976" y="735497"/>
                      <a:pt x="265748" y="783788"/>
                      <a:pt x="354997" y="815697"/>
                    </a:cubicBezTo>
                    <a:cubicBezTo>
                      <a:pt x="357473" y="816554"/>
                      <a:pt x="360045" y="816554"/>
                      <a:pt x="362331" y="815697"/>
                    </a:cubicBezTo>
                    <a:cubicBezTo>
                      <a:pt x="445865" y="785884"/>
                      <a:pt x="525875" y="738640"/>
                      <a:pt x="582263" y="6689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8" name="Группа 122">
              <a:extLst>
                <a:ext uri="{FF2B5EF4-FFF2-40B4-BE49-F238E27FC236}">
                  <a16:creationId xmlns:a16="http://schemas.microsoft.com/office/drawing/2014/main" id="{AB8797E0-FA94-4A13-B097-518A62E7251C}"/>
                </a:ext>
              </a:extLst>
            </p:cNvPr>
            <p:cNvGrpSpPr/>
            <p:nvPr/>
          </p:nvGrpSpPr>
          <p:grpSpPr>
            <a:xfrm>
              <a:off x="838622" y="4941168"/>
              <a:ext cx="334923" cy="334967"/>
              <a:chOff x="8186130" y="6044961"/>
              <a:chExt cx="334966" cy="334966"/>
            </a:xfrm>
          </p:grpSpPr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23C6122F-B606-4579-A65E-A3AF653E5656}"/>
                  </a:ext>
                </a:extLst>
              </p:cNvPr>
              <p:cNvSpPr/>
              <p:nvPr/>
            </p:nvSpPr>
            <p:spPr>
              <a:xfrm>
                <a:off x="8186130" y="6044961"/>
                <a:ext cx="334966" cy="334966"/>
              </a:xfrm>
              <a:prstGeom prst="rect">
                <a:avLst/>
              </a:prstGeom>
              <a:solidFill>
                <a:srgbClr val="041A7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Полилиния: фигура 124">
                <a:extLst>
                  <a:ext uri="{FF2B5EF4-FFF2-40B4-BE49-F238E27FC236}">
                    <a16:creationId xmlns:a16="http://schemas.microsoft.com/office/drawing/2014/main" id="{FE35CD2B-34F7-4491-A002-DC0465F73B08}"/>
                  </a:ext>
                </a:extLst>
              </p:cNvPr>
              <p:cNvSpPr/>
              <p:nvPr/>
            </p:nvSpPr>
            <p:spPr>
              <a:xfrm>
                <a:off x="8263842" y="6103144"/>
                <a:ext cx="179542" cy="218600"/>
              </a:xfrm>
              <a:custGeom>
                <a:avLst/>
                <a:gdLst>
                  <a:gd name="connsiteX0" fmla="*/ 349949 w 717423"/>
                  <a:gd name="connsiteY0" fmla="*/ 871990 h 873490"/>
                  <a:gd name="connsiteX1" fmla="*/ 0 w 717423"/>
                  <a:gd name="connsiteY1" fmla="*/ 443555 h 873490"/>
                  <a:gd name="connsiteX2" fmla="*/ 0 w 717423"/>
                  <a:gd name="connsiteY2" fmla="*/ 131421 h 873490"/>
                  <a:gd name="connsiteX3" fmla="*/ 12478 w 717423"/>
                  <a:gd name="connsiteY3" fmla="*/ 114086 h 873490"/>
                  <a:gd name="connsiteX4" fmla="*/ 350044 w 717423"/>
                  <a:gd name="connsiteY4" fmla="*/ 1500 h 873490"/>
                  <a:gd name="connsiteX5" fmla="*/ 367379 w 717423"/>
                  <a:gd name="connsiteY5" fmla="*/ 1500 h 873490"/>
                  <a:gd name="connsiteX6" fmla="*/ 704945 w 717423"/>
                  <a:gd name="connsiteY6" fmla="*/ 113990 h 873490"/>
                  <a:gd name="connsiteX7" fmla="*/ 717423 w 717423"/>
                  <a:gd name="connsiteY7" fmla="*/ 131326 h 873490"/>
                  <a:gd name="connsiteX8" fmla="*/ 717423 w 717423"/>
                  <a:gd name="connsiteY8" fmla="*/ 443555 h 873490"/>
                  <a:gd name="connsiteX9" fmla="*/ 367474 w 717423"/>
                  <a:gd name="connsiteY9" fmla="*/ 871990 h 873490"/>
                  <a:gd name="connsiteX10" fmla="*/ 349949 w 717423"/>
                  <a:gd name="connsiteY10" fmla="*/ 871990 h 873490"/>
                  <a:gd name="connsiteX11" fmla="*/ 349949 w 717423"/>
                  <a:gd name="connsiteY11" fmla="*/ 871990 h 873490"/>
                  <a:gd name="connsiteX12" fmla="*/ 136398 w 717423"/>
                  <a:gd name="connsiteY12" fmla="*/ 392406 h 873490"/>
                  <a:gd name="connsiteX13" fmla="*/ 260509 w 717423"/>
                  <a:gd name="connsiteY13" fmla="*/ 558236 h 873490"/>
                  <a:gd name="connsiteX14" fmla="*/ 301657 w 717423"/>
                  <a:gd name="connsiteY14" fmla="*/ 561189 h 873490"/>
                  <a:gd name="connsiteX15" fmla="*/ 578358 w 717423"/>
                  <a:gd name="connsiteY15" fmla="*/ 284488 h 873490"/>
                  <a:gd name="connsiteX16" fmla="*/ 578358 w 717423"/>
                  <a:gd name="connsiteY16" fmla="*/ 245721 h 873490"/>
                  <a:gd name="connsiteX17" fmla="*/ 539591 w 717423"/>
                  <a:gd name="connsiteY17" fmla="*/ 245721 h 873490"/>
                  <a:gd name="connsiteX18" fmla="*/ 285179 w 717423"/>
                  <a:gd name="connsiteY18" fmla="*/ 500134 h 873490"/>
                  <a:gd name="connsiteX19" fmla="*/ 180023 w 717423"/>
                  <a:gd name="connsiteY19" fmla="*/ 359545 h 873490"/>
                  <a:gd name="connsiteX20" fmla="*/ 141827 w 717423"/>
                  <a:gd name="connsiteY20" fmla="*/ 354116 h 873490"/>
                  <a:gd name="connsiteX21" fmla="*/ 136398 w 717423"/>
                  <a:gd name="connsiteY21" fmla="*/ 392311 h 873490"/>
                  <a:gd name="connsiteX22" fmla="*/ 136398 w 717423"/>
                  <a:gd name="connsiteY22" fmla="*/ 392311 h 873490"/>
                  <a:gd name="connsiteX23" fmla="*/ 358712 w 717423"/>
                  <a:gd name="connsiteY23" fmla="*/ 793790 h 873490"/>
                  <a:gd name="connsiteX24" fmla="*/ 565309 w 717423"/>
                  <a:gd name="connsiteY24" fmla="*/ 655296 h 873490"/>
                  <a:gd name="connsiteX25" fmla="*/ 640842 w 717423"/>
                  <a:gd name="connsiteY25" fmla="*/ 442793 h 873490"/>
                  <a:gd name="connsiteX26" fmla="*/ 640842 w 717423"/>
                  <a:gd name="connsiteY26" fmla="*/ 173426 h 873490"/>
                  <a:gd name="connsiteX27" fmla="*/ 358807 w 717423"/>
                  <a:gd name="connsiteY27" fmla="*/ 79415 h 873490"/>
                  <a:gd name="connsiteX28" fmla="*/ 76771 w 717423"/>
                  <a:gd name="connsiteY28" fmla="*/ 173426 h 873490"/>
                  <a:gd name="connsiteX29" fmla="*/ 76771 w 717423"/>
                  <a:gd name="connsiteY29" fmla="*/ 442793 h 873490"/>
                  <a:gd name="connsiteX30" fmla="*/ 152400 w 717423"/>
                  <a:gd name="connsiteY30" fmla="*/ 655391 h 873490"/>
                  <a:gd name="connsiteX31" fmla="*/ 358807 w 717423"/>
                  <a:gd name="connsiteY31" fmla="*/ 793790 h 873490"/>
                  <a:gd name="connsiteX32" fmla="*/ 358807 w 717423"/>
                  <a:gd name="connsiteY32" fmla="*/ 793790 h 873490"/>
                  <a:gd name="connsiteX33" fmla="*/ 582263 w 717423"/>
                  <a:gd name="connsiteY33" fmla="*/ 669012 h 873490"/>
                  <a:gd name="connsiteX34" fmla="*/ 662559 w 717423"/>
                  <a:gd name="connsiteY34" fmla="*/ 442793 h 873490"/>
                  <a:gd name="connsiteX35" fmla="*/ 662559 w 717423"/>
                  <a:gd name="connsiteY35" fmla="*/ 165521 h 873490"/>
                  <a:gd name="connsiteX36" fmla="*/ 654082 w 717423"/>
                  <a:gd name="connsiteY36" fmla="*/ 154853 h 873490"/>
                  <a:gd name="connsiteX37" fmla="*/ 362045 w 717423"/>
                  <a:gd name="connsiteY37" fmla="*/ 57507 h 873490"/>
                  <a:gd name="connsiteX38" fmla="*/ 355092 w 717423"/>
                  <a:gd name="connsiteY38" fmla="*/ 57507 h 873490"/>
                  <a:gd name="connsiteX39" fmla="*/ 62198 w 717423"/>
                  <a:gd name="connsiteY39" fmla="*/ 155138 h 873490"/>
                  <a:gd name="connsiteX40" fmla="*/ 54673 w 717423"/>
                  <a:gd name="connsiteY40" fmla="*/ 165521 h 873490"/>
                  <a:gd name="connsiteX41" fmla="*/ 54673 w 717423"/>
                  <a:gd name="connsiteY41" fmla="*/ 442698 h 873490"/>
                  <a:gd name="connsiteX42" fmla="*/ 135255 w 717423"/>
                  <a:gd name="connsiteY42" fmla="*/ 669012 h 873490"/>
                  <a:gd name="connsiteX43" fmla="*/ 354997 w 717423"/>
                  <a:gd name="connsiteY43" fmla="*/ 815697 h 873490"/>
                  <a:gd name="connsiteX44" fmla="*/ 362331 w 717423"/>
                  <a:gd name="connsiteY44" fmla="*/ 815697 h 873490"/>
                  <a:gd name="connsiteX45" fmla="*/ 582263 w 717423"/>
                  <a:gd name="connsiteY45" fmla="*/ 668917 h 8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17423" h="873490">
                    <a:moveTo>
                      <a:pt x="349949" y="871990"/>
                    </a:moveTo>
                    <a:cubicBezTo>
                      <a:pt x="150686" y="804839"/>
                      <a:pt x="5429" y="663392"/>
                      <a:pt x="0" y="443555"/>
                    </a:cubicBezTo>
                    <a:lnTo>
                      <a:pt x="0" y="131421"/>
                    </a:lnTo>
                    <a:cubicBezTo>
                      <a:pt x="0" y="123420"/>
                      <a:pt x="4858" y="116657"/>
                      <a:pt x="12478" y="114086"/>
                    </a:cubicBezTo>
                    <a:lnTo>
                      <a:pt x="350044" y="1500"/>
                    </a:lnTo>
                    <a:cubicBezTo>
                      <a:pt x="355949" y="-500"/>
                      <a:pt x="361474" y="-500"/>
                      <a:pt x="367379" y="1500"/>
                    </a:cubicBezTo>
                    <a:lnTo>
                      <a:pt x="704945" y="113990"/>
                    </a:lnTo>
                    <a:cubicBezTo>
                      <a:pt x="712565" y="116562"/>
                      <a:pt x="717423" y="123325"/>
                      <a:pt x="717423" y="131326"/>
                    </a:cubicBezTo>
                    <a:lnTo>
                      <a:pt x="717423" y="443555"/>
                    </a:lnTo>
                    <a:cubicBezTo>
                      <a:pt x="712280" y="663202"/>
                      <a:pt x="566547" y="804839"/>
                      <a:pt x="367474" y="871990"/>
                    </a:cubicBezTo>
                    <a:cubicBezTo>
                      <a:pt x="361569" y="873990"/>
                      <a:pt x="355854" y="873990"/>
                      <a:pt x="349949" y="871990"/>
                    </a:cubicBezTo>
                    <a:lnTo>
                      <a:pt x="349949" y="871990"/>
                    </a:lnTo>
                    <a:close/>
                    <a:moveTo>
                      <a:pt x="136398" y="392406"/>
                    </a:moveTo>
                    <a:lnTo>
                      <a:pt x="260509" y="558236"/>
                    </a:lnTo>
                    <a:cubicBezTo>
                      <a:pt x="270510" y="571571"/>
                      <a:pt x="289941" y="572905"/>
                      <a:pt x="301657" y="561189"/>
                    </a:cubicBezTo>
                    <a:lnTo>
                      <a:pt x="578358" y="284488"/>
                    </a:lnTo>
                    <a:cubicBezTo>
                      <a:pt x="589026" y="273820"/>
                      <a:pt x="589026" y="256484"/>
                      <a:pt x="578358" y="245721"/>
                    </a:cubicBezTo>
                    <a:cubicBezTo>
                      <a:pt x="567690" y="234958"/>
                      <a:pt x="550355" y="235053"/>
                      <a:pt x="539591" y="245721"/>
                    </a:cubicBezTo>
                    <a:lnTo>
                      <a:pt x="285179" y="500134"/>
                    </a:lnTo>
                    <a:lnTo>
                      <a:pt x="180023" y="359545"/>
                    </a:lnTo>
                    <a:cubicBezTo>
                      <a:pt x="170974" y="347448"/>
                      <a:pt x="153924" y="345067"/>
                      <a:pt x="141827" y="354116"/>
                    </a:cubicBezTo>
                    <a:cubicBezTo>
                      <a:pt x="129730" y="363164"/>
                      <a:pt x="127349" y="380214"/>
                      <a:pt x="136398" y="392311"/>
                    </a:cubicBezTo>
                    <a:lnTo>
                      <a:pt x="136398" y="392311"/>
                    </a:lnTo>
                    <a:close/>
                    <a:moveTo>
                      <a:pt x="358712" y="793790"/>
                    </a:moveTo>
                    <a:cubicBezTo>
                      <a:pt x="442817" y="763119"/>
                      <a:pt x="515017" y="717494"/>
                      <a:pt x="565309" y="655296"/>
                    </a:cubicBezTo>
                    <a:cubicBezTo>
                      <a:pt x="610934" y="598813"/>
                      <a:pt x="638651" y="528328"/>
                      <a:pt x="640842" y="442793"/>
                    </a:cubicBezTo>
                    <a:lnTo>
                      <a:pt x="640842" y="173426"/>
                    </a:lnTo>
                    <a:cubicBezTo>
                      <a:pt x="640842" y="173426"/>
                      <a:pt x="358807" y="79415"/>
                      <a:pt x="358807" y="79415"/>
                    </a:cubicBezTo>
                    <a:lnTo>
                      <a:pt x="76771" y="173426"/>
                    </a:lnTo>
                    <a:lnTo>
                      <a:pt x="76771" y="442793"/>
                    </a:lnTo>
                    <a:cubicBezTo>
                      <a:pt x="76771" y="518612"/>
                      <a:pt x="104870" y="596527"/>
                      <a:pt x="152400" y="655391"/>
                    </a:cubicBezTo>
                    <a:cubicBezTo>
                      <a:pt x="202597" y="717590"/>
                      <a:pt x="274701" y="763119"/>
                      <a:pt x="358807" y="793790"/>
                    </a:cubicBezTo>
                    <a:lnTo>
                      <a:pt x="358807" y="793790"/>
                    </a:lnTo>
                    <a:close/>
                    <a:moveTo>
                      <a:pt x="582263" y="669012"/>
                    </a:moveTo>
                    <a:cubicBezTo>
                      <a:pt x="633698" y="605385"/>
                      <a:pt x="661797" y="524613"/>
                      <a:pt x="662559" y="442793"/>
                    </a:cubicBezTo>
                    <a:lnTo>
                      <a:pt x="662559" y="165521"/>
                    </a:lnTo>
                    <a:cubicBezTo>
                      <a:pt x="662559" y="160282"/>
                      <a:pt x="658939" y="155996"/>
                      <a:pt x="654082" y="154853"/>
                    </a:cubicBezTo>
                    <a:lnTo>
                      <a:pt x="362045" y="57507"/>
                    </a:lnTo>
                    <a:cubicBezTo>
                      <a:pt x="359664" y="56745"/>
                      <a:pt x="357283" y="56840"/>
                      <a:pt x="355092" y="57507"/>
                    </a:cubicBezTo>
                    <a:lnTo>
                      <a:pt x="62198" y="155138"/>
                    </a:lnTo>
                    <a:cubicBezTo>
                      <a:pt x="57721" y="156567"/>
                      <a:pt x="54673" y="160758"/>
                      <a:pt x="54673" y="165521"/>
                    </a:cubicBezTo>
                    <a:lnTo>
                      <a:pt x="54673" y="442698"/>
                    </a:lnTo>
                    <a:cubicBezTo>
                      <a:pt x="54673" y="523375"/>
                      <a:pt x="84582" y="606433"/>
                      <a:pt x="135255" y="669012"/>
                    </a:cubicBezTo>
                    <a:cubicBezTo>
                      <a:pt x="188976" y="735497"/>
                      <a:pt x="265748" y="783788"/>
                      <a:pt x="354997" y="815697"/>
                    </a:cubicBezTo>
                    <a:cubicBezTo>
                      <a:pt x="357473" y="816554"/>
                      <a:pt x="360045" y="816554"/>
                      <a:pt x="362331" y="815697"/>
                    </a:cubicBezTo>
                    <a:cubicBezTo>
                      <a:pt x="445865" y="785884"/>
                      <a:pt x="525875" y="738640"/>
                      <a:pt x="582263" y="6689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9" name="Группа 122">
              <a:extLst>
                <a:ext uri="{FF2B5EF4-FFF2-40B4-BE49-F238E27FC236}">
                  <a16:creationId xmlns:a16="http://schemas.microsoft.com/office/drawing/2014/main" id="{AB8797E0-FA94-4A13-B097-518A62E7251C}"/>
                </a:ext>
              </a:extLst>
            </p:cNvPr>
            <p:cNvGrpSpPr/>
            <p:nvPr/>
          </p:nvGrpSpPr>
          <p:grpSpPr>
            <a:xfrm>
              <a:off x="5807174" y="4941168"/>
              <a:ext cx="334923" cy="334967"/>
              <a:chOff x="8186130" y="6044961"/>
              <a:chExt cx="334966" cy="334966"/>
            </a:xfrm>
          </p:grpSpPr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id="{23C6122F-B606-4579-A65E-A3AF653E5656}"/>
                  </a:ext>
                </a:extLst>
              </p:cNvPr>
              <p:cNvSpPr/>
              <p:nvPr/>
            </p:nvSpPr>
            <p:spPr>
              <a:xfrm>
                <a:off x="8186130" y="6044961"/>
                <a:ext cx="334966" cy="334966"/>
              </a:xfrm>
              <a:prstGeom prst="rect">
                <a:avLst/>
              </a:prstGeom>
              <a:solidFill>
                <a:srgbClr val="041A7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Полилиния: фигура 124">
                <a:extLst>
                  <a:ext uri="{FF2B5EF4-FFF2-40B4-BE49-F238E27FC236}">
                    <a16:creationId xmlns:a16="http://schemas.microsoft.com/office/drawing/2014/main" id="{FE35CD2B-34F7-4491-A002-DC0465F73B08}"/>
                  </a:ext>
                </a:extLst>
              </p:cNvPr>
              <p:cNvSpPr/>
              <p:nvPr/>
            </p:nvSpPr>
            <p:spPr>
              <a:xfrm>
                <a:off x="8263842" y="6103144"/>
                <a:ext cx="179542" cy="218600"/>
              </a:xfrm>
              <a:custGeom>
                <a:avLst/>
                <a:gdLst>
                  <a:gd name="connsiteX0" fmla="*/ 349949 w 717423"/>
                  <a:gd name="connsiteY0" fmla="*/ 871990 h 873490"/>
                  <a:gd name="connsiteX1" fmla="*/ 0 w 717423"/>
                  <a:gd name="connsiteY1" fmla="*/ 443555 h 873490"/>
                  <a:gd name="connsiteX2" fmla="*/ 0 w 717423"/>
                  <a:gd name="connsiteY2" fmla="*/ 131421 h 873490"/>
                  <a:gd name="connsiteX3" fmla="*/ 12478 w 717423"/>
                  <a:gd name="connsiteY3" fmla="*/ 114086 h 873490"/>
                  <a:gd name="connsiteX4" fmla="*/ 350044 w 717423"/>
                  <a:gd name="connsiteY4" fmla="*/ 1500 h 873490"/>
                  <a:gd name="connsiteX5" fmla="*/ 367379 w 717423"/>
                  <a:gd name="connsiteY5" fmla="*/ 1500 h 873490"/>
                  <a:gd name="connsiteX6" fmla="*/ 704945 w 717423"/>
                  <a:gd name="connsiteY6" fmla="*/ 113990 h 873490"/>
                  <a:gd name="connsiteX7" fmla="*/ 717423 w 717423"/>
                  <a:gd name="connsiteY7" fmla="*/ 131326 h 873490"/>
                  <a:gd name="connsiteX8" fmla="*/ 717423 w 717423"/>
                  <a:gd name="connsiteY8" fmla="*/ 443555 h 873490"/>
                  <a:gd name="connsiteX9" fmla="*/ 367474 w 717423"/>
                  <a:gd name="connsiteY9" fmla="*/ 871990 h 873490"/>
                  <a:gd name="connsiteX10" fmla="*/ 349949 w 717423"/>
                  <a:gd name="connsiteY10" fmla="*/ 871990 h 873490"/>
                  <a:gd name="connsiteX11" fmla="*/ 349949 w 717423"/>
                  <a:gd name="connsiteY11" fmla="*/ 871990 h 873490"/>
                  <a:gd name="connsiteX12" fmla="*/ 136398 w 717423"/>
                  <a:gd name="connsiteY12" fmla="*/ 392406 h 873490"/>
                  <a:gd name="connsiteX13" fmla="*/ 260509 w 717423"/>
                  <a:gd name="connsiteY13" fmla="*/ 558236 h 873490"/>
                  <a:gd name="connsiteX14" fmla="*/ 301657 w 717423"/>
                  <a:gd name="connsiteY14" fmla="*/ 561189 h 873490"/>
                  <a:gd name="connsiteX15" fmla="*/ 578358 w 717423"/>
                  <a:gd name="connsiteY15" fmla="*/ 284488 h 873490"/>
                  <a:gd name="connsiteX16" fmla="*/ 578358 w 717423"/>
                  <a:gd name="connsiteY16" fmla="*/ 245721 h 873490"/>
                  <a:gd name="connsiteX17" fmla="*/ 539591 w 717423"/>
                  <a:gd name="connsiteY17" fmla="*/ 245721 h 873490"/>
                  <a:gd name="connsiteX18" fmla="*/ 285179 w 717423"/>
                  <a:gd name="connsiteY18" fmla="*/ 500134 h 873490"/>
                  <a:gd name="connsiteX19" fmla="*/ 180023 w 717423"/>
                  <a:gd name="connsiteY19" fmla="*/ 359545 h 873490"/>
                  <a:gd name="connsiteX20" fmla="*/ 141827 w 717423"/>
                  <a:gd name="connsiteY20" fmla="*/ 354116 h 873490"/>
                  <a:gd name="connsiteX21" fmla="*/ 136398 w 717423"/>
                  <a:gd name="connsiteY21" fmla="*/ 392311 h 873490"/>
                  <a:gd name="connsiteX22" fmla="*/ 136398 w 717423"/>
                  <a:gd name="connsiteY22" fmla="*/ 392311 h 873490"/>
                  <a:gd name="connsiteX23" fmla="*/ 358712 w 717423"/>
                  <a:gd name="connsiteY23" fmla="*/ 793790 h 873490"/>
                  <a:gd name="connsiteX24" fmla="*/ 565309 w 717423"/>
                  <a:gd name="connsiteY24" fmla="*/ 655296 h 873490"/>
                  <a:gd name="connsiteX25" fmla="*/ 640842 w 717423"/>
                  <a:gd name="connsiteY25" fmla="*/ 442793 h 873490"/>
                  <a:gd name="connsiteX26" fmla="*/ 640842 w 717423"/>
                  <a:gd name="connsiteY26" fmla="*/ 173426 h 873490"/>
                  <a:gd name="connsiteX27" fmla="*/ 358807 w 717423"/>
                  <a:gd name="connsiteY27" fmla="*/ 79415 h 873490"/>
                  <a:gd name="connsiteX28" fmla="*/ 76771 w 717423"/>
                  <a:gd name="connsiteY28" fmla="*/ 173426 h 873490"/>
                  <a:gd name="connsiteX29" fmla="*/ 76771 w 717423"/>
                  <a:gd name="connsiteY29" fmla="*/ 442793 h 873490"/>
                  <a:gd name="connsiteX30" fmla="*/ 152400 w 717423"/>
                  <a:gd name="connsiteY30" fmla="*/ 655391 h 873490"/>
                  <a:gd name="connsiteX31" fmla="*/ 358807 w 717423"/>
                  <a:gd name="connsiteY31" fmla="*/ 793790 h 873490"/>
                  <a:gd name="connsiteX32" fmla="*/ 358807 w 717423"/>
                  <a:gd name="connsiteY32" fmla="*/ 793790 h 873490"/>
                  <a:gd name="connsiteX33" fmla="*/ 582263 w 717423"/>
                  <a:gd name="connsiteY33" fmla="*/ 669012 h 873490"/>
                  <a:gd name="connsiteX34" fmla="*/ 662559 w 717423"/>
                  <a:gd name="connsiteY34" fmla="*/ 442793 h 873490"/>
                  <a:gd name="connsiteX35" fmla="*/ 662559 w 717423"/>
                  <a:gd name="connsiteY35" fmla="*/ 165521 h 873490"/>
                  <a:gd name="connsiteX36" fmla="*/ 654082 w 717423"/>
                  <a:gd name="connsiteY36" fmla="*/ 154853 h 873490"/>
                  <a:gd name="connsiteX37" fmla="*/ 362045 w 717423"/>
                  <a:gd name="connsiteY37" fmla="*/ 57507 h 873490"/>
                  <a:gd name="connsiteX38" fmla="*/ 355092 w 717423"/>
                  <a:gd name="connsiteY38" fmla="*/ 57507 h 873490"/>
                  <a:gd name="connsiteX39" fmla="*/ 62198 w 717423"/>
                  <a:gd name="connsiteY39" fmla="*/ 155138 h 873490"/>
                  <a:gd name="connsiteX40" fmla="*/ 54673 w 717423"/>
                  <a:gd name="connsiteY40" fmla="*/ 165521 h 873490"/>
                  <a:gd name="connsiteX41" fmla="*/ 54673 w 717423"/>
                  <a:gd name="connsiteY41" fmla="*/ 442698 h 873490"/>
                  <a:gd name="connsiteX42" fmla="*/ 135255 w 717423"/>
                  <a:gd name="connsiteY42" fmla="*/ 669012 h 873490"/>
                  <a:gd name="connsiteX43" fmla="*/ 354997 w 717423"/>
                  <a:gd name="connsiteY43" fmla="*/ 815697 h 873490"/>
                  <a:gd name="connsiteX44" fmla="*/ 362331 w 717423"/>
                  <a:gd name="connsiteY44" fmla="*/ 815697 h 873490"/>
                  <a:gd name="connsiteX45" fmla="*/ 582263 w 717423"/>
                  <a:gd name="connsiteY45" fmla="*/ 668917 h 8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17423" h="873490">
                    <a:moveTo>
                      <a:pt x="349949" y="871990"/>
                    </a:moveTo>
                    <a:cubicBezTo>
                      <a:pt x="150686" y="804839"/>
                      <a:pt x="5429" y="663392"/>
                      <a:pt x="0" y="443555"/>
                    </a:cubicBezTo>
                    <a:lnTo>
                      <a:pt x="0" y="131421"/>
                    </a:lnTo>
                    <a:cubicBezTo>
                      <a:pt x="0" y="123420"/>
                      <a:pt x="4858" y="116657"/>
                      <a:pt x="12478" y="114086"/>
                    </a:cubicBezTo>
                    <a:lnTo>
                      <a:pt x="350044" y="1500"/>
                    </a:lnTo>
                    <a:cubicBezTo>
                      <a:pt x="355949" y="-500"/>
                      <a:pt x="361474" y="-500"/>
                      <a:pt x="367379" y="1500"/>
                    </a:cubicBezTo>
                    <a:lnTo>
                      <a:pt x="704945" y="113990"/>
                    </a:lnTo>
                    <a:cubicBezTo>
                      <a:pt x="712565" y="116562"/>
                      <a:pt x="717423" y="123325"/>
                      <a:pt x="717423" y="131326"/>
                    </a:cubicBezTo>
                    <a:lnTo>
                      <a:pt x="717423" y="443555"/>
                    </a:lnTo>
                    <a:cubicBezTo>
                      <a:pt x="712280" y="663202"/>
                      <a:pt x="566547" y="804839"/>
                      <a:pt x="367474" y="871990"/>
                    </a:cubicBezTo>
                    <a:cubicBezTo>
                      <a:pt x="361569" y="873990"/>
                      <a:pt x="355854" y="873990"/>
                      <a:pt x="349949" y="871990"/>
                    </a:cubicBezTo>
                    <a:lnTo>
                      <a:pt x="349949" y="871990"/>
                    </a:lnTo>
                    <a:close/>
                    <a:moveTo>
                      <a:pt x="136398" y="392406"/>
                    </a:moveTo>
                    <a:lnTo>
                      <a:pt x="260509" y="558236"/>
                    </a:lnTo>
                    <a:cubicBezTo>
                      <a:pt x="270510" y="571571"/>
                      <a:pt x="289941" y="572905"/>
                      <a:pt x="301657" y="561189"/>
                    </a:cubicBezTo>
                    <a:lnTo>
                      <a:pt x="578358" y="284488"/>
                    </a:lnTo>
                    <a:cubicBezTo>
                      <a:pt x="589026" y="273820"/>
                      <a:pt x="589026" y="256484"/>
                      <a:pt x="578358" y="245721"/>
                    </a:cubicBezTo>
                    <a:cubicBezTo>
                      <a:pt x="567690" y="234958"/>
                      <a:pt x="550355" y="235053"/>
                      <a:pt x="539591" y="245721"/>
                    </a:cubicBezTo>
                    <a:lnTo>
                      <a:pt x="285179" y="500134"/>
                    </a:lnTo>
                    <a:lnTo>
                      <a:pt x="180023" y="359545"/>
                    </a:lnTo>
                    <a:cubicBezTo>
                      <a:pt x="170974" y="347448"/>
                      <a:pt x="153924" y="345067"/>
                      <a:pt x="141827" y="354116"/>
                    </a:cubicBezTo>
                    <a:cubicBezTo>
                      <a:pt x="129730" y="363164"/>
                      <a:pt x="127349" y="380214"/>
                      <a:pt x="136398" y="392311"/>
                    </a:cubicBezTo>
                    <a:lnTo>
                      <a:pt x="136398" y="392311"/>
                    </a:lnTo>
                    <a:close/>
                    <a:moveTo>
                      <a:pt x="358712" y="793790"/>
                    </a:moveTo>
                    <a:cubicBezTo>
                      <a:pt x="442817" y="763119"/>
                      <a:pt x="515017" y="717494"/>
                      <a:pt x="565309" y="655296"/>
                    </a:cubicBezTo>
                    <a:cubicBezTo>
                      <a:pt x="610934" y="598813"/>
                      <a:pt x="638651" y="528328"/>
                      <a:pt x="640842" y="442793"/>
                    </a:cubicBezTo>
                    <a:lnTo>
                      <a:pt x="640842" y="173426"/>
                    </a:lnTo>
                    <a:cubicBezTo>
                      <a:pt x="640842" y="173426"/>
                      <a:pt x="358807" y="79415"/>
                      <a:pt x="358807" y="79415"/>
                    </a:cubicBezTo>
                    <a:lnTo>
                      <a:pt x="76771" y="173426"/>
                    </a:lnTo>
                    <a:lnTo>
                      <a:pt x="76771" y="442793"/>
                    </a:lnTo>
                    <a:cubicBezTo>
                      <a:pt x="76771" y="518612"/>
                      <a:pt x="104870" y="596527"/>
                      <a:pt x="152400" y="655391"/>
                    </a:cubicBezTo>
                    <a:cubicBezTo>
                      <a:pt x="202597" y="717590"/>
                      <a:pt x="274701" y="763119"/>
                      <a:pt x="358807" y="793790"/>
                    </a:cubicBezTo>
                    <a:lnTo>
                      <a:pt x="358807" y="793790"/>
                    </a:lnTo>
                    <a:close/>
                    <a:moveTo>
                      <a:pt x="582263" y="669012"/>
                    </a:moveTo>
                    <a:cubicBezTo>
                      <a:pt x="633698" y="605385"/>
                      <a:pt x="661797" y="524613"/>
                      <a:pt x="662559" y="442793"/>
                    </a:cubicBezTo>
                    <a:lnTo>
                      <a:pt x="662559" y="165521"/>
                    </a:lnTo>
                    <a:cubicBezTo>
                      <a:pt x="662559" y="160282"/>
                      <a:pt x="658939" y="155996"/>
                      <a:pt x="654082" y="154853"/>
                    </a:cubicBezTo>
                    <a:lnTo>
                      <a:pt x="362045" y="57507"/>
                    </a:lnTo>
                    <a:cubicBezTo>
                      <a:pt x="359664" y="56745"/>
                      <a:pt x="357283" y="56840"/>
                      <a:pt x="355092" y="57507"/>
                    </a:cubicBezTo>
                    <a:lnTo>
                      <a:pt x="62198" y="155138"/>
                    </a:lnTo>
                    <a:cubicBezTo>
                      <a:pt x="57721" y="156567"/>
                      <a:pt x="54673" y="160758"/>
                      <a:pt x="54673" y="165521"/>
                    </a:cubicBezTo>
                    <a:lnTo>
                      <a:pt x="54673" y="442698"/>
                    </a:lnTo>
                    <a:cubicBezTo>
                      <a:pt x="54673" y="523375"/>
                      <a:pt x="84582" y="606433"/>
                      <a:pt x="135255" y="669012"/>
                    </a:cubicBezTo>
                    <a:cubicBezTo>
                      <a:pt x="188976" y="735497"/>
                      <a:pt x="265748" y="783788"/>
                      <a:pt x="354997" y="815697"/>
                    </a:cubicBezTo>
                    <a:cubicBezTo>
                      <a:pt x="357473" y="816554"/>
                      <a:pt x="360045" y="816554"/>
                      <a:pt x="362331" y="815697"/>
                    </a:cubicBezTo>
                    <a:cubicBezTo>
                      <a:pt x="445865" y="785884"/>
                      <a:pt x="525875" y="738640"/>
                      <a:pt x="582263" y="6689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1" name="Группа 122">
              <a:extLst>
                <a:ext uri="{FF2B5EF4-FFF2-40B4-BE49-F238E27FC236}">
                  <a16:creationId xmlns:a16="http://schemas.microsoft.com/office/drawing/2014/main" id="{AB8797E0-FA94-4A13-B097-518A62E7251C}"/>
                </a:ext>
              </a:extLst>
            </p:cNvPr>
            <p:cNvGrpSpPr/>
            <p:nvPr/>
          </p:nvGrpSpPr>
          <p:grpSpPr>
            <a:xfrm>
              <a:off x="10775726" y="4941168"/>
              <a:ext cx="334923" cy="334967"/>
              <a:chOff x="8186130" y="6044961"/>
              <a:chExt cx="334966" cy="334966"/>
            </a:xfrm>
          </p:grpSpPr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23C6122F-B606-4579-A65E-A3AF653E5656}"/>
                  </a:ext>
                </a:extLst>
              </p:cNvPr>
              <p:cNvSpPr/>
              <p:nvPr/>
            </p:nvSpPr>
            <p:spPr>
              <a:xfrm>
                <a:off x="8186130" y="6044961"/>
                <a:ext cx="334966" cy="334966"/>
              </a:xfrm>
              <a:prstGeom prst="rect">
                <a:avLst/>
              </a:prstGeom>
              <a:solidFill>
                <a:srgbClr val="041A7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олилиния: фигура 124">
                <a:extLst>
                  <a:ext uri="{FF2B5EF4-FFF2-40B4-BE49-F238E27FC236}">
                    <a16:creationId xmlns:a16="http://schemas.microsoft.com/office/drawing/2014/main" id="{FE35CD2B-34F7-4491-A002-DC0465F73B08}"/>
                  </a:ext>
                </a:extLst>
              </p:cNvPr>
              <p:cNvSpPr/>
              <p:nvPr/>
            </p:nvSpPr>
            <p:spPr>
              <a:xfrm>
                <a:off x="8263842" y="6103144"/>
                <a:ext cx="179542" cy="218600"/>
              </a:xfrm>
              <a:custGeom>
                <a:avLst/>
                <a:gdLst>
                  <a:gd name="connsiteX0" fmla="*/ 349949 w 717423"/>
                  <a:gd name="connsiteY0" fmla="*/ 871990 h 873490"/>
                  <a:gd name="connsiteX1" fmla="*/ 0 w 717423"/>
                  <a:gd name="connsiteY1" fmla="*/ 443555 h 873490"/>
                  <a:gd name="connsiteX2" fmla="*/ 0 w 717423"/>
                  <a:gd name="connsiteY2" fmla="*/ 131421 h 873490"/>
                  <a:gd name="connsiteX3" fmla="*/ 12478 w 717423"/>
                  <a:gd name="connsiteY3" fmla="*/ 114086 h 873490"/>
                  <a:gd name="connsiteX4" fmla="*/ 350044 w 717423"/>
                  <a:gd name="connsiteY4" fmla="*/ 1500 h 873490"/>
                  <a:gd name="connsiteX5" fmla="*/ 367379 w 717423"/>
                  <a:gd name="connsiteY5" fmla="*/ 1500 h 873490"/>
                  <a:gd name="connsiteX6" fmla="*/ 704945 w 717423"/>
                  <a:gd name="connsiteY6" fmla="*/ 113990 h 873490"/>
                  <a:gd name="connsiteX7" fmla="*/ 717423 w 717423"/>
                  <a:gd name="connsiteY7" fmla="*/ 131326 h 873490"/>
                  <a:gd name="connsiteX8" fmla="*/ 717423 w 717423"/>
                  <a:gd name="connsiteY8" fmla="*/ 443555 h 873490"/>
                  <a:gd name="connsiteX9" fmla="*/ 367474 w 717423"/>
                  <a:gd name="connsiteY9" fmla="*/ 871990 h 873490"/>
                  <a:gd name="connsiteX10" fmla="*/ 349949 w 717423"/>
                  <a:gd name="connsiteY10" fmla="*/ 871990 h 873490"/>
                  <a:gd name="connsiteX11" fmla="*/ 349949 w 717423"/>
                  <a:gd name="connsiteY11" fmla="*/ 871990 h 873490"/>
                  <a:gd name="connsiteX12" fmla="*/ 136398 w 717423"/>
                  <a:gd name="connsiteY12" fmla="*/ 392406 h 873490"/>
                  <a:gd name="connsiteX13" fmla="*/ 260509 w 717423"/>
                  <a:gd name="connsiteY13" fmla="*/ 558236 h 873490"/>
                  <a:gd name="connsiteX14" fmla="*/ 301657 w 717423"/>
                  <a:gd name="connsiteY14" fmla="*/ 561189 h 873490"/>
                  <a:gd name="connsiteX15" fmla="*/ 578358 w 717423"/>
                  <a:gd name="connsiteY15" fmla="*/ 284488 h 873490"/>
                  <a:gd name="connsiteX16" fmla="*/ 578358 w 717423"/>
                  <a:gd name="connsiteY16" fmla="*/ 245721 h 873490"/>
                  <a:gd name="connsiteX17" fmla="*/ 539591 w 717423"/>
                  <a:gd name="connsiteY17" fmla="*/ 245721 h 873490"/>
                  <a:gd name="connsiteX18" fmla="*/ 285179 w 717423"/>
                  <a:gd name="connsiteY18" fmla="*/ 500134 h 873490"/>
                  <a:gd name="connsiteX19" fmla="*/ 180023 w 717423"/>
                  <a:gd name="connsiteY19" fmla="*/ 359545 h 873490"/>
                  <a:gd name="connsiteX20" fmla="*/ 141827 w 717423"/>
                  <a:gd name="connsiteY20" fmla="*/ 354116 h 873490"/>
                  <a:gd name="connsiteX21" fmla="*/ 136398 w 717423"/>
                  <a:gd name="connsiteY21" fmla="*/ 392311 h 873490"/>
                  <a:gd name="connsiteX22" fmla="*/ 136398 w 717423"/>
                  <a:gd name="connsiteY22" fmla="*/ 392311 h 873490"/>
                  <a:gd name="connsiteX23" fmla="*/ 358712 w 717423"/>
                  <a:gd name="connsiteY23" fmla="*/ 793790 h 873490"/>
                  <a:gd name="connsiteX24" fmla="*/ 565309 w 717423"/>
                  <a:gd name="connsiteY24" fmla="*/ 655296 h 873490"/>
                  <a:gd name="connsiteX25" fmla="*/ 640842 w 717423"/>
                  <a:gd name="connsiteY25" fmla="*/ 442793 h 873490"/>
                  <a:gd name="connsiteX26" fmla="*/ 640842 w 717423"/>
                  <a:gd name="connsiteY26" fmla="*/ 173426 h 873490"/>
                  <a:gd name="connsiteX27" fmla="*/ 358807 w 717423"/>
                  <a:gd name="connsiteY27" fmla="*/ 79415 h 873490"/>
                  <a:gd name="connsiteX28" fmla="*/ 76771 w 717423"/>
                  <a:gd name="connsiteY28" fmla="*/ 173426 h 873490"/>
                  <a:gd name="connsiteX29" fmla="*/ 76771 w 717423"/>
                  <a:gd name="connsiteY29" fmla="*/ 442793 h 873490"/>
                  <a:gd name="connsiteX30" fmla="*/ 152400 w 717423"/>
                  <a:gd name="connsiteY30" fmla="*/ 655391 h 873490"/>
                  <a:gd name="connsiteX31" fmla="*/ 358807 w 717423"/>
                  <a:gd name="connsiteY31" fmla="*/ 793790 h 873490"/>
                  <a:gd name="connsiteX32" fmla="*/ 358807 w 717423"/>
                  <a:gd name="connsiteY32" fmla="*/ 793790 h 873490"/>
                  <a:gd name="connsiteX33" fmla="*/ 582263 w 717423"/>
                  <a:gd name="connsiteY33" fmla="*/ 669012 h 873490"/>
                  <a:gd name="connsiteX34" fmla="*/ 662559 w 717423"/>
                  <a:gd name="connsiteY34" fmla="*/ 442793 h 873490"/>
                  <a:gd name="connsiteX35" fmla="*/ 662559 w 717423"/>
                  <a:gd name="connsiteY35" fmla="*/ 165521 h 873490"/>
                  <a:gd name="connsiteX36" fmla="*/ 654082 w 717423"/>
                  <a:gd name="connsiteY36" fmla="*/ 154853 h 873490"/>
                  <a:gd name="connsiteX37" fmla="*/ 362045 w 717423"/>
                  <a:gd name="connsiteY37" fmla="*/ 57507 h 873490"/>
                  <a:gd name="connsiteX38" fmla="*/ 355092 w 717423"/>
                  <a:gd name="connsiteY38" fmla="*/ 57507 h 873490"/>
                  <a:gd name="connsiteX39" fmla="*/ 62198 w 717423"/>
                  <a:gd name="connsiteY39" fmla="*/ 155138 h 873490"/>
                  <a:gd name="connsiteX40" fmla="*/ 54673 w 717423"/>
                  <a:gd name="connsiteY40" fmla="*/ 165521 h 873490"/>
                  <a:gd name="connsiteX41" fmla="*/ 54673 w 717423"/>
                  <a:gd name="connsiteY41" fmla="*/ 442698 h 873490"/>
                  <a:gd name="connsiteX42" fmla="*/ 135255 w 717423"/>
                  <a:gd name="connsiteY42" fmla="*/ 669012 h 873490"/>
                  <a:gd name="connsiteX43" fmla="*/ 354997 w 717423"/>
                  <a:gd name="connsiteY43" fmla="*/ 815697 h 873490"/>
                  <a:gd name="connsiteX44" fmla="*/ 362331 w 717423"/>
                  <a:gd name="connsiteY44" fmla="*/ 815697 h 873490"/>
                  <a:gd name="connsiteX45" fmla="*/ 582263 w 717423"/>
                  <a:gd name="connsiteY45" fmla="*/ 668917 h 8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17423" h="873490">
                    <a:moveTo>
                      <a:pt x="349949" y="871990"/>
                    </a:moveTo>
                    <a:cubicBezTo>
                      <a:pt x="150686" y="804839"/>
                      <a:pt x="5429" y="663392"/>
                      <a:pt x="0" y="443555"/>
                    </a:cubicBezTo>
                    <a:lnTo>
                      <a:pt x="0" y="131421"/>
                    </a:lnTo>
                    <a:cubicBezTo>
                      <a:pt x="0" y="123420"/>
                      <a:pt x="4858" y="116657"/>
                      <a:pt x="12478" y="114086"/>
                    </a:cubicBezTo>
                    <a:lnTo>
                      <a:pt x="350044" y="1500"/>
                    </a:lnTo>
                    <a:cubicBezTo>
                      <a:pt x="355949" y="-500"/>
                      <a:pt x="361474" y="-500"/>
                      <a:pt x="367379" y="1500"/>
                    </a:cubicBezTo>
                    <a:lnTo>
                      <a:pt x="704945" y="113990"/>
                    </a:lnTo>
                    <a:cubicBezTo>
                      <a:pt x="712565" y="116562"/>
                      <a:pt x="717423" y="123325"/>
                      <a:pt x="717423" y="131326"/>
                    </a:cubicBezTo>
                    <a:lnTo>
                      <a:pt x="717423" y="443555"/>
                    </a:lnTo>
                    <a:cubicBezTo>
                      <a:pt x="712280" y="663202"/>
                      <a:pt x="566547" y="804839"/>
                      <a:pt x="367474" y="871990"/>
                    </a:cubicBezTo>
                    <a:cubicBezTo>
                      <a:pt x="361569" y="873990"/>
                      <a:pt x="355854" y="873990"/>
                      <a:pt x="349949" y="871990"/>
                    </a:cubicBezTo>
                    <a:lnTo>
                      <a:pt x="349949" y="871990"/>
                    </a:lnTo>
                    <a:close/>
                    <a:moveTo>
                      <a:pt x="136398" y="392406"/>
                    </a:moveTo>
                    <a:lnTo>
                      <a:pt x="260509" y="558236"/>
                    </a:lnTo>
                    <a:cubicBezTo>
                      <a:pt x="270510" y="571571"/>
                      <a:pt x="289941" y="572905"/>
                      <a:pt x="301657" y="561189"/>
                    </a:cubicBezTo>
                    <a:lnTo>
                      <a:pt x="578358" y="284488"/>
                    </a:lnTo>
                    <a:cubicBezTo>
                      <a:pt x="589026" y="273820"/>
                      <a:pt x="589026" y="256484"/>
                      <a:pt x="578358" y="245721"/>
                    </a:cubicBezTo>
                    <a:cubicBezTo>
                      <a:pt x="567690" y="234958"/>
                      <a:pt x="550355" y="235053"/>
                      <a:pt x="539591" y="245721"/>
                    </a:cubicBezTo>
                    <a:lnTo>
                      <a:pt x="285179" y="500134"/>
                    </a:lnTo>
                    <a:lnTo>
                      <a:pt x="180023" y="359545"/>
                    </a:lnTo>
                    <a:cubicBezTo>
                      <a:pt x="170974" y="347448"/>
                      <a:pt x="153924" y="345067"/>
                      <a:pt x="141827" y="354116"/>
                    </a:cubicBezTo>
                    <a:cubicBezTo>
                      <a:pt x="129730" y="363164"/>
                      <a:pt x="127349" y="380214"/>
                      <a:pt x="136398" y="392311"/>
                    </a:cubicBezTo>
                    <a:lnTo>
                      <a:pt x="136398" y="392311"/>
                    </a:lnTo>
                    <a:close/>
                    <a:moveTo>
                      <a:pt x="358712" y="793790"/>
                    </a:moveTo>
                    <a:cubicBezTo>
                      <a:pt x="442817" y="763119"/>
                      <a:pt x="515017" y="717494"/>
                      <a:pt x="565309" y="655296"/>
                    </a:cubicBezTo>
                    <a:cubicBezTo>
                      <a:pt x="610934" y="598813"/>
                      <a:pt x="638651" y="528328"/>
                      <a:pt x="640842" y="442793"/>
                    </a:cubicBezTo>
                    <a:lnTo>
                      <a:pt x="640842" y="173426"/>
                    </a:lnTo>
                    <a:cubicBezTo>
                      <a:pt x="640842" y="173426"/>
                      <a:pt x="358807" y="79415"/>
                      <a:pt x="358807" y="79415"/>
                    </a:cubicBezTo>
                    <a:lnTo>
                      <a:pt x="76771" y="173426"/>
                    </a:lnTo>
                    <a:lnTo>
                      <a:pt x="76771" y="442793"/>
                    </a:lnTo>
                    <a:cubicBezTo>
                      <a:pt x="76771" y="518612"/>
                      <a:pt x="104870" y="596527"/>
                      <a:pt x="152400" y="655391"/>
                    </a:cubicBezTo>
                    <a:cubicBezTo>
                      <a:pt x="202597" y="717590"/>
                      <a:pt x="274701" y="763119"/>
                      <a:pt x="358807" y="793790"/>
                    </a:cubicBezTo>
                    <a:lnTo>
                      <a:pt x="358807" y="793790"/>
                    </a:lnTo>
                    <a:close/>
                    <a:moveTo>
                      <a:pt x="582263" y="669012"/>
                    </a:moveTo>
                    <a:cubicBezTo>
                      <a:pt x="633698" y="605385"/>
                      <a:pt x="661797" y="524613"/>
                      <a:pt x="662559" y="442793"/>
                    </a:cubicBezTo>
                    <a:lnTo>
                      <a:pt x="662559" y="165521"/>
                    </a:lnTo>
                    <a:cubicBezTo>
                      <a:pt x="662559" y="160282"/>
                      <a:pt x="658939" y="155996"/>
                      <a:pt x="654082" y="154853"/>
                    </a:cubicBezTo>
                    <a:lnTo>
                      <a:pt x="362045" y="57507"/>
                    </a:lnTo>
                    <a:cubicBezTo>
                      <a:pt x="359664" y="56745"/>
                      <a:pt x="357283" y="56840"/>
                      <a:pt x="355092" y="57507"/>
                    </a:cubicBezTo>
                    <a:lnTo>
                      <a:pt x="62198" y="155138"/>
                    </a:lnTo>
                    <a:cubicBezTo>
                      <a:pt x="57721" y="156567"/>
                      <a:pt x="54673" y="160758"/>
                      <a:pt x="54673" y="165521"/>
                    </a:cubicBezTo>
                    <a:lnTo>
                      <a:pt x="54673" y="442698"/>
                    </a:lnTo>
                    <a:cubicBezTo>
                      <a:pt x="54673" y="523375"/>
                      <a:pt x="84582" y="606433"/>
                      <a:pt x="135255" y="669012"/>
                    </a:cubicBezTo>
                    <a:cubicBezTo>
                      <a:pt x="188976" y="735497"/>
                      <a:pt x="265748" y="783788"/>
                      <a:pt x="354997" y="815697"/>
                    </a:cubicBezTo>
                    <a:cubicBezTo>
                      <a:pt x="357473" y="816554"/>
                      <a:pt x="360045" y="816554"/>
                      <a:pt x="362331" y="815697"/>
                    </a:cubicBezTo>
                    <a:cubicBezTo>
                      <a:pt x="445865" y="785884"/>
                      <a:pt x="525875" y="738640"/>
                      <a:pt x="582263" y="6689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79" name="Группа 78"/>
          <p:cNvGrpSpPr/>
          <p:nvPr/>
        </p:nvGrpSpPr>
        <p:grpSpPr>
          <a:xfrm>
            <a:off x="0" y="4842084"/>
            <a:ext cx="11964157" cy="2015916"/>
            <a:chOff x="247300" y="5301208"/>
            <a:chExt cx="11746109" cy="201591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3552EF4-9D96-449C-9A88-F20E37B8DF6C}"/>
                </a:ext>
              </a:extLst>
            </p:cNvPr>
            <p:cNvSpPr txBox="1"/>
            <p:nvPr/>
          </p:nvSpPr>
          <p:spPr>
            <a:xfrm>
              <a:off x="2354432" y="5301208"/>
              <a:ext cx="2520280" cy="2015916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Закуплена новая стоматологическая установка</a:t>
              </a:r>
            </a:p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Приобретено необходимое для медицинской и фармацевтической деятельности программное обеспечение</a:t>
              </a:r>
            </a:p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Приобретено дополнительное оборудование в рамках гранатовых программ и в соответствии с лицензионными требованиями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8F8A55C-318B-4D95-B114-3880031C6184}"/>
                </a:ext>
              </a:extLst>
            </p:cNvPr>
            <p:cNvSpPr txBox="1"/>
            <p:nvPr/>
          </p:nvSpPr>
          <p:spPr>
            <a:xfrm>
              <a:off x="247300" y="5328284"/>
              <a:ext cx="2273763" cy="638616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Получена лицензия на работу аптечного пункта КДП СГМУ</a:t>
              </a:r>
            </a:p>
            <a:p>
              <a:pPr algn="ctr">
                <a:spcAft>
                  <a:spcPts val="300"/>
                </a:spcAft>
              </a:pPr>
              <a:endParaRPr lang="ru-RU" sz="9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22CD139-BC94-446E-8537-856002757921}"/>
                </a:ext>
              </a:extLst>
            </p:cNvPr>
            <p:cNvSpPr txBox="1"/>
            <p:nvPr/>
          </p:nvSpPr>
          <p:spPr>
            <a:xfrm>
              <a:off x="4605420" y="5328284"/>
              <a:ext cx="3526368" cy="1500391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Принято в штат поликлиники 2  выпускника целевой ординатуры</a:t>
              </a:r>
            </a:p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Обучающиеся ординатуры успешной проходят практику в рамках проводимых в поликлинике мероприятий</a:t>
              </a:r>
            </a:p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В штат ВУЗа (КДП) включены фармацевтические работники</a:t>
              </a:r>
            </a:p>
            <a:p>
              <a:pPr algn="ctr">
                <a:spcAft>
                  <a:spcPts val="300"/>
                </a:spcAft>
              </a:pP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D30F4AF-2289-4FA1-88D1-813744EEFED5}"/>
                </a:ext>
              </a:extLst>
            </p:cNvPr>
            <p:cNvSpPr txBox="1"/>
            <p:nvPr/>
          </p:nvSpPr>
          <p:spPr>
            <a:xfrm>
              <a:off x="7998811" y="5400292"/>
              <a:ext cx="2156511" cy="1200308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Проведены мероприятия по цифровой трансформации оборота медицинской документации (в частности успешно интегрирован СЭМД-230)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D30F4AF-2289-4FA1-88D1-813744EEFED5}"/>
                </a:ext>
              </a:extLst>
            </p:cNvPr>
            <p:cNvSpPr txBox="1"/>
            <p:nvPr/>
          </p:nvSpPr>
          <p:spPr>
            <a:xfrm>
              <a:off x="9836898" y="5400292"/>
              <a:ext cx="2156511" cy="1200308"/>
            </a:xfrm>
            <a:prstGeom prst="rect">
              <a:avLst/>
            </a:prstGeom>
            <a:noFill/>
          </p:spPr>
          <p:txBody>
            <a:bodyPr wrap="square" lIns="91422" tIns="45710" rIns="91422" bIns="45710" rtlCol="0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Aft>
                  <a:spcPts val="300"/>
                </a:spcAft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Налажено взаимодействие с корпоративными клиентами, успешно организован периодический осмотр сотрудников одной из образовательных организаций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5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 bwMode="auto">
          <a:xfrm>
            <a:off x="0" y="-21955"/>
            <a:ext cx="12190413" cy="1434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2" name="Группа 68"/>
          <p:cNvGrpSpPr/>
          <p:nvPr/>
        </p:nvGrpSpPr>
        <p:grpSpPr bwMode="auto">
          <a:xfrm>
            <a:off x="11451263" y="378809"/>
            <a:ext cx="443069" cy="393750"/>
            <a:chOff x="11402509" y="378808"/>
            <a:chExt cx="443127" cy="393747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11427620" y="378808"/>
              <a:ext cx="392905" cy="392905"/>
            </a:xfrm>
            <a:prstGeom prst="rect">
              <a:avLst/>
            </a:prstGeom>
            <a:solidFill>
              <a:srgbClr val="04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11402509" y="387837"/>
              <a:ext cx="443127" cy="38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7"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/>
                  <a:cs typeface="Arial"/>
                </a:rPr>
                <a:t>08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241010" y="205373"/>
            <a:ext cx="7726295" cy="523192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НП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800" dirty="0"/>
              <a:t>Продолжительная и активная жизнь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" y="789333"/>
            <a:ext cx="5587273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9"/>
          <p:cNvGrpSpPr/>
          <p:nvPr/>
        </p:nvGrpSpPr>
        <p:grpSpPr bwMode="auto">
          <a:xfrm>
            <a:off x="4881600" y="3625646"/>
            <a:ext cx="593880" cy="220747"/>
            <a:chOff x="6007780" y="1048546"/>
            <a:chExt cx="593957" cy="220746"/>
          </a:xfrm>
          <a:solidFill>
            <a:schemeClr val="accent1">
              <a:lumMod val="75000"/>
            </a:schemeClr>
          </a:solidFill>
        </p:grpSpPr>
        <p:grpSp>
          <p:nvGrpSpPr>
            <p:cNvPr id="8" name="Группа 17"/>
            <p:cNvGrpSpPr/>
            <p:nvPr/>
          </p:nvGrpSpPr>
          <p:grpSpPr bwMode="auto">
            <a:xfrm>
              <a:off x="6007780" y="1048546"/>
              <a:ext cx="378057" cy="220746"/>
              <a:chOff x="4686980" y="1112046"/>
              <a:chExt cx="378057" cy="220746"/>
            </a:xfrm>
            <a:grpFill/>
          </p:grpSpPr>
          <p:sp>
            <p:nvSpPr>
              <p:cNvPr id="23" name="Полилиния: фигура 129"/>
              <p:cNvSpPr/>
              <p:nvPr/>
            </p:nvSpPr>
            <p:spPr bwMode="auto">
              <a:xfrm>
                <a:off x="4937807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Полилиния: фигура 120"/>
              <p:cNvSpPr/>
              <p:nvPr/>
            </p:nvSpPr>
            <p:spPr bwMode="auto">
              <a:xfrm>
                <a:off x="4686980" y="1112046"/>
                <a:ext cx="127230" cy="220746"/>
              </a:xfrm>
              <a:custGeom>
                <a:avLst/>
                <a:gdLst>
                  <a:gd name="connsiteX0" fmla="*/ 328017 w 328016"/>
                  <a:gd name="connsiteY0" fmla="*/ 283607 h 569118"/>
                  <a:gd name="connsiteX1" fmla="*/ 296763 w 328016"/>
                  <a:gd name="connsiteY1" fmla="*/ 246698 h 569118"/>
                  <a:gd name="connsiteX2" fmla="*/ 87213 w 328016"/>
                  <a:gd name="connsiteY2" fmla="*/ -952 h 569118"/>
                  <a:gd name="connsiteX3" fmla="*/ 0 w 328016"/>
                  <a:gd name="connsiteY3" fmla="*/ 72866 h 569118"/>
                  <a:gd name="connsiteX4" fmla="*/ 178296 w 328016"/>
                  <a:gd name="connsiteY4" fmla="*/ 283607 h 569118"/>
                  <a:gd name="connsiteX5" fmla="*/ 0 w 328016"/>
                  <a:gd name="connsiteY5" fmla="*/ 494348 h 569118"/>
                  <a:gd name="connsiteX6" fmla="*/ 87213 w 328016"/>
                  <a:gd name="connsiteY6" fmla="*/ 568166 h 569118"/>
                  <a:gd name="connsiteX7" fmla="*/ 296763 w 328016"/>
                  <a:gd name="connsiteY7" fmla="*/ 320516 h 569118"/>
                  <a:gd name="connsiteX8" fmla="*/ 328017 w 328016"/>
                  <a:gd name="connsiteY8" fmla="*/ 283607 h 56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016" h="569118" extrusionOk="0">
                    <a:moveTo>
                      <a:pt x="328017" y="283607"/>
                    </a:moveTo>
                    <a:lnTo>
                      <a:pt x="296763" y="246698"/>
                    </a:lnTo>
                    <a:lnTo>
                      <a:pt x="87213" y="-952"/>
                    </a:lnTo>
                    <a:lnTo>
                      <a:pt x="0" y="72866"/>
                    </a:lnTo>
                    <a:lnTo>
                      <a:pt x="178296" y="283607"/>
                    </a:lnTo>
                    <a:lnTo>
                      <a:pt x="0" y="494348"/>
                    </a:lnTo>
                    <a:lnTo>
                      <a:pt x="87213" y="568166"/>
                    </a:lnTo>
                    <a:lnTo>
                      <a:pt x="296763" y="320516"/>
                    </a:lnTo>
                    <a:lnTo>
                      <a:pt x="328017" y="2836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2" name="Полилиния: фигура 129"/>
            <p:cNvSpPr/>
            <p:nvPr/>
          </p:nvSpPr>
          <p:spPr bwMode="auto">
            <a:xfrm>
              <a:off x="6474507" y="1048546"/>
              <a:ext cx="127230" cy="220746"/>
            </a:xfrm>
            <a:custGeom>
              <a:avLst/>
              <a:gdLst>
                <a:gd name="connsiteX0" fmla="*/ 328017 w 328016"/>
                <a:gd name="connsiteY0" fmla="*/ 283607 h 569118"/>
                <a:gd name="connsiteX1" fmla="*/ 296763 w 328016"/>
                <a:gd name="connsiteY1" fmla="*/ 246698 h 569118"/>
                <a:gd name="connsiteX2" fmla="*/ 87213 w 328016"/>
                <a:gd name="connsiteY2" fmla="*/ -952 h 569118"/>
                <a:gd name="connsiteX3" fmla="*/ 0 w 328016"/>
                <a:gd name="connsiteY3" fmla="*/ 72866 h 569118"/>
                <a:gd name="connsiteX4" fmla="*/ 178296 w 328016"/>
                <a:gd name="connsiteY4" fmla="*/ 283607 h 569118"/>
                <a:gd name="connsiteX5" fmla="*/ 0 w 328016"/>
                <a:gd name="connsiteY5" fmla="*/ 494348 h 569118"/>
                <a:gd name="connsiteX6" fmla="*/ 87213 w 328016"/>
                <a:gd name="connsiteY6" fmla="*/ 568166 h 569118"/>
                <a:gd name="connsiteX7" fmla="*/ 296763 w 328016"/>
                <a:gd name="connsiteY7" fmla="*/ 320516 h 569118"/>
                <a:gd name="connsiteX8" fmla="*/ 328017 w 328016"/>
                <a:gd name="connsiteY8" fmla="*/ 283607 h 5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6" h="569118" extrusionOk="0">
                  <a:moveTo>
                    <a:pt x="328017" y="283607"/>
                  </a:moveTo>
                  <a:lnTo>
                    <a:pt x="296763" y="246698"/>
                  </a:lnTo>
                  <a:lnTo>
                    <a:pt x="87213" y="-952"/>
                  </a:lnTo>
                  <a:lnTo>
                    <a:pt x="0" y="72866"/>
                  </a:lnTo>
                  <a:lnTo>
                    <a:pt x="178296" y="283607"/>
                  </a:lnTo>
                  <a:lnTo>
                    <a:pt x="0" y="494348"/>
                  </a:lnTo>
                  <a:lnTo>
                    <a:pt x="87213" y="568166"/>
                  </a:lnTo>
                  <a:lnTo>
                    <a:pt x="296763" y="320516"/>
                  </a:lnTo>
                  <a:lnTo>
                    <a:pt x="328017" y="2836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8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868256" y="342895"/>
            <a:ext cx="458670" cy="458460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44469"/>
              </p:ext>
            </p:extLst>
          </p:nvPr>
        </p:nvGraphicFramePr>
        <p:xfrm>
          <a:off x="307475" y="2204864"/>
          <a:ext cx="4486044" cy="31117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6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690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"Модернизация первичного звена здравоохранения Российской Федерации"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"Национальная цифровая платформа "Здоровье"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24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"Развитие федеральных медицинских организаций, включая развитие сети национальных исследовательских центров"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906">
                <a:tc>
                  <a:txBody>
                    <a:bodyPr/>
                    <a:lstStyle/>
                    <a:p>
                      <a:pPr marL="342900" marR="0" indent="-342900" algn="just" defTabSz="9133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"Здоровье для каждого"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"Медицинские кадры"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11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Заголовок 1"/>
          <p:cNvSpPr txBox="1">
            <a:spLocks/>
          </p:cNvSpPr>
          <p:nvPr/>
        </p:nvSpPr>
        <p:spPr>
          <a:xfrm>
            <a:off x="5587274" y="1174305"/>
            <a:ext cx="6269449" cy="7583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335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+mn-lt"/>
                <a:cs typeface="Arial" panose="020B0604020202020204" pitchFamily="34" charset="0"/>
              </a:rPr>
              <a:t>Задачи по реализации плана мероприятий Программы стратегического развития СГМУ в области образовательной и медицинской деятельности в 2025 году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4566" y="980728"/>
            <a:ext cx="280831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Федеральные проекты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01259" y="2204864"/>
            <a:ext cx="6092825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/>
              <a:t>Формирование системы профессиональной ориентации и </a:t>
            </a:r>
            <a:r>
              <a:rPr lang="ru-RU" sz="1600" dirty="0" err="1"/>
              <a:t>рекрутинга</a:t>
            </a:r>
            <a:r>
              <a:rPr lang="ru-RU" sz="1600" dirty="0"/>
              <a:t> абитуриентов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Внедрение индивидуальных образовательных траекторий через получение дополнительной квалификации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Выработка единых подходов к формированию практических навыков на клинических кафедрах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Организация работы по формированию и лицензированию новых образовательных программ в рамках проекта кампуса международного уровня «Арктическая звезда»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Выполнение ВКР в форме  </a:t>
            </a:r>
            <a:r>
              <a:rPr lang="ru-RU" sz="1600" dirty="0" err="1"/>
              <a:t>Стартапа</a:t>
            </a:r>
            <a:r>
              <a:rPr lang="ru-RU" sz="1600" dirty="0"/>
              <a:t> (2 ВКР по направлениям подготовки «Экономика» и «Психология»)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Автоматизация составления рабочих программ дисциплин в программном комплексе 1С-Университет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Создание Комплексной программы оздоровительных мероприятий для работников СГМУ 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Продолжение участия в программе строительства межвузовского студенческого кампуса «Арктическая звезда»</a:t>
            </a:r>
          </a:p>
        </p:txBody>
      </p:sp>
    </p:spTree>
    <p:extLst>
      <p:ext uri="{BB962C8B-B14F-4D97-AF65-F5344CB8AC3E}">
        <p14:creationId xmlns:p14="http://schemas.microsoft.com/office/powerpoint/2010/main" val="308319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548279-0149-4625-9F14-93F0ADAB4855}"/>
              </a:ext>
            </a:extLst>
          </p:cNvPr>
          <p:cNvSpPr txBox="1"/>
          <p:nvPr/>
        </p:nvSpPr>
        <p:spPr>
          <a:xfrm>
            <a:off x="526687" y="258592"/>
            <a:ext cx="12613175" cy="781724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200" b="1" spc="-15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Научно-инновационная деятельность</a:t>
            </a:r>
          </a:p>
          <a:p>
            <a:pPr lvl="0">
              <a:lnSpc>
                <a:spcPct val="80000"/>
              </a:lnSpc>
              <a:defRPr/>
            </a:pPr>
            <a:r>
              <a:rPr lang="ru-RU" sz="2400" b="1" spc="-15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Публикации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567814" y="158785"/>
            <a:ext cx="476962" cy="4322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09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970437"/>
              </p:ext>
            </p:extLst>
          </p:nvPr>
        </p:nvGraphicFramePr>
        <p:xfrm>
          <a:off x="478582" y="1052736"/>
          <a:ext cx="11085863" cy="2246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11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9447"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</a:rPr>
                        <a:t>2021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</a:rPr>
                        <a:t>2022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500" dirty="0">
                          <a:latin typeface="Arial Narrow" panose="020B0606020202030204" pitchFamily="34" charset="0"/>
                        </a:rPr>
                        <a:t>2023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kern="120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Число статей в журналах ВАК</a:t>
                      </a:r>
                      <a:endParaRPr lang="ru-RU" sz="150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8" marR="91428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254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252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274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4013" indent="0" algn="l"/>
                      <a:r>
                        <a:rPr lang="ru-RU" sz="15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328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Число статей в журналах, входящих в 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Web of Science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или 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Scopus</a:t>
                      </a:r>
                      <a:endParaRPr lang="ru-RU" sz="150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8" marR="91428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130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160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146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162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4013" indent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Число статей в журналах, входящих в 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RSCI</a:t>
                      </a:r>
                      <a:endParaRPr lang="ru-RU" sz="150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28" marR="91428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104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104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100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120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4013" indent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Число публикаций с участием зарубежных авторов</a:t>
                      </a:r>
                    </a:p>
                  </a:txBody>
                  <a:tcPr marL="91428" marR="91428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4013" indent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442472" y="3436459"/>
            <a:ext cx="11518094" cy="1255852"/>
          </a:xfrm>
          <a:prstGeom prst="rect">
            <a:avLst/>
          </a:prstGeom>
        </p:spPr>
        <p:txBody>
          <a:bodyPr lIns="91414" tIns="45706" rIns="91414" bIns="45706">
            <a:noAutofit/>
          </a:bodyPr>
          <a:lstStyle/>
          <a:p>
            <a:pPr defTabSz="914127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Публикации в научных </a:t>
            </a:r>
            <a:r>
              <a:rPr lang="ru-RU" sz="2000" b="1" spc="-151" dirty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журналах верхних квартилей</a:t>
            </a: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Q1</a:t>
            </a: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</a:t>
            </a:r>
            <a:r>
              <a:rPr lang="en-US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Q2</a:t>
            </a: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</a:t>
            </a:r>
            <a:b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индексируемых в международных базах данных </a:t>
            </a:r>
            <a:r>
              <a:rPr lang="ru-RU" sz="2000" b="1" spc="-15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Web</a:t>
            </a: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lang="ru-RU" sz="2000" b="1" spc="-15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</a:t>
            </a: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lang="ru-RU" sz="2000" b="1" spc="-15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Science</a:t>
            </a:r>
            <a:r>
              <a:rPr lang="ru-RU" sz="2000" b="1" spc="-15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</a:t>
            </a:r>
            <a:r>
              <a:rPr lang="ru-RU" sz="2000" b="1" spc="-15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Scopus</a:t>
            </a:r>
            <a:endParaRPr lang="ru-RU" sz="2000" b="1" spc="-15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060237"/>
              </p:ext>
            </p:extLst>
          </p:nvPr>
        </p:nvGraphicFramePr>
        <p:xfrm>
          <a:off x="526686" y="4151377"/>
          <a:ext cx="11085859" cy="205232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576132">
                  <a:extLst>
                    <a:ext uri="{9D8B030D-6E8A-4147-A177-3AD203B41FA5}">
                      <a16:colId xmlns:a16="http://schemas.microsoft.com/office/drawing/2014/main" val="2582307903"/>
                    </a:ext>
                  </a:extLst>
                </a:gridCol>
                <a:gridCol w="1034280">
                  <a:extLst>
                    <a:ext uri="{9D8B030D-6E8A-4147-A177-3AD203B41FA5}">
                      <a16:colId xmlns:a16="http://schemas.microsoft.com/office/drawing/2014/main" val="2709704881"/>
                    </a:ext>
                  </a:extLst>
                </a:gridCol>
                <a:gridCol w="1034280">
                  <a:extLst>
                    <a:ext uri="{9D8B030D-6E8A-4147-A177-3AD203B41FA5}">
                      <a16:colId xmlns:a16="http://schemas.microsoft.com/office/drawing/2014/main" val="2785729282"/>
                    </a:ext>
                  </a:extLst>
                </a:gridCol>
                <a:gridCol w="1441167">
                  <a:extLst>
                    <a:ext uri="{9D8B030D-6E8A-4147-A177-3AD203B41FA5}">
                      <a16:colId xmlns:a16="http://schemas.microsoft.com/office/drawing/2014/main" val="910830450"/>
                    </a:ext>
                  </a:extLst>
                </a:gridCol>
              </a:tblGrid>
              <a:tr h="40640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b="1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0469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Количество публикаций </a:t>
                      </a:r>
                      <a:r>
                        <a:rPr lang="ru-RU" sz="1500" b="1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в англоязычных</a:t>
                      </a:r>
                      <a:r>
                        <a:rPr lang="ru-RU" sz="1500" b="1" baseline="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cs typeface="Times New Roman" pitchFamily="18" charset="0"/>
                        </a:rPr>
                        <a:t>научных журналах верхних квартилей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, индексируемых в международных базах данных 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Web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of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Science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Scopus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, в год (статья)</a:t>
                      </a:r>
                    </a:p>
                  </a:txBody>
                  <a:tcPr marL="91428" marR="91428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4013" indent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53055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Количество сотрудников СГМУ, имеющих публикации </a:t>
                      </a:r>
                      <a:r>
                        <a:rPr lang="ru-RU" sz="1500" b="1" kern="120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в англоязычных научных журналах верхних квартилей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, индексируемых в 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Web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of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Science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Scopus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 (человек)</a:t>
                      </a:r>
                    </a:p>
                  </a:txBody>
                  <a:tcPr marL="91428" marR="91428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4013" indent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368508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Доля публикаций сотрудников СГМУ </a:t>
                      </a:r>
                      <a:r>
                        <a:rPr lang="ru-RU" sz="1500" b="1" kern="120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в англоязычных научных журналах верхних квартилей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, индексируемых 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Web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of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Science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500" dirty="0" err="1">
                          <a:latin typeface="Arial Narrow" panose="020B0606020202030204" pitchFamily="34" charset="0"/>
                          <a:cs typeface="Times New Roman" pitchFamily="18" charset="0"/>
                        </a:rPr>
                        <a:t>Scopus</a:t>
                      </a:r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, от общего числа публикаций (%)</a:t>
                      </a:r>
                      <a:r>
                        <a:rPr lang="en-US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*</a:t>
                      </a:r>
                      <a:endParaRPr lang="ru-RU" sz="1500" dirty="0"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28" marR="91428"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6,4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Arial Narrow" panose="020B0606020202030204" pitchFamily="34" charset="0"/>
                          <a:cs typeface="Times New Roman" pitchFamily="18" charset="0"/>
                        </a:rPr>
                        <a:t>11,7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54013" indent="0" algn="l" defTabSz="914400" rtl="0" eaLnBrk="1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1428" marR="91428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52216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6681" y="6199248"/>
            <a:ext cx="7868992" cy="323137"/>
          </a:xfrm>
          <a:prstGeom prst="rect">
            <a:avLst/>
          </a:prstGeom>
          <a:noFill/>
        </p:spPr>
        <p:txBody>
          <a:bodyPr wrap="square" lIns="91414" tIns="45706" rIns="91414" bIns="45706" rtlCol="0">
            <a:spAutoFit/>
          </a:bodyPr>
          <a:lstStyle/>
          <a:p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* </a:t>
            </a:r>
            <a:r>
              <a:rPr lang="ru-RU" sz="1500" dirty="0">
                <a:latin typeface="Arial Narrow" panose="020B0606020202030204" pitchFamily="34" charset="0"/>
                <a:cs typeface="Arial" panose="020B0604020202020204" pitchFamily="34" charset="0"/>
              </a:rPr>
              <a:t>от общего количества научных статей (без монографий, статей из сборников и т.д.)</a:t>
            </a:r>
            <a:endParaRPr lang="en-US" sz="15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1053728" y="1396684"/>
            <a:ext cx="231931" cy="224709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11053728" y="1868608"/>
            <a:ext cx="231931" cy="224709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11053728" y="2340540"/>
            <a:ext cx="231931" cy="224709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flipV="1">
            <a:off x="11053728" y="2812468"/>
            <a:ext cx="231931" cy="22470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flipV="1">
            <a:off x="11053728" y="4692312"/>
            <a:ext cx="231931" cy="22470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flipV="1">
            <a:off x="11053728" y="5221068"/>
            <a:ext cx="231931" cy="22470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flipV="1">
            <a:off x="11055941" y="5749824"/>
            <a:ext cx="231931" cy="22470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1397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algn="ctr"/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19" name="Picture 2" descr="C:\Users\garceva\Downloads\лого исправленный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10919742" y="116632"/>
            <a:ext cx="458670" cy="45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3295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5284</Words>
  <Application>Microsoft Office PowerPoint</Application>
  <PresentationFormat>Произвольный</PresentationFormat>
  <Paragraphs>1275</Paragraphs>
  <Slides>36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1" baseType="lpstr">
      <vt:lpstr>Arial</vt:lpstr>
      <vt:lpstr>Arial Narrow</vt:lpstr>
      <vt:lpstr>Arial Nova</vt:lpstr>
      <vt:lpstr>Calibri</vt:lpstr>
      <vt:lpstr>Corbel</vt:lpstr>
      <vt:lpstr>Courier New</vt:lpstr>
      <vt:lpstr>Roboto</vt:lpstr>
      <vt:lpstr>SF UI Display</vt:lpstr>
      <vt:lpstr>Tilda Sans Black</vt:lpstr>
      <vt:lpstr>Tilda Sans Semibold</vt:lpstr>
      <vt:lpstr>Times New Roman</vt:lpstr>
      <vt:lpstr>Trebuchet MS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XXVIII учебно-методическая конференция в новом формате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garceva</dc:creator>
  <cp:lastModifiedBy>Elena Bondarenko</cp:lastModifiedBy>
  <cp:revision>65</cp:revision>
  <dcterms:created xsi:type="dcterms:W3CDTF">2024-12-06T06:41:13Z</dcterms:created>
  <dcterms:modified xsi:type="dcterms:W3CDTF">2025-01-20T14:37:15Z</dcterms:modified>
</cp:coreProperties>
</file>