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19"/>
  </p:notesMasterIdLst>
  <p:handoutMasterIdLst>
    <p:handoutMasterId r:id="rId20"/>
  </p:handoutMasterIdLst>
  <p:sldIdLst>
    <p:sldId id="478" r:id="rId2"/>
    <p:sldId id="483" r:id="rId3"/>
    <p:sldId id="505" r:id="rId4"/>
    <p:sldId id="497" r:id="rId5"/>
    <p:sldId id="502" r:id="rId6"/>
    <p:sldId id="503" r:id="rId7"/>
    <p:sldId id="504" r:id="rId8"/>
    <p:sldId id="507" r:id="rId9"/>
    <p:sldId id="506" r:id="rId10"/>
    <p:sldId id="484" r:id="rId11"/>
    <p:sldId id="501" r:id="rId12"/>
    <p:sldId id="496" r:id="rId13"/>
    <p:sldId id="509" r:id="rId14"/>
    <p:sldId id="510" r:id="rId15"/>
    <p:sldId id="511" r:id="rId16"/>
    <p:sldId id="512" r:id="rId17"/>
    <p:sldId id="494" r:id="rId1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4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46C0A"/>
    <a:srgbClr val="F2F2F2"/>
    <a:srgbClr val="00CC00"/>
    <a:srgbClr val="B8E08C"/>
    <a:srgbClr val="00FF00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77778" autoAdjust="0"/>
  </p:normalViewPr>
  <p:slideViewPr>
    <p:cSldViewPr>
      <p:cViewPr varScale="1">
        <p:scale>
          <a:sx n="115" d="100"/>
          <a:sy n="115" d="100"/>
        </p:scale>
        <p:origin x="414" y="108"/>
      </p:cViewPr>
      <p:guideLst>
        <p:guide orient="horz" pos="527"/>
        <p:guide pos="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50A0F-CB79-417F-A983-3ED9BE0D6A2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854BE-12FC-4090-909C-87D9AB4A9837}" type="pres">
      <dgm:prSet presAssocID="{0A750A0F-CB79-417F-A983-3ED9BE0D6A2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F17AE71-0094-4F82-9123-D4D61DE9F7BE}" type="presOf" srcId="{0A750A0F-CB79-417F-A983-3ED9BE0D6A22}" destId="{06A854BE-12FC-4090-909C-87D9AB4A9837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2C84-56AD-4818-801A-DF3490DF0E9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33CB9-24D3-441C-905A-41A719764884}">
      <dgm:prSet phldrT="[Текст]" custT="1"/>
      <dgm:spPr/>
      <dgm:t>
        <a:bodyPr/>
        <a:lstStyle/>
        <a:p>
          <a:r>
            <a: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Сохранение выполнение КЦП (профориентация среди абитуриентов)</a:t>
          </a:r>
          <a:endParaRPr lang="ru-RU" sz="1600" dirty="0"/>
        </a:p>
      </dgm:t>
    </dgm:pt>
    <dgm:pt modelId="{0297BD6A-9AF3-4BD8-80F4-56693C1F203E}" type="parTrans" cxnId="{5027257D-0987-40C3-A498-6D12965B81DB}">
      <dgm:prSet/>
      <dgm:spPr/>
      <dgm:t>
        <a:bodyPr/>
        <a:lstStyle/>
        <a:p>
          <a:endParaRPr lang="ru-RU"/>
        </a:p>
      </dgm:t>
    </dgm:pt>
    <dgm:pt modelId="{D6E6645D-EE45-4985-8003-A2B42AA03F4C}" type="sibTrans" cxnId="{5027257D-0987-40C3-A498-6D12965B81DB}">
      <dgm:prSet/>
      <dgm:spPr/>
      <dgm:t>
        <a:bodyPr/>
        <a:lstStyle/>
        <a:p>
          <a:endParaRPr lang="ru-RU"/>
        </a:p>
      </dgm:t>
    </dgm:pt>
    <dgm:pt modelId="{81157037-04BE-4BF2-861A-6ED68CA8ED59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600" dirty="0"/>
            <a:t>Организация собраний курсов по вопросам:</a:t>
          </a:r>
        </a:p>
        <a:p>
          <a:pPr algn="l">
            <a:spcAft>
              <a:spcPts val="0"/>
            </a:spcAft>
          </a:pPr>
          <a:r>
            <a:rPr lang="ru-RU" sz="1600" dirty="0"/>
            <a:t>Успеваемость</a:t>
          </a:r>
        </a:p>
        <a:p>
          <a:pPr algn="l">
            <a:spcAft>
              <a:spcPts val="0"/>
            </a:spcAft>
          </a:pPr>
          <a:r>
            <a:rPr lang="ru-RU" sz="1600" dirty="0"/>
            <a:t>НИР</a:t>
          </a:r>
        </a:p>
        <a:p>
          <a:pPr algn="l">
            <a:spcAft>
              <a:spcPts val="0"/>
            </a:spcAft>
          </a:pPr>
          <a:r>
            <a:rPr lang="ru-RU" sz="1600" dirty="0"/>
            <a:t>Воспитательная работа</a:t>
          </a:r>
        </a:p>
      </dgm:t>
    </dgm:pt>
    <dgm:pt modelId="{E7BD0943-91BD-429C-803E-93634B0ABDA4}" type="parTrans" cxnId="{DC07EB75-CF99-475B-B244-A9C32F43225C}">
      <dgm:prSet/>
      <dgm:spPr/>
      <dgm:t>
        <a:bodyPr/>
        <a:lstStyle/>
        <a:p>
          <a:endParaRPr lang="ru-RU"/>
        </a:p>
      </dgm:t>
    </dgm:pt>
    <dgm:pt modelId="{5116749C-2270-4A0E-A2CA-3CFDB53ECC53}" type="sibTrans" cxnId="{DC07EB75-CF99-475B-B244-A9C32F43225C}">
      <dgm:prSet/>
      <dgm:spPr/>
      <dgm:t>
        <a:bodyPr/>
        <a:lstStyle/>
        <a:p>
          <a:endParaRPr lang="ru-RU"/>
        </a:p>
      </dgm:t>
    </dgm:pt>
    <dgm:pt modelId="{144A2D19-3929-4029-8EA8-E4427C03DD00}">
      <dgm:prSet phldrT="[Текст]"/>
      <dgm:spPr/>
      <dgm:t>
        <a:bodyPr/>
        <a:lstStyle/>
        <a:p>
          <a:r>
            <a:rPr lang="ru-RU" dirty="0"/>
            <a:t>Первичная аккредитация специалистов</a:t>
          </a:r>
        </a:p>
      </dgm:t>
    </dgm:pt>
    <dgm:pt modelId="{5CE364F4-6136-40BA-92A6-102E79AC9263}" type="parTrans" cxnId="{0892F272-B83B-4CF4-BE46-B91549FC70B8}">
      <dgm:prSet/>
      <dgm:spPr/>
      <dgm:t>
        <a:bodyPr/>
        <a:lstStyle/>
        <a:p>
          <a:endParaRPr lang="ru-RU"/>
        </a:p>
      </dgm:t>
    </dgm:pt>
    <dgm:pt modelId="{4BD78A44-123A-424A-ADC6-2E934C927B5D}" type="sibTrans" cxnId="{0892F272-B83B-4CF4-BE46-B91549FC70B8}">
      <dgm:prSet/>
      <dgm:spPr/>
      <dgm:t>
        <a:bodyPr/>
        <a:lstStyle/>
        <a:p>
          <a:endParaRPr lang="ru-RU"/>
        </a:p>
      </dgm:t>
    </dgm:pt>
    <dgm:pt modelId="{4CE6D6CB-2C37-4808-88A0-D599C185D058}" type="pres">
      <dgm:prSet presAssocID="{A5212C84-56AD-4818-801A-DF3490DF0E9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1B1FE3-5574-42DE-BDBE-9CC09164B74B}" type="pres">
      <dgm:prSet presAssocID="{70633CB9-24D3-441C-905A-41A719764884}" presName="Accent1" presStyleCnt="0"/>
      <dgm:spPr/>
    </dgm:pt>
    <dgm:pt modelId="{BE1B8991-461A-421D-BDB8-746B30B820A3}" type="pres">
      <dgm:prSet presAssocID="{70633CB9-24D3-441C-905A-41A719764884}" presName="Accent" presStyleLbl="node1" presStyleIdx="0" presStyleCnt="3"/>
      <dgm:spPr>
        <a:solidFill>
          <a:schemeClr val="tx2">
            <a:lumMod val="20000"/>
            <a:lumOff val="80000"/>
          </a:schemeClr>
        </a:solidFill>
      </dgm:spPr>
    </dgm:pt>
    <dgm:pt modelId="{F40BA595-D9B3-4FAE-AEEC-15423FE73693}" type="pres">
      <dgm:prSet presAssocID="{70633CB9-24D3-441C-905A-41A719764884}" presName="Parent1" presStyleLbl="revTx" presStyleIdx="0" presStyleCnt="3" custScaleX="129813" custLinFactNeighborX="2674" custLinFactNeighborY="-313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3AF2E-3636-478E-AA17-4CF6E3894B88}" type="pres">
      <dgm:prSet presAssocID="{81157037-04BE-4BF2-861A-6ED68CA8ED59}" presName="Accent2" presStyleCnt="0"/>
      <dgm:spPr/>
    </dgm:pt>
    <dgm:pt modelId="{59AFE747-F096-47D6-86C4-CC27C7F9849C}" type="pres">
      <dgm:prSet presAssocID="{81157037-04BE-4BF2-861A-6ED68CA8ED59}" presName="Accent" presStyleLbl="node1" presStyleIdx="1" presStyleCnt="3"/>
      <dgm:spPr/>
    </dgm:pt>
    <dgm:pt modelId="{2D4C7E9B-B391-4A97-A075-96D14FE75B8C}" type="pres">
      <dgm:prSet presAssocID="{81157037-04BE-4BF2-861A-6ED68CA8ED59}" presName="Parent2" presStyleLbl="revTx" presStyleIdx="1" presStyleCnt="3" custScaleX="161166" custLinFactNeighborX="33984" custLinFactNeighborY="-207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3FF7A-213D-458E-BA13-3CF2E674282D}" type="pres">
      <dgm:prSet presAssocID="{144A2D19-3929-4029-8EA8-E4427C03DD00}" presName="Accent3" presStyleCnt="0"/>
      <dgm:spPr/>
    </dgm:pt>
    <dgm:pt modelId="{C3BD0F4E-9377-46CF-9F9A-6F781CFD32D5}" type="pres">
      <dgm:prSet presAssocID="{144A2D19-3929-4029-8EA8-E4427C03DD00}" presName="Accent" presStyleLbl="node1" presStyleIdx="2" presStyleCnt="3" custLinFactNeighborX="957" custLinFactNeighborY="1027"/>
      <dgm:spPr>
        <a:solidFill>
          <a:schemeClr val="tx2">
            <a:lumMod val="50000"/>
          </a:schemeClr>
        </a:solidFill>
      </dgm:spPr>
    </dgm:pt>
    <dgm:pt modelId="{99D86EE7-2B18-479B-A0C6-FC3B2F2026DF}" type="pres">
      <dgm:prSet presAssocID="{144A2D19-3929-4029-8EA8-E4427C03DD0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D430A3-3EBB-4956-8169-D71FBA8B959F}" type="presOf" srcId="{81157037-04BE-4BF2-861A-6ED68CA8ED59}" destId="{2D4C7E9B-B391-4A97-A075-96D14FE75B8C}" srcOrd="0" destOrd="0" presId="urn:microsoft.com/office/officeart/2009/layout/CircleArrowProcess"/>
    <dgm:cxn modelId="{98C39E67-8C2D-4BE1-B081-8A40F8460A77}" type="presOf" srcId="{A5212C84-56AD-4818-801A-DF3490DF0E92}" destId="{4CE6D6CB-2C37-4808-88A0-D599C185D058}" srcOrd="0" destOrd="0" presId="urn:microsoft.com/office/officeart/2009/layout/CircleArrowProcess"/>
    <dgm:cxn modelId="{DC07EB75-CF99-475B-B244-A9C32F43225C}" srcId="{A5212C84-56AD-4818-801A-DF3490DF0E92}" destId="{81157037-04BE-4BF2-861A-6ED68CA8ED59}" srcOrd="1" destOrd="0" parTransId="{E7BD0943-91BD-429C-803E-93634B0ABDA4}" sibTransId="{5116749C-2270-4A0E-A2CA-3CFDB53ECC53}"/>
    <dgm:cxn modelId="{0892F272-B83B-4CF4-BE46-B91549FC70B8}" srcId="{A5212C84-56AD-4818-801A-DF3490DF0E92}" destId="{144A2D19-3929-4029-8EA8-E4427C03DD00}" srcOrd="2" destOrd="0" parTransId="{5CE364F4-6136-40BA-92A6-102E79AC9263}" sibTransId="{4BD78A44-123A-424A-ADC6-2E934C927B5D}"/>
    <dgm:cxn modelId="{BE1A726E-13B9-4EDE-89BA-4221C10E4847}" type="presOf" srcId="{144A2D19-3929-4029-8EA8-E4427C03DD00}" destId="{99D86EE7-2B18-479B-A0C6-FC3B2F2026DF}" srcOrd="0" destOrd="0" presId="urn:microsoft.com/office/officeart/2009/layout/CircleArrowProcess"/>
    <dgm:cxn modelId="{5027257D-0987-40C3-A498-6D12965B81DB}" srcId="{A5212C84-56AD-4818-801A-DF3490DF0E92}" destId="{70633CB9-24D3-441C-905A-41A719764884}" srcOrd="0" destOrd="0" parTransId="{0297BD6A-9AF3-4BD8-80F4-56693C1F203E}" sibTransId="{D6E6645D-EE45-4985-8003-A2B42AA03F4C}"/>
    <dgm:cxn modelId="{BCEA21B2-8413-4D6F-9247-2FD74DC2FDD9}" type="presOf" srcId="{70633CB9-24D3-441C-905A-41A719764884}" destId="{F40BA595-D9B3-4FAE-AEEC-15423FE73693}" srcOrd="0" destOrd="0" presId="urn:microsoft.com/office/officeart/2009/layout/CircleArrowProcess"/>
    <dgm:cxn modelId="{50901E56-CED7-4D24-A79D-0DFA5F673B92}" type="presParOf" srcId="{4CE6D6CB-2C37-4808-88A0-D599C185D058}" destId="{211B1FE3-5574-42DE-BDBE-9CC09164B74B}" srcOrd="0" destOrd="0" presId="urn:microsoft.com/office/officeart/2009/layout/CircleArrowProcess"/>
    <dgm:cxn modelId="{E02BA673-6CFC-43F9-9CE1-9391B49BEEF0}" type="presParOf" srcId="{211B1FE3-5574-42DE-BDBE-9CC09164B74B}" destId="{BE1B8991-461A-421D-BDB8-746B30B820A3}" srcOrd="0" destOrd="0" presId="urn:microsoft.com/office/officeart/2009/layout/CircleArrowProcess"/>
    <dgm:cxn modelId="{BB8C696E-4585-4299-9766-2464586145A7}" type="presParOf" srcId="{4CE6D6CB-2C37-4808-88A0-D599C185D058}" destId="{F40BA595-D9B3-4FAE-AEEC-15423FE73693}" srcOrd="1" destOrd="0" presId="urn:microsoft.com/office/officeart/2009/layout/CircleArrowProcess"/>
    <dgm:cxn modelId="{10BCE44B-DCC3-4084-8557-2162AEDA1BF9}" type="presParOf" srcId="{4CE6D6CB-2C37-4808-88A0-D599C185D058}" destId="{59A3AF2E-3636-478E-AA17-4CF6E3894B88}" srcOrd="2" destOrd="0" presId="urn:microsoft.com/office/officeart/2009/layout/CircleArrowProcess"/>
    <dgm:cxn modelId="{A8CF6119-B724-44FD-8753-92CDBCFF2B44}" type="presParOf" srcId="{59A3AF2E-3636-478E-AA17-4CF6E3894B88}" destId="{59AFE747-F096-47D6-86C4-CC27C7F9849C}" srcOrd="0" destOrd="0" presId="urn:microsoft.com/office/officeart/2009/layout/CircleArrowProcess"/>
    <dgm:cxn modelId="{10488F00-A14E-48C0-B0EE-89F92E45EA77}" type="presParOf" srcId="{4CE6D6CB-2C37-4808-88A0-D599C185D058}" destId="{2D4C7E9B-B391-4A97-A075-96D14FE75B8C}" srcOrd="3" destOrd="0" presId="urn:microsoft.com/office/officeart/2009/layout/CircleArrowProcess"/>
    <dgm:cxn modelId="{4776EE89-3FB6-4AB9-937A-870FAE389C75}" type="presParOf" srcId="{4CE6D6CB-2C37-4808-88A0-D599C185D058}" destId="{F943FF7A-213D-458E-BA13-3CF2E674282D}" srcOrd="4" destOrd="0" presId="urn:microsoft.com/office/officeart/2009/layout/CircleArrowProcess"/>
    <dgm:cxn modelId="{E79B6EE0-326F-4B91-AD6D-1C8848D82CAE}" type="presParOf" srcId="{F943FF7A-213D-458E-BA13-3CF2E674282D}" destId="{C3BD0F4E-9377-46CF-9F9A-6F781CFD32D5}" srcOrd="0" destOrd="0" presId="urn:microsoft.com/office/officeart/2009/layout/CircleArrowProcess"/>
    <dgm:cxn modelId="{688FCE14-7F97-4511-9C28-DA207489E1F8}" type="presParOf" srcId="{4CE6D6CB-2C37-4808-88A0-D599C185D058}" destId="{99D86EE7-2B18-479B-A0C6-FC3B2F2026D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B8991-461A-421D-BDB8-746B30B820A3}">
      <dsp:nvSpPr>
        <dsp:cNvPr id="0" name=""/>
        <dsp:cNvSpPr/>
      </dsp:nvSpPr>
      <dsp:spPr>
        <a:xfrm>
          <a:off x="1895886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BA595-D9B3-4FAE-AEEC-15423FE73693}">
      <dsp:nvSpPr>
        <dsp:cNvPr id="0" name=""/>
        <dsp:cNvSpPr/>
      </dsp:nvSpPr>
      <dsp:spPr>
        <a:xfrm>
          <a:off x="2295087" y="714764"/>
          <a:ext cx="1881377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Сохранение выполнение КЦП (профориентация среди абитуриентов)</a:t>
          </a:r>
          <a:endParaRPr lang="ru-RU" sz="1600" kern="1200" dirty="0"/>
        </a:p>
      </dsp:txBody>
      <dsp:txXfrm>
        <a:off x="2295087" y="714764"/>
        <a:ext cx="1881377" cy="724475"/>
      </dsp:txXfrm>
    </dsp:sp>
    <dsp:sp modelId="{59AFE747-F096-47D6-86C4-CC27C7F9849C}">
      <dsp:nvSpPr>
        <dsp:cNvPr id="0" name=""/>
        <dsp:cNvSpPr/>
      </dsp:nvSpPr>
      <dsp:spPr>
        <a:xfrm>
          <a:off x="1171482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C7E9B-B391-4A97-A075-96D14FE75B8C}">
      <dsp:nvSpPr>
        <dsp:cNvPr id="0" name=""/>
        <dsp:cNvSpPr/>
      </dsp:nvSpPr>
      <dsp:spPr>
        <a:xfrm>
          <a:off x="1800198" y="2298937"/>
          <a:ext cx="2335776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/>
            <a:t>Организация собраний курсов по вопросам: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/>
            <a:t>Успеваемость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/>
            <a:t>НИР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/>
            <a:t>Воспитательная работа</a:t>
          </a:r>
        </a:p>
      </dsp:txBody>
      <dsp:txXfrm>
        <a:off x="1800198" y="2298937"/>
        <a:ext cx="2335776" cy="724475"/>
      </dsp:txXfrm>
    </dsp:sp>
    <dsp:sp modelId="{C3BD0F4E-9377-46CF-9F9A-6F781CFD32D5}">
      <dsp:nvSpPr>
        <dsp:cNvPr id="0" name=""/>
        <dsp:cNvSpPr/>
      </dsp:nvSpPr>
      <dsp:spPr>
        <a:xfrm>
          <a:off x="2102962" y="3199986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86EE7-2B18-479B-A0C6-FC3B2F2026DF}">
      <dsp:nvSpPr>
        <dsp:cNvPr id="0" name=""/>
        <dsp:cNvSpPr/>
      </dsp:nvSpPr>
      <dsp:spPr>
        <a:xfrm>
          <a:off x="2475801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Первичная аккредитация специалистов</a:t>
          </a:r>
        </a:p>
      </dsp:txBody>
      <dsp:txXfrm>
        <a:off x="2475801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57038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FC28-B058-4D27-8C04-83B919920FB1}" type="datetime1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453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9" r:id="rId12"/>
    <p:sldLayoutId id="21474844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diagramLayout" Target="../diagrams/layout2.xml"/><Relationship Id="rId2" Type="http://schemas.openxmlformats.org/officeDocument/2006/relationships/image" Target="../media/image7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diagramData" Target="../diagrams/data2.xml"/><Relationship Id="rId5" Type="http://schemas.openxmlformats.org/officeDocument/2006/relationships/image" Target="../media/image9.jpeg"/><Relationship Id="rId15" Type="http://schemas.microsoft.com/office/2007/relationships/diagramDrawing" Target="../diagrams/drawing2.xml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Relationship Id="rId14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A6793-5494-05AA-3092-A1A85E9B2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46590"/>
            <a:ext cx="7772400" cy="561141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368" y="733073"/>
            <a:ext cx="7426424" cy="291195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b="1" dirty="0"/>
              <a:t>КОМПЛЕКСНАЯ ПРОГРАММА РАЗВИТИЯ фармацевтического </a:t>
            </a:r>
            <a:r>
              <a:rPr lang="ru-RU" sz="3000" b="1" dirty="0">
                <a:latin typeface="+mn-lt"/>
              </a:rPr>
              <a:t>факультета</a:t>
            </a:r>
            <a:br>
              <a:rPr lang="ru-RU" sz="3000" b="1" dirty="0">
                <a:latin typeface="+mn-lt"/>
              </a:rPr>
            </a:br>
            <a:r>
              <a:rPr lang="ru-RU" sz="3000" b="1" dirty="0">
                <a:latin typeface="+mn-lt"/>
              </a:rPr>
              <a:t>2025-2029 </a:t>
            </a:r>
            <a:r>
              <a:rPr lang="ru-RU" sz="3000" b="1" dirty="0" err="1">
                <a:latin typeface="+mn-lt"/>
              </a:rPr>
              <a:t>г.г</a:t>
            </a:r>
            <a:r>
              <a:rPr lang="ru-RU" sz="3000" b="1" dirty="0">
                <a:latin typeface="+mn-l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5400" y="4941168"/>
            <a:ext cx="5011478" cy="1224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215"/>
              </a:spcBef>
            </a:pPr>
            <a:r>
              <a:rPr lang="ru-RU" sz="1600" b="1" spc="60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Декан фармацевтического факультета, к.б.н. Е.Д. </a:t>
            </a:r>
            <a:r>
              <a:rPr lang="ru-RU" sz="1600" b="1" spc="60" dirty="0" err="1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Кубасова</a:t>
            </a:r>
            <a:endParaRPr lang="ru-RU" sz="1600" b="1" spc="60" dirty="0">
              <a:solidFill>
                <a:srgbClr val="3B383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1215"/>
              </a:spcBef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16.04.2025</a:t>
            </a:r>
            <a:endParaRPr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oogle Shape;102;p2">
            <a:extLst>
              <a:ext uri="{FF2B5EF4-FFF2-40B4-BE49-F238E27FC236}">
                <a16:creationId xmlns:a16="http://schemas.microsoft.com/office/drawing/2014/main" id="{E4A79E59-3AFB-1F06-2C9F-026D4EF4E96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488488" y="134422"/>
            <a:ext cx="1423446" cy="14223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8;p28"/>
          <p:cNvSpPr txBox="1"/>
          <p:nvPr/>
        </p:nvSpPr>
        <p:spPr>
          <a:xfrm>
            <a:off x="2063552" y="228580"/>
            <a:ext cx="828092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0" u="none" strike="noStrike" cap="none" dirty="0">
                <a:solidFill>
                  <a:schemeClr val="tx1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ФГБОУ ВО СГМУ (Г. АРХАНГЕЛЬСК) МИНЗДРАВА РОССИИ</a:t>
            </a:r>
            <a:endParaRPr sz="1800" b="1" i="0" u="none" strike="noStrike" cap="none" dirty="0">
              <a:solidFill>
                <a:schemeClr val="tx1"/>
              </a:solidFill>
              <a:latin typeface="Golos Text SemiBold"/>
              <a:ea typeface="Golos Text SemiBold"/>
              <a:cs typeface="Golos Text SemiBold"/>
              <a:sym typeface="Golos Text SemiBold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 cstate="print"/>
          <a:srcRect l="46816" t="40000" r="27741" b="19286"/>
          <a:stretch>
            <a:fillRect/>
          </a:stretch>
        </p:blipFill>
        <p:spPr bwMode="auto">
          <a:xfrm>
            <a:off x="8515696" y="522920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429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F8F384-37C8-004A-11B2-1FF491747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341342"/>
            <a:ext cx="3935760" cy="55075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1503" y="444491"/>
            <a:ext cx="8640961" cy="49500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800" b="1" dirty="0">
                <a:latin typeface="Verdana"/>
                <a:ea typeface="Verdana"/>
                <a:cs typeface="Verdana"/>
                <a:sym typeface="Verdana"/>
              </a:rPr>
              <a:t>Миссия фармацевтического факультета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392" y="1674530"/>
            <a:ext cx="1121959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buFontTx/>
              <a:buAutoNum type="arabicPeriod"/>
            </a:pPr>
            <a:endParaRPr lang="ru-RU" sz="2400" dirty="0"/>
          </a:p>
          <a:p>
            <a:pPr marL="457200" indent="-457200">
              <a:buFontTx/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10</a:t>
            </a:fld>
            <a:endParaRPr spc="-50" dirty="0"/>
          </a:p>
        </p:txBody>
      </p:sp>
      <p:pic>
        <p:nvPicPr>
          <p:cNvPr id="13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95818" y="44246"/>
            <a:ext cx="1359247" cy="1281774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CA1C6FE-5F10-42D3-C572-288C64EA746D}"/>
              </a:ext>
            </a:extLst>
          </p:cNvPr>
          <p:cNvCxnSpPr>
            <a:cxnSpLocks/>
          </p:cNvCxnSpPr>
          <p:nvPr/>
        </p:nvCxnSpPr>
        <p:spPr>
          <a:xfrm flipH="1">
            <a:off x="467577" y="1263040"/>
            <a:ext cx="11799" cy="445230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4" cstate="print"/>
          <a:srcRect l="46816" t="40000" r="27741" b="19286"/>
          <a:stretch>
            <a:fillRect/>
          </a:stretch>
        </p:blipFill>
        <p:spPr bwMode="auto">
          <a:xfrm>
            <a:off x="10982151" y="5517232"/>
            <a:ext cx="1234529" cy="125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51384" y="1401738"/>
            <a:ext cx="91643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a typeface="Lucida Sans Unicode" panose="020B0602030504020204" pitchFamily="34" charset="0"/>
              </a:rPr>
              <a:t>обеспечение подготовки высококвалифицированных, конкурентоспособных на отечественном и мировом рынке фармацевтических кадров в соответствии с потребностями системы здравоохранения и фармацевтической отрасли с учетом современных тенденций в экономике и обществе.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246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Овал 127">
            <a:extLst>
              <a:ext uri="{FF2B5EF4-FFF2-40B4-BE49-F238E27FC236}">
                <a16:creationId xmlns:a16="http://schemas.microsoft.com/office/drawing/2014/main" id="{5B6F7AF5-65E3-472D-8646-BE937916D5B4}"/>
              </a:ext>
            </a:extLst>
          </p:cNvPr>
          <p:cNvSpPr/>
          <p:nvPr/>
        </p:nvSpPr>
        <p:spPr>
          <a:xfrm rot="21257750">
            <a:off x="6440330" y="2535856"/>
            <a:ext cx="7690077" cy="6792490"/>
          </a:xfrm>
          <a:prstGeom prst="ellipse">
            <a:avLst/>
          </a:prstGeom>
          <a:solidFill>
            <a:srgbClr val="053DD9">
              <a:alpha val="19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2F25D4D7-5014-47C1-A5CE-C5CCD9C6EC6A}"/>
              </a:ext>
            </a:extLst>
          </p:cNvPr>
          <p:cNvSpPr/>
          <p:nvPr/>
        </p:nvSpPr>
        <p:spPr>
          <a:xfrm rot="1610344">
            <a:off x="6756226" y="5630983"/>
            <a:ext cx="2919783" cy="2901704"/>
          </a:xfrm>
          <a:prstGeom prst="ellipse">
            <a:avLst/>
          </a:prstGeom>
          <a:solidFill>
            <a:srgbClr val="053DD9">
              <a:alpha val="16000"/>
            </a:srgbClr>
          </a:solidFill>
          <a:ln>
            <a:noFill/>
          </a:ln>
          <a:effectLst>
            <a:softEdge rad="419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3B6BC226-E792-41A9-AC0A-39DCB9D77617}"/>
              </a:ext>
            </a:extLst>
          </p:cNvPr>
          <p:cNvCxnSpPr>
            <a:cxnSpLocks/>
            <a:stCxn id="91" idx="2"/>
          </p:cNvCxnSpPr>
          <p:nvPr/>
        </p:nvCxnSpPr>
        <p:spPr>
          <a:xfrm>
            <a:off x="566265" y="1407795"/>
            <a:ext cx="36790" cy="4320000"/>
          </a:xfrm>
          <a:prstGeom prst="straightConnector1">
            <a:avLst/>
          </a:prstGeom>
          <a:ln w="12700" cmpd="sng">
            <a:solidFill>
              <a:srgbClr val="053DD9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9226E2-1C6C-4A33-ADCE-94C6B13A2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41" y="113131"/>
            <a:ext cx="899062" cy="899062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B6A6EC-E8A1-4D8A-85FC-E085C5A975FA}"/>
              </a:ext>
            </a:extLst>
          </p:cNvPr>
          <p:cNvSpPr txBox="1"/>
          <p:nvPr/>
        </p:nvSpPr>
        <p:spPr>
          <a:xfrm>
            <a:off x="269663" y="157165"/>
            <a:ext cx="949874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>
                <a:solidFill>
                  <a:srgbClr val="053DD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Задачи</a:t>
            </a:r>
            <a:r>
              <a:rPr lang="ru-RU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фармацевтического факультета</a:t>
            </a: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9EA247CD-DFF6-47F9-B9C1-0B5FB6CADCAF}"/>
              </a:ext>
            </a:extLst>
          </p:cNvPr>
          <p:cNvGrpSpPr/>
          <p:nvPr/>
        </p:nvGrpSpPr>
        <p:grpSpPr>
          <a:xfrm>
            <a:off x="350265" y="921427"/>
            <a:ext cx="432000" cy="523220"/>
            <a:chOff x="8754074" y="2118023"/>
            <a:chExt cx="432000" cy="523220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42A12608-86A4-4F93-A65A-250CD32A8E06}"/>
                </a:ext>
              </a:extLst>
            </p:cNvPr>
            <p:cNvSpPr/>
            <p:nvPr/>
          </p:nvSpPr>
          <p:spPr>
            <a:xfrm>
              <a:off x="8754074" y="2172391"/>
              <a:ext cx="432000" cy="432000"/>
            </a:xfrm>
            <a:prstGeom prst="roundRect">
              <a:avLst>
                <a:gd name="adj" fmla="val 23429"/>
              </a:avLst>
            </a:prstGeom>
            <a:solidFill>
              <a:schemeClr val="bg1"/>
            </a:solidFill>
            <a:ln>
              <a:solidFill>
                <a:srgbClr val="053DD9"/>
              </a:solidFill>
            </a:ln>
            <a:effectLst>
              <a:outerShdw blurRad="127000" dist="101600" dir="3600000" sx="101000" sy="101000" algn="ctr" rotWithShape="0">
                <a:srgbClr val="9BB5FF">
                  <a:alpha val="5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Шестиугольник 4">
              <a:extLst>
                <a:ext uri="{FF2B5EF4-FFF2-40B4-BE49-F238E27FC236}">
                  <a16:creationId xmlns:a16="http://schemas.microsoft.com/office/drawing/2014/main" id="{C13E310C-4873-4285-93D2-FAA3A64522E3}"/>
                </a:ext>
              </a:extLst>
            </p:cNvPr>
            <p:cNvSpPr txBox="1"/>
            <p:nvPr/>
          </p:nvSpPr>
          <p:spPr>
            <a:xfrm>
              <a:off x="8818357" y="2118023"/>
              <a:ext cx="27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53D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800" i="1" dirty="0">
                <a:solidFill>
                  <a:srgbClr val="053DD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A9EE3A6-12BD-4667-B414-220BBFF1BCD4}"/>
              </a:ext>
            </a:extLst>
          </p:cNvPr>
          <p:cNvGrpSpPr/>
          <p:nvPr/>
        </p:nvGrpSpPr>
        <p:grpSpPr>
          <a:xfrm>
            <a:off x="350265" y="1983243"/>
            <a:ext cx="432000" cy="523220"/>
            <a:chOff x="8765363" y="2118023"/>
            <a:chExt cx="432000" cy="523220"/>
          </a:xfrm>
        </p:grpSpPr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2A6D19A5-4100-44A8-87B3-6F7FD9DD4880}"/>
                </a:ext>
              </a:extLst>
            </p:cNvPr>
            <p:cNvSpPr/>
            <p:nvPr/>
          </p:nvSpPr>
          <p:spPr>
            <a:xfrm>
              <a:off x="8765363" y="2172391"/>
              <a:ext cx="432000" cy="432000"/>
            </a:xfrm>
            <a:prstGeom prst="roundRect">
              <a:avLst>
                <a:gd name="adj" fmla="val 23429"/>
              </a:avLst>
            </a:prstGeom>
            <a:solidFill>
              <a:schemeClr val="bg1"/>
            </a:solidFill>
            <a:ln>
              <a:solidFill>
                <a:srgbClr val="053DD9"/>
              </a:solidFill>
            </a:ln>
            <a:effectLst>
              <a:outerShdw blurRad="127000" dist="101600" dir="3600000" sx="101000" sy="101000" algn="ctr" rotWithShape="0">
                <a:srgbClr val="9BB5FF">
                  <a:alpha val="5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Шестиугольник 4">
              <a:extLst>
                <a:ext uri="{FF2B5EF4-FFF2-40B4-BE49-F238E27FC236}">
                  <a16:creationId xmlns:a16="http://schemas.microsoft.com/office/drawing/2014/main" id="{D2DDEC6B-4C4E-42E0-AB5E-87BCFEBE070A}"/>
                </a:ext>
              </a:extLst>
            </p:cNvPr>
            <p:cNvSpPr txBox="1"/>
            <p:nvPr/>
          </p:nvSpPr>
          <p:spPr>
            <a:xfrm>
              <a:off x="8818357" y="2118023"/>
              <a:ext cx="27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2800" i="1" dirty="0">
                  <a:solidFill>
                    <a:srgbClr val="053D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80CA8FC7-45EF-4830-8C6C-B69E7AE96466}"/>
              </a:ext>
            </a:extLst>
          </p:cNvPr>
          <p:cNvGrpSpPr/>
          <p:nvPr/>
        </p:nvGrpSpPr>
        <p:grpSpPr>
          <a:xfrm>
            <a:off x="350265" y="2963085"/>
            <a:ext cx="432000" cy="523220"/>
            <a:chOff x="8765363" y="2118023"/>
            <a:chExt cx="432000" cy="523220"/>
          </a:xfrm>
        </p:grpSpPr>
        <p:sp>
          <p:nvSpPr>
            <p:cNvPr id="109" name="Прямоугольник: скругленные углы 108">
              <a:extLst>
                <a:ext uri="{FF2B5EF4-FFF2-40B4-BE49-F238E27FC236}">
                  <a16:creationId xmlns:a16="http://schemas.microsoft.com/office/drawing/2014/main" id="{3D59188A-71B9-433E-9FE8-101F2AB8423F}"/>
                </a:ext>
              </a:extLst>
            </p:cNvPr>
            <p:cNvSpPr/>
            <p:nvPr/>
          </p:nvSpPr>
          <p:spPr>
            <a:xfrm>
              <a:off x="8765363" y="2172391"/>
              <a:ext cx="432000" cy="432000"/>
            </a:xfrm>
            <a:prstGeom prst="roundRect">
              <a:avLst>
                <a:gd name="adj" fmla="val 23429"/>
              </a:avLst>
            </a:prstGeom>
            <a:solidFill>
              <a:schemeClr val="bg1"/>
            </a:solidFill>
            <a:ln>
              <a:solidFill>
                <a:srgbClr val="053DD9"/>
              </a:solidFill>
            </a:ln>
            <a:effectLst>
              <a:outerShdw blurRad="127000" dist="101600" dir="3600000" sx="101000" sy="101000" algn="ctr" rotWithShape="0">
                <a:srgbClr val="9BB5FF">
                  <a:alpha val="5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Шестиугольник 4">
              <a:extLst>
                <a:ext uri="{FF2B5EF4-FFF2-40B4-BE49-F238E27FC236}">
                  <a16:creationId xmlns:a16="http://schemas.microsoft.com/office/drawing/2014/main" id="{630B2D27-A133-4E91-8F97-12DABBD1E08E}"/>
                </a:ext>
              </a:extLst>
            </p:cNvPr>
            <p:cNvSpPr txBox="1"/>
            <p:nvPr/>
          </p:nvSpPr>
          <p:spPr>
            <a:xfrm>
              <a:off x="8818357" y="2118023"/>
              <a:ext cx="27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2800" i="1" dirty="0">
                  <a:solidFill>
                    <a:srgbClr val="053D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D2E2C997-1586-4283-9633-FF848F0E3A02}"/>
              </a:ext>
            </a:extLst>
          </p:cNvPr>
          <p:cNvGrpSpPr/>
          <p:nvPr/>
        </p:nvGrpSpPr>
        <p:grpSpPr>
          <a:xfrm>
            <a:off x="361554" y="3774360"/>
            <a:ext cx="432000" cy="523220"/>
            <a:chOff x="8754074" y="2118023"/>
            <a:chExt cx="432000" cy="52322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B9C5F245-D122-4F81-B51A-0F1171728D52}"/>
                </a:ext>
              </a:extLst>
            </p:cNvPr>
            <p:cNvSpPr/>
            <p:nvPr/>
          </p:nvSpPr>
          <p:spPr>
            <a:xfrm>
              <a:off x="8754074" y="2172391"/>
              <a:ext cx="432000" cy="432000"/>
            </a:xfrm>
            <a:prstGeom prst="roundRect">
              <a:avLst>
                <a:gd name="adj" fmla="val 23429"/>
              </a:avLst>
            </a:prstGeom>
            <a:solidFill>
              <a:schemeClr val="bg1"/>
            </a:solidFill>
            <a:ln>
              <a:solidFill>
                <a:srgbClr val="053DD9"/>
              </a:solidFill>
            </a:ln>
            <a:effectLst>
              <a:outerShdw blurRad="127000" dist="101600" dir="3600000" sx="101000" sy="101000" algn="ctr" rotWithShape="0">
                <a:srgbClr val="9BB5FF">
                  <a:alpha val="5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Шестиугольник 4">
              <a:extLst>
                <a:ext uri="{FF2B5EF4-FFF2-40B4-BE49-F238E27FC236}">
                  <a16:creationId xmlns:a16="http://schemas.microsoft.com/office/drawing/2014/main" id="{9A72757D-E0F0-4687-A72C-39766B467223}"/>
                </a:ext>
              </a:extLst>
            </p:cNvPr>
            <p:cNvSpPr txBox="1"/>
            <p:nvPr/>
          </p:nvSpPr>
          <p:spPr>
            <a:xfrm>
              <a:off x="8818357" y="2118023"/>
              <a:ext cx="27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2800" i="1" dirty="0">
                  <a:solidFill>
                    <a:srgbClr val="053D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E4971AB6-EA94-46DC-AFA2-97232C3BE1E2}"/>
              </a:ext>
            </a:extLst>
          </p:cNvPr>
          <p:cNvGrpSpPr/>
          <p:nvPr/>
        </p:nvGrpSpPr>
        <p:grpSpPr>
          <a:xfrm>
            <a:off x="386239" y="4365104"/>
            <a:ext cx="432000" cy="523220"/>
            <a:chOff x="8754074" y="2118023"/>
            <a:chExt cx="432000" cy="523220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8A86F2A3-9DA8-425E-B55A-A6ED43EA6F3A}"/>
                </a:ext>
              </a:extLst>
            </p:cNvPr>
            <p:cNvSpPr/>
            <p:nvPr/>
          </p:nvSpPr>
          <p:spPr>
            <a:xfrm>
              <a:off x="8754074" y="2172391"/>
              <a:ext cx="432000" cy="432000"/>
            </a:xfrm>
            <a:prstGeom prst="roundRect">
              <a:avLst>
                <a:gd name="adj" fmla="val 23429"/>
              </a:avLst>
            </a:prstGeom>
            <a:solidFill>
              <a:schemeClr val="bg1"/>
            </a:solidFill>
            <a:ln>
              <a:solidFill>
                <a:srgbClr val="053DD9"/>
              </a:solidFill>
            </a:ln>
            <a:effectLst>
              <a:outerShdw blurRad="127000" dist="101600" dir="3600000" sx="101000" sy="101000" algn="ctr" rotWithShape="0">
                <a:srgbClr val="9BB5FF">
                  <a:alpha val="5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Шестиугольник 4">
              <a:extLst>
                <a:ext uri="{FF2B5EF4-FFF2-40B4-BE49-F238E27FC236}">
                  <a16:creationId xmlns:a16="http://schemas.microsoft.com/office/drawing/2014/main" id="{DB7EBD38-8C2D-426C-83D4-D0287EC290DF}"/>
                </a:ext>
              </a:extLst>
            </p:cNvPr>
            <p:cNvSpPr txBox="1"/>
            <p:nvPr/>
          </p:nvSpPr>
          <p:spPr>
            <a:xfrm>
              <a:off x="8818357" y="2118023"/>
              <a:ext cx="27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2800" i="1" dirty="0">
                  <a:solidFill>
                    <a:srgbClr val="053D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A38E1702-B319-4A70-A5EA-F8E87E30D46D}"/>
              </a:ext>
            </a:extLst>
          </p:cNvPr>
          <p:cNvGrpSpPr/>
          <p:nvPr/>
        </p:nvGrpSpPr>
        <p:grpSpPr>
          <a:xfrm>
            <a:off x="378937" y="5301208"/>
            <a:ext cx="432000" cy="523220"/>
            <a:chOff x="8754074" y="2118023"/>
            <a:chExt cx="432000" cy="52322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D2F0DF1D-7482-412F-8AC2-723F6111C626}"/>
                </a:ext>
              </a:extLst>
            </p:cNvPr>
            <p:cNvSpPr/>
            <p:nvPr/>
          </p:nvSpPr>
          <p:spPr>
            <a:xfrm>
              <a:off x="8754074" y="2172391"/>
              <a:ext cx="432000" cy="432000"/>
            </a:xfrm>
            <a:prstGeom prst="roundRect">
              <a:avLst>
                <a:gd name="adj" fmla="val 23429"/>
              </a:avLst>
            </a:prstGeom>
            <a:solidFill>
              <a:schemeClr val="bg1"/>
            </a:solidFill>
            <a:ln>
              <a:solidFill>
                <a:srgbClr val="053DD9"/>
              </a:solidFill>
            </a:ln>
            <a:effectLst>
              <a:outerShdw blurRad="127000" dist="101600" dir="3600000" sx="101000" sy="101000" algn="ctr" rotWithShape="0">
                <a:srgbClr val="9BB5FF">
                  <a:alpha val="5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Шестиугольник 4">
              <a:extLst>
                <a:ext uri="{FF2B5EF4-FFF2-40B4-BE49-F238E27FC236}">
                  <a16:creationId xmlns:a16="http://schemas.microsoft.com/office/drawing/2014/main" id="{BFD591E9-8D3C-4F7F-A8D6-03EF92A3ED96}"/>
                </a:ext>
              </a:extLst>
            </p:cNvPr>
            <p:cNvSpPr txBox="1"/>
            <p:nvPr/>
          </p:nvSpPr>
          <p:spPr>
            <a:xfrm>
              <a:off x="8818357" y="2118023"/>
              <a:ext cx="27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2800" i="1" dirty="0">
                  <a:solidFill>
                    <a:srgbClr val="053D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29" name="Овал 128">
            <a:extLst>
              <a:ext uri="{FF2B5EF4-FFF2-40B4-BE49-F238E27FC236}">
                <a16:creationId xmlns:a16="http://schemas.microsoft.com/office/drawing/2014/main" id="{0C4EF1CD-6AA6-4058-AFEE-A5A61E01B548}"/>
              </a:ext>
            </a:extLst>
          </p:cNvPr>
          <p:cNvSpPr/>
          <p:nvPr/>
        </p:nvSpPr>
        <p:spPr>
          <a:xfrm rot="21257750">
            <a:off x="5600468" y="-1434646"/>
            <a:ext cx="3056479" cy="2699726"/>
          </a:xfrm>
          <a:prstGeom prst="ellipse">
            <a:avLst/>
          </a:prstGeom>
          <a:solidFill>
            <a:srgbClr val="053DD9">
              <a:alpha val="9000"/>
            </a:srgbClr>
          </a:solidFill>
          <a:ln>
            <a:noFill/>
          </a:ln>
          <a:effectLst>
            <a:softEdge rad="812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81748DC5-0044-4541-8517-C787972C574D}"/>
              </a:ext>
            </a:extLst>
          </p:cNvPr>
          <p:cNvSpPr/>
          <p:nvPr/>
        </p:nvSpPr>
        <p:spPr>
          <a:xfrm rot="1200000">
            <a:off x="-907815" y="4845071"/>
            <a:ext cx="4332336" cy="2699726"/>
          </a:xfrm>
          <a:prstGeom prst="ellipse">
            <a:avLst/>
          </a:prstGeom>
          <a:solidFill>
            <a:srgbClr val="053DD9">
              <a:alpha val="14000"/>
            </a:srgbClr>
          </a:solidFill>
          <a:ln>
            <a:noFill/>
          </a:ln>
          <a:effectLst>
            <a:softEdge rad="800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BB8FE321-A1B3-4169-8735-EB638AB5AC93}"/>
              </a:ext>
            </a:extLst>
          </p:cNvPr>
          <p:cNvSpPr/>
          <p:nvPr/>
        </p:nvSpPr>
        <p:spPr>
          <a:xfrm rot="19373729">
            <a:off x="11354879" y="3357614"/>
            <a:ext cx="2002669" cy="2442618"/>
          </a:xfrm>
          <a:prstGeom prst="ellipse">
            <a:avLst/>
          </a:prstGeom>
          <a:solidFill>
            <a:srgbClr val="053DD9">
              <a:alpha val="19000"/>
            </a:srgbClr>
          </a:solidFill>
          <a:ln>
            <a:noFill/>
          </a:ln>
          <a:effectLst>
            <a:softEdge rad="419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35258" y="665536"/>
            <a:ext cx="10301301" cy="1047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Обеспечение </a:t>
            </a:r>
            <a:r>
              <a:rPr lang="ru-RU" dirty="0" err="1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компетентностного</a:t>
            </a: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подхода и </a:t>
            </a:r>
            <a:r>
              <a:rPr lang="ru-RU" dirty="0" err="1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практикоориентированности</a:t>
            </a: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при подготовке специалистов по направлению подготовки 33.05.01 Фармация и сохранение научно-исследовательских традиций в отечественном образовании.</a:t>
            </a:r>
            <a:endParaRPr lang="ru-RU" sz="120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415" y="1778508"/>
            <a:ext cx="10297144" cy="1047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Снижение дефицита на отраслевом рынке труда специалистов с высшим фармацевтическим образованием - квалификации «Провизор» посредством привлечения талантливых студентов в профессию и проведения профориентационной работы учащихся школ и профильных классов.</a:t>
            </a:r>
            <a:endParaRPr lang="ru-RU" sz="120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259" y="2888952"/>
            <a:ext cx="10301299" cy="72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Обеспечение качества подготовки специалистов с использованием стандартных подходов и единых требований по ФГОС ВО.</a:t>
            </a:r>
            <a:endParaRPr lang="ru-RU" sz="120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260" y="3690390"/>
            <a:ext cx="103012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Развитие кадрового потенциала для системы высшего фармацевтического образования и формирование кадрового резерва из числа талантливой молодежи, обучающихся на факультете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9578" y="4427762"/>
            <a:ext cx="10306980" cy="410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Развитие электронного образования, дистанционных и симуляционных образовательных технологий.</a:t>
            </a:r>
            <a:endParaRPr lang="ru-RU" sz="120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258" y="4941168"/>
            <a:ext cx="10301299" cy="1366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Обеспечение независимой оценки знаний, умений и навыков у обучающихся, а также развитие «гибких» навыков, которые позволят специалисту более активно взаимодействовать с коллегами, посетителями аптечных организаций, а также с представителями различных профессиональных сообществ.</a:t>
            </a:r>
            <a:endParaRPr lang="ru-RU" sz="120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4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s://www.nsmu.ru/student/pr_education/abiturientu/%D0%B4%D0%BE%D0%BA%D1%82%D0%BE%D1%80%D0%B8%D1%88%D0%BA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8640"/>
            <a:ext cx="958315" cy="8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www.nsmu.ru/student/pr_education/abiturientu/Sema%20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907" y="1052736"/>
            <a:ext cx="667789" cy="6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7428" y="87602"/>
            <a:ext cx="10153128" cy="43345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Направления развития фармацевтического факультета</a:t>
            </a:r>
          </a:p>
        </p:txBody>
      </p:sp>
      <p:pic>
        <p:nvPicPr>
          <p:cNvPr id="13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3545" y="52399"/>
            <a:ext cx="864000" cy="7752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67608" y="548680"/>
            <a:ext cx="709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ОРГАНИЗАЦИОННАЯ ДЕЯТЕЛЬНОСТЬ</a:t>
            </a:r>
          </a:p>
        </p:txBody>
      </p:sp>
      <p:pic>
        <p:nvPicPr>
          <p:cNvPr id="1026" name="Picture 2" descr="Межвузовский кампус «Арктическая звезда» позволит развивать научное волонтерст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24380"/>
            <a:ext cx="2880320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360" y="1122423"/>
            <a:ext cx="288032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Лаборатория биофармацевтических технологий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кампус «Арктическая звезда»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Что такое специализированная аптека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153797"/>
            <a:ext cx="2690428" cy="13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ФК «Система» может провести IPO «Биннофарм групп» в 2022–2023 годах -  Ведомо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322849"/>
            <a:ext cx="2690428" cy="13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lopharm — Википеди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8" t="19953" r="18770" b="18145"/>
          <a:stretch/>
        </p:blipFill>
        <p:spPr bwMode="auto">
          <a:xfrm>
            <a:off x="6023992" y="3638940"/>
            <a:ext cx="2690428" cy="106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98196" y="1052736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Партнеры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АО «АКРИХИН» — Старая Купавна — ОГРН 1025003911570, ИНН 5031013320 —  юридический адрес, контакты, телефон, гендиректор | РБК Компани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1" y="4708545"/>
            <a:ext cx="2730135" cy="9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23992" y="5521147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Проведение бесед о перспективах работы в аптечных организациях, на фармацевтических площадках заводов по производству лекарств и возможность движения персонала по карьерной лестнице.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7892" y="3664861"/>
            <a:ext cx="2786100" cy="15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 магистратура Биотехнология (направление подготовки «Фармацевтические биотехнологии»)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сентябрь 2027 г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КЦП 10 человек</a:t>
            </a:r>
            <a:endParaRPr lang="ru-RU" sz="105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38" name="Picture 14" descr="Биотехнология магистратура в РХТУ специальность: профили, проходные баллы,  бюджетные мест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93" y="1124744"/>
            <a:ext cx="2763888" cy="242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гнутая вниз стрелка 9"/>
          <p:cNvSpPr/>
          <p:nvPr/>
        </p:nvSpPr>
        <p:spPr>
          <a:xfrm>
            <a:off x="1631504" y="5255121"/>
            <a:ext cx="3240360" cy="8814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07984062"/>
              </p:ext>
            </p:extLst>
          </p:nvPr>
        </p:nvGraphicFramePr>
        <p:xfrm>
          <a:off x="7536160" y="576558"/>
          <a:ext cx="56755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9" name="Picture 6" descr="Центр выявления и поддержки одарённых детей Архангельска | Центр «Созвездие»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412776"/>
            <a:ext cx="1135607" cy="10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618763-7D7C-DE15-1D6B-76C0D92A803C}"/>
              </a:ext>
            </a:extLst>
          </p:cNvPr>
          <p:cNvSpPr txBox="1"/>
          <p:nvPr/>
        </p:nvSpPr>
        <p:spPr>
          <a:xfrm>
            <a:off x="8714420" y="6056246"/>
            <a:ext cx="350226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368"/>
              </a:spcAft>
              <a:tabLst>
                <a:tab pos="519354" algn="l"/>
              </a:tabLs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Прием иностранных граждан на обучение по специальности «Фармация»</a:t>
            </a:r>
          </a:p>
        </p:txBody>
      </p:sp>
    </p:spTree>
    <p:extLst>
      <p:ext uri="{BB962C8B-B14F-4D97-AF65-F5344CB8AC3E}">
        <p14:creationId xmlns:p14="http://schemas.microsoft.com/office/powerpoint/2010/main" val="211336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1044423" y="1491035"/>
            <a:ext cx="2025881" cy="2300458"/>
            <a:chOff x="3637367" y="95"/>
            <a:chExt cx="1747506" cy="20086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8" name="Шестиугольник 57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Шестиугольник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1424" y="116632"/>
            <a:ext cx="10153128" cy="43345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Направления развития фармацевтического факультета</a:t>
            </a:r>
          </a:p>
        </p:txBody>
      </p:sp>
      <p:pic>
        <p:nvPicPr>
          <p:cNvPr id="13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3545" y="52399"/>
            <a:ext cx="864000" cy="7752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67608" y="807095"/>
            <a:ext cx="709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ОБРАЗОВАТЕЛЬНАЯ ДЕЯТЕЛЬНОСТЬ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7122394" y="1484784"/>
            <a:ext cx="2025881" cy="2300458"/>
            <a:chOff x="3637367" y="95"/>
            <a:chExt cx="1747506" cy="2008628"/>
          </a:xfrm>
        </p:grpSpPr>
        <p:sp>
          <p:nvSpPr>
            <p:cNvPr id="31" name="Шестиугольник 30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Шестиугольник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133411" y="234888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деятельность</a:t>
            </a:r>
          </a:p>
        </p:txBody>
      </p:sp>
      <p:sp>
        <p:nvSpPr>
          <p:cNvPr id="33" name="Шестиугольник 32"/>
          <p:cNvSpPr/>
          <p:nvPr/>
        </p:nvSpPr>
        <p:spPr>
          <a:xfrm rot="5400000">
            <a:off x="9012347" y="1625870"/>
            <a:ext cx="2300458" cy="202588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 rot="16200000">
            <a:off x="8014934" y="3396394"/>
            <a:ext cx="2271787" cy="202588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149635" y="1733859"/>
            <a:ext cx="2047916" cy="181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Возможности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освоении технологии производства ТЛФ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оборудовании, лаборатории фармацевтических разработок</a:t>
            </a:r>
            <a:endParaRPr lang="ru-RU" sz="105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45971" y="3544402"/>
            <a:ext cx="223375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Внедрение инновационных образовательных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информационных технологий для проведения видеолекций</a:t>
            </a:r>
            <a:endParaRPr lang="ru-RU" sz="105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6097076" y="3266804"/>
            <a:ext cx="2025881" cy="2300458"/>
            <a:chOff x="3637367" y="95"/>
            <a:chExt cx="1747506" cy="2008628"/>
          </a:xfrm>
        </p:grpSpPr>
        <p:sp>
          <p:nvSpPr>
            <p:cNvPr id="38" name="Шестиугольник 37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Шестиугольник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073966" y="3994047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Практическая подготовка с использованием симуляционных технологий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082002" y="1492869"/>
            <a:ext cx="2025881" cy="2300458"/>
            <a:chOff x="3637367" y="95"/>
            <a:chExt cx="1747506" cy="20086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1" name="Шестиугольник 40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Шестиугольник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062007" y="1489679"/>
            <a:ext cx="2025881" cy="2300458"/>
            <a:chOff x="3637367" y="95"/>
            <a:chExt cx="1747506" cy="20086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5" name="Шестиугольник 44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Шестиугольник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761" y="234888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работа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19592" y="2221153"/>
            <a:ext cx="163579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Разработка и актуализация РПД и РПП по ФГОС ВО </a:t>
            </a:r>
            <a:endParaRPr lang="ru-RU" sz="105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4071687" y="3270123"/>
            <a:ext cx="2025881" cy="2300458"/>
            <a:chOff x="3637367" y="95"/>
            <a:chExt cx="1747506" cy="20086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9" name="Шестиугольник 48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Шестиугольник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101992" y="3987100"/>
            <a:ext cx="203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Контроль разработки рабочих программ дисциплин и программ практик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2035612" y="3273441"/>
            <a:ext cx="2025881" cy="2300458"/>
            <a:chOff x="3637367" y="95"/>
            <a:chExt cx="1747506" cy="20086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Шестиугольник 53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Шестиугольник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011361" y="3785088"/>
            <a:ext cx="20261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Контроль обеспеченности основной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дополнительной литературы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57842" y="2247006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Разработка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актуализация методических пособий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рекомендаций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7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1424" y="116632"/>
            <a:ext cx="10153128" cy="43345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Направления развития фармацевтического факультета</a:t>
            </a:r>
          </a:p>
        </p:txBody>
      </p:sp>
      <p:pic>
        <p:nvPicPr>
          <p:cNvPr id="13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3545" y="52399"/>
            <a:ext cx="864000" cy="7752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67608" y="692696"/>
            <a:ext cx="709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НАУЧНО-ИССЛЕДОВАТЕЛЬСКАЯ ДЕЯТЕЛЬНОСТЬ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408" y="1403484"/>
            <a:ext cx="1173824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НИР в рамках выполнения государственного задания по разработке лекарственной формы на основе растительных компонентов биоресурсов Арктической территории.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242" y="2132856"/>
            <a:ext cx="1172555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Разработка фармацевтических продуктов в рамках создания лаборатории биофармацевтических технологий при научно-образовательном кампусе «Арктическая звезда».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26D6E0-775A-86A5-16C3-2CEB7A606AD2}"/>
              </a:ext>
            </a:extLst>
          </p:cNvPr>
          <p:cNvSpPr/>
          <p:nvPr/>
        </p:nvSpPr>
        <p:spPr>
          <a:xfrm>
            <a:off x="190408" y="3057500"/>
            <a:ext cx="1173824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Подготовка на факультете докторов и кандидатов наук.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0F32CF-4D93-816D-479B-CC01AA7B338D}"/>
              </a:ext>
            </a:extLst>
          </p:cNvPr>
          <p:cNvSpPr/>
          <p:nvPr/>
        </p:nvSpPr>
        <p:spPr>
          <a:xfrm>
            <a:off x="191344" y="3501008"/>
            <a:ext cx="11725551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настоящее время в очной аспирантуре обучается  1 человек (Перевезенцев М.Е.). Также выполняют диссертационные исследования 3 сотрудника кафедры фармакологии и фармации: асс. Панасюк А.С., ст. преп. Корельская Г.В. – на соискание кандидата наук; доц. Суханов А.Е. – на соискание доктора наук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596C10-832C-5C80-13C3-108E8632A111}"/>
              </a:ext>
            </a:extLst>
          </p:cNvPr>
          <p:cNvSpPr/>
          <p:nvPr/>
        </p:nvSpPr>
        <p:spPr>
          <a:xfrm>
            <a:off x="190408" y="4713684"/>
            <a:ext cx="1173824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Руководство научно-исследовательской деятельностью студентов фармацевтического факультета.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FA4390-FAE7-DC03-0CCB-986CCFF54DEF}"/>
              </a:ext>
            </a:extLst>
          </p:cNvPr>
          <p:cNvSpPr/>
          <p:nvPr/>
        </p:nvSpPr>
        <p:spPr>
          <a:xfrm>
            <a:off x="202242" y="5157192"/>
            <a:ext cx="1172555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Осуществляют ППС выпускающей кафедры фармакологии и фармации.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E77B0B-B298-CE38-741B-E84AA12CD80F}"/>
              </a:ext>
            </a:extLst>
          </p:cNvPr>
          <p:cNvSpPr/>
          <p:nvPr/>
        </p:nvSpPr>
        <p:spPr>
          <a:xfrm>
            <a:off x="190408" y="5779911"/>
            <a:ext cx="1173824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Студенческий научный кружок выпускающей кафедры фармакологии и фармации.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D87F9D-F5DF-6F21-E0EE-93DBB7282B4E}"/>
              </a:ext>
            </a:extLst>
          </p:cNvPr>
          <p:cNvSpPr/>
          <p:nvPr/>
        </p:nvSpPr>
        <p:spPr>
          <a:xfrm>
            <a:off x="202242" y="6237312"/>
            <a:ext cx="1172555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Количество участников СНК кафедры – весь списочный состав студентов 3-5 курса.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4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3289" y="-210081"/>
            <a:ext cx="10972800" cy="11430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Направления развития фармацевтического факультета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AFC14AB-EF98-F541-5EAE-8A5FDA322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1208105"/>
            <a:ext cx="6768752" cy="2220895"/>
          </a:xfrm>
        </p:spPr>
        <p:txBody>
          <a:bodyPr>
            <a:noAutofit/>
          </a:bodyPr>
          <a:lstStyle/>
          <a:p>
            <a:pPr marL="0" indent="447675">
              <a:buNone/>
            </a:pPr>
            <a:r>
              <a:rPr lang="ru-RU" sz="1800" dirty="0"/>
              <a:t>Участие студентов в мероприятиях:</a:t>
            </a:r>
          </a:p>
          <a:p>
            <a:pPr marL="0" indent="0">
              <a:buNone/>
            </a:pPr>
            <a:r>
              <a:rPr lang="ru-RU" sz="1800" dirty="0"/>
              <a:t>1. воспитательной работы ВУЗа согласно календарного плана.</a:t>
            </a:r>
          </a:p>
          <a:p>
            <a:pPr marL="0" indent="0">
              <a:buNone/>
            </a:pPr>
            <a:r>
              <a:rPr lang="ru-RU" sz="1800" dirty="0"/>
              <a:t>2. в деятельности студенческих объединений университета и добровольческой деятельности в волонтерском Центре СГМУ.</a:t>
            </a:r>
          </a:p>
          <a:p>
            <a:pPr marL="0" indent="0">
              <a:buNone/>
            </a:pPr>
            <a:r>
              <a:rPr lang="ru-RU" sz="1800" dirty="0"/>
              <a:t>3. по формированию позитивного образа факультета внутри вуза и за его пределами, поддержание преемственности с привлечением фармацевтических работников фармацевтических организаций.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A51BF-CB76-3BF5-0E90-7A83070F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784" y="3702536"/>
            <a:ext cx="7632848" cy="2858616"/>
          </a:xfrm>
        </p:spPr>
        <p:txBody>
          <a:bodyPr>
            <a:noAutofit/>
          </a:bodyPr>
          <a:lstStyle/>
          <a:p>
            <a:pPr marL="0" indent="447675">
              <a:buNone/>
            </a:pPr>
            <a:r>
              <a:rPr lang="ru-RU" sz="1800" dirty="0"/>
              <a:t>Продолжение и расширение сотрудничества со школами, СПО по подготовке и проведению профориентационных мероприятий с участием студентов. Проведение мастер-классов для школьников 9-11 классов на мероприятиях «Дней открытых дверей». Привлечение студентов к практическим занятиям профильного химико-фармацевтического класса в качестве ассистентов преподавателя.</a:t>
            </a:r>
          </a:p>
          <a:p>
            <a:pPr marL="0" indent="447675">
              <a:buNone/>
            </a:pPr>
            <a:r>
              <a:rPr lang="ru-RU" sz="1800" dirty="0"/>
              <a:t>Участие студентов в работах всероссийских фармацевтических интернациональных лагерях и международных студенческих фестивалях фармацевтической отрасли, специализированных конкурсных программах для будущих фармацевтических работников.</a:t>
            </a:r>
          </a:p>
        </p:txBody>
      </p:sp>
      <p:pic>
        <p:nvPicPr>
          <p:cNvPr id="13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3545" y="52399"/>
            <a:ext cx="864000" cy="7752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47959" y="702086"/>
            <a:ext cx="709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ВОСПИТАТЕЛЬНАЯ ДЕЯТЕЛЬНОСТЬ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F5748A-B061-F0B6-19A2-2AC8C1A6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805008"/>
            <a:ext cx="3600400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267838-F37C-DC17-D4B2-29058AFB2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5"/>
          <a:stretch/>
        </p:blipFill>
        <p:spPr bwMode="auto">
          <a:xfrm>
            <a:off x="6888088" y="1206455"/>
            <a:ext cx="4896544" cy="22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891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1D04A-D2A1-E758-5934-1F194641C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F305F24B-220E-78C5-F1B2-A64891448A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3289" y="-210081"/>
            <a:ext cx="10972800" cy="11430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Направления развития фармацевтического факультета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D5A63F56-EEBC-23DA-5CEF-3EF287957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672" y="1772816"/>
            <a:ext cx="7848872" cy="1944216"/>
          </a:xfrm>
        </p:spPr>
        <p:txBody>
          <a:bodyPr>
            <a:noAutofit/>
          </a:bodyPr>
          <a:lstStyle/>
          <a:p>
            <a:pPr marL="0" indent="447675">
              <a:buNone/>
            </a:pPr>
            <a:r>
              <a:rPr lang="ru-RU" sz="2000" dirty="0"/>
              <a:t>1. Совершенствование работы по трудоустройству выпускников, адресная подготовка специалистов для фармацевтических организаций.</a:t>
            </a:r>
          </a:p>
          <a:p>
            <a:pPr marL="0" indent="447675">
              <a:buNone/>
            </a:pPr>
            <a:r>
              <a:rPr lang="ru-RU" sz="2000" dirty="0"/>
              <a:t>2. Развитие системы организаций практик для обучающихся, трудоустройства выпускников по договорам о целевой подготовке специалистов аптечных организаций.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EDCCC-C85E-6609-63B0-233085B27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344" y="4701385"/>
            <a:ext cx="6768752" cy="1772815"/>
          </a:xfrm>
        </p:spPr>
        <p:txBody>
          <a:bodyPr>
            <a:noAutofit/>
          </a:bodyPr>
          <a:lstStyle/>
          <a:p>
            <a:pPr marL="0" indent="447675">
              <a:buNone/>
            </a:pPr>
            <a:r>
              <a:rPr lang="ru-RU" sz="2000" dirty="0"/>
              <a:t>3. Проведение ярмарок вакансий с привлечением аптечных организаций и предприятий фармацевтических производств.</a:t>
            </a:r>
          </a:p>
          <a:p>
            <a:pPr marL="0" indent="447675">
              <a:buNone/>
            </a:pPr>
            <a:r>
              <a:rPr lang="ru-RU" sz="2000" dirty="0"/>
              <a:t>4. Согласование тем с профессиональным звеном проводимых научных исследований в рамках выполнения ВКР на выпускающей кафедре фармакологии и фармации.</a:t>
            </a:r>
          </a:p>
        </p:txBody>
      </p:sp>
      <p:pic>
        <p:nvPicPr>
          <p:cNvPr id="13" name="Google Shape;237;p7">
            <a:extLst>
              <a:ext uri="{FF2B5EF4-FFF2-40B4-BE49-F238E27FC236}">
                <a16:creationId xmlns:a16="http://schemas.microsoft.com/office/drawing/2014/main" id="{19CC4BD5-FD3C-A89B-57E2-8AFCC74ED4D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3545" y="52399"/>
            <a:ext cx="864000" cy="7752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E92E4F-0674-4277-F878-210E49B777B0}"/>
              </a:ext>
            </a:extLst>
          </p:cNvPr>
          <p:cNvSpPr/>
          <p:nvPr/>
        </p:nvSpPr>
        <p:spPr>
          <a:xfrm>
            <a:off x="630957" y="667630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ФАРМАЦЕВТИЧЕСКАЯ ДЕЯТЕЛЬНОСТЬ И СОВМЕСТНАЯ ДЕЯТЕЛЬНОСТЬ С ОРГАНАМИ ПРАКТИЧЕСКОГО ЗДРАВООХРАНЕНИЯ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F622E55-5E7C-DCCC-A15F-6A20EDAB6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" r="14966" b="7232"/>
          <a:stretch/>
        </p:blipFill>
        <p:spPr bwMode="auto">
          <a:xfrm>
            <a:off x="407368" y="1340768"/>
            <a:ext cx="2333601" cy="33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CE053CC-65FF-F982-6564-0D232169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228006"/>
            <a:ext cx="4406280" cy="24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8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A6793-5494-05AA-3092-A1A85E9B2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46590"/>
            <a:ext cx="7772400" cy="561141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855765"/>
            <a:ext cx="6400800" cy="5366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r>
              <a:rPr lang="ru-RU" sz="3000" b="1" dirty="0">
                <a:latin typeface="+mn-lt"/>
              </a:rPr>
              <a:t>Спасибо за внимание!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5984" y="6021288"/>
            <a:ext cx="1296144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16.04.2025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oogle Shape;102;p2">
            <a:extLst>
              <a:ext uri="{FF2B5EF4-FFF2-40B4-BE49-F238E27FC236}">
                <a16:creationId xmlns:a16="http://schemas.microsoft.com/office/drawing/2014/main" id="{E4A79E59-3AFB-1F06-2C9F-026D4EF4E96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46816" t="40000" r="27741" b="19286"/>
          <a:stretch>
            <a:fillRect/>
          </a:stretch>
        </p:blipFill>
        <p:spPr bwMode="auto">
          <a:xfrm>
            <a:off x="8515696" y="522920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42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2827" y="318243"/>
            <a:ext cx="9511645" cy="9505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lnSpc>
                <a:spcPct val="120000"/>
              </a:lnSpc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Современное состояние и ключевые результаты деятельности фармацевтического факультета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2</a:t>
            </a:fld>
            <a:endParaRPr spc="-50" dirty="0"/>
          </a:p>
        </p:txBody>
      </p:sp>
      <p:pic>
        <p:nvPicPr>
          <p:cNvPr id="13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632504" y="107056"/>
            <a:ext cx="1152032" cy="10896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F8F384-37C8-004A-11B2-1FF491747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268760"/>
            <a:ext cx="3935760" cy="5580112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86917"/>
              </p:ext>
            </p:extLst>
          </p:nvPr>
        </p:nvGraphicFramePr>
        <p:xfrm>
          <a:off x="335360" y="1484784"/>
          <a:ext cx="9865096" cy="20162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36470">
                  <a:extLst>
                    <a:ext uri="{9D8B030D-6E8A-4147-A177-3AD203B41FA5}">
                      <a16:colId xmlns:a16="http://schemas.microsoft.com/office/drawing/2014/main" val="3400069889"/>
                    </a:ext>
                  </a:extLst>
                </a:gridCol>
                <a:gridCol w="2529022">
                  <a:extLst>
                    <a:ext uri="{9D8B030D-6E8A-4147-A177-3AD203B41FA5}">
                      <a16:colId xmlns:a16="http://schemas.microsoft.com/office/drawing/2014/main" val="1976817551"/>
                    </a:ext>
                  </a:extLst>
                </a:gridCol>
                <a:gridCol w="2277886">
                  <a:extLst>
                    <a:ext uri="{9D8B030D-6E8A-4147-A177-3AD203B41FA5}">
                      <a16:colId xmlns:a16="http://schemas.microsoft.com/office/drawing/2014/main" val="1923946538"/>
                    </a:ext>
                  </a:extLst>
                </a:gridCol>
                <a:gridCol w="2721718">
                  <a:extLst>
                    <a:ext uri="{9D8B030D-6E8A-4147-A177-3AD203B41FA5}">
                      <a16:colId xmlns:a16="http://schemas.microsoft.com/office/drawing/2014/main" val="2658543431"/>
                    </a:ext>
                  </a:extLst>
                </a:gridCol>
              </a:tblGrid>
              <a:tr h="1279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Шифр специальности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начала реализации ООП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выпускников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454697846"/>
                  </a:ext>
                </a:extLst>
              </a:tr>
              <a:tr h="736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33.05.01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27124928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360" y="4183803"/>
            <a:ext cx="2664296" cy="369332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Аптечные организации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664" y="3635732"/>
            <a:ext cx="266429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Квалификация провизор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314772" y="3356992"/>
            <a:ext cx="360040" cy="269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5360" y="4869160"/>
            <a:ext cx="2671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Фармацевтические производства ГЛФ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5680" y="3614374"/>
            <a:ext cx="5976664" cy="923330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Приемка и отпуск лекарственных препаратов, хранение, фармацевтическое консультирование, изготовление лекарств в аптеке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5680" y="4888261"/>
            <a:ext cx="612068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Технолог, химик-аналитик, менеджер по работе аптечными организациями, координаторы отдела регистрации ЛС и др.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752" y="5883500"/>
            <a:ext cx="267420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Профессиональная переподготовка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5680" y="5893761"/>
            <a:ext cx="511256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химик судебно-медицинской экспертизы, </a:t>
            </a:r>
          </a:p>
          <a:p>
            <a:pPr algn="ctr"/>
            <a:r>
              <a:rPr lang="ru-RU" dirty="0"/>
              <a:t>химик-криминалист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4" cstate="print"/>
          <a:srcRect l="46816" t="40000" r="27741" b="19286"/>
          <a:stretch>
            <a:fillRect/>
          </a:stretch>
        </p:blipFill>
        <p:spPr bwMode="auto">
          <a:xfrm>
            <a:off x="10927840" y="5517232"/>
            <a:ext cx="1244762" cy="120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064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2827" y="116632"/>
            <a:ext cx="9511645" cy="9505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lnSpc>
                <a:spcPct val="120000"/>
              </a:lnSpc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Современное состояние и ключевые результаты деятельности фармацевтического факультета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3</a:t>
            </a:fld>
            <a:endParaRPr spc="-50" dirty="0"/>
          </a:p>
        </p:txBody>
      </p:sp>
      <p:pic>
        <p:nvPicPr>
          <p:cNvPr id="13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632504" y="107056"/>
            <a:ext cx="1152032" cy="10896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F8F384-37C8-004A-11B2-1FF491747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268760"/>
            <a:ext cx="3935760" cy="55801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34760"/>
              </p:ext>
            </p:extLst>
          </p:nvPr>
        </p:nvGraphicFramePr>
        <p:xfrm>
          <a:off x="335360" y="1606738"/>
          <a:ext cx="9073008" cy="2682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482">
                  <a:extLst>
                    <a:ext uri="{9D8B030D-6E8A-4147-A177-3AD203B41FA5}">
                      <a16:colId xmlns:a16="http://schemas.microsoft.com/office/drawing/2014/main" val="4036128199"/>
                    </a:ext>
                  </a:extLst>
                </a:gridCol>
                <a:gridCol w="1798296">
                  <a:extLst>
                    <a:ext uri="{9D8B030D-6E8A-4147-A177-3AD203B41FA5}">
                      <a16:colId xmlns:a16="http://schemas.microsoft.com/office/drawing/2014/main" val="1655483218"/>
                    </a:ext>
                  </a:extLst>
                </a:gridCol>
                <a:gridCol w="1792609">
                  <a:extLst>
                    <a:ext uri="{9D8B030D-6E8A-4147-A177-3AD203B41FA5}">
                      <a16:colId xmlns:a16="http://schemas.microsoft.com/office/drawing/2014/main" val="2664758955"/>
                    </a:ext>
                  </a:extLst>
                </a:gridCol>
                <a:gridCol w="2139444">
                  <a:extLst>
                    <a:ext uri="{9D8B030D-6E8A-4147-A177-3AD203B41FA5}">
                      <a16:colId xmlns:a16="http://schemas.microsoft.com/office/drawing/2014/main" val="1986977476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4094789433"/>
                    </a:ext>
                  </a:extLst>
                </a:gridCol>
              </a:tblGrid>
              <a:tr h="107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 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выпуска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 выпускников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Продолжили обучение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Трудоустройство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 данных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282813"/>
                  </a:ext>
                </a:extLst>
              </a:tr>
              <a:tr h="536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2022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271471"/>
                  </a:ext>
                </a:extLst>
              </a:tr>
              <a:tr h="536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2023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445792"/>
                  </a:ext>
                </a:extLst>
              </a:tr>
              <a:tr h="536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2024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62118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55440" y="1052736"/>
            <a:ext cx="768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СВЕДЕНИЯ О ТРУДОУСТРОЙСТВЕ ВЫПУСКНИКОВ</a:t>
            </a:r>
            <a:endParaRPr lang="ru-RU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256" y="4365104"/>
            <a:ext cx="870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+mj-lt"/>
                <a:ea typeface="Calibri" panose="020F0502020204030204" pitchFamily="34" charset="0"/>
                <a:cs typeface="Courier New" panose="02070309020205020404" pitchFamily="49" charset="0"/>
              </a:rPr>
              <a:t>Взаимодействие факультета с организациями, учреждениями, предприятиями по вопросам трудоустройства выпускников: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360" y="5373216"/>
            <a:ext cx="2664296" cy="369332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Аптечные организации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360" y="6102588"/>
            <a:ext cx="2671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Фармацевтические производства ГЛФ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30422" y="5301208"/>
            <a:ext cx="5652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ГУП АО «Фармация; ООО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Ригла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», АРС «Вита-Норд»;</a:t>
            </a:r>
          </a:p>
          <a:p>
            <a:r>
              <a:rPr lang="ru-RU" dirty="0">
                <a:latin typeface="Times New Roman" panose="02020603050405020304" pitchFamily="18" charset="0"/>
              </a:rPr>
              <a:t>ООО «Аптека плюс», ООО «МК Компани» и др.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10587" y="6093296"/>
            <a:ext cx="5070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Биннофарм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», АО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Алиум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», ООО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Гротекс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АО «Акрихин»</a:t>
            </a:r>
            <a:endParaRPr lang="ru-RU" dirty="0"/>
          </a:p>
        </p:txBody>
      </p:sp>
      <p:pic>
        <p:nvPicPr>
          <p:cNvPr id="24" name="Рисунок 23"/>
          <p:cNvPicPr/>
          <p:nvPr/>
        </p:nvPicPr>
        <p:blipFill>
          <a:blip r:embed="rId4" cstate="print"/>
          <a:srcRect l="46816" t="40000" r="27741" b="19286"/>
          <a:stretch>
            <a:fillRect/>
          </a:stretch>
        </p:blipFill>
        <p:spPr bwMode="auto">
          <a:xfrm>
            <a:off x="10927840" y="5517232"/>
            <a:ext cx="1244762" cy="120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76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546854" y="6356351"/>
            <a:ext cx="2844800" cy="3651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4</a:t>
            </a:fld>
            <a:endParaRPr spc="-50" dirty="0"/>
          </a:p>
        </p:txBody>
      </p:sp>
      <p:cxnSp>
        <p:nvCxnSpPr>
          <p:cNvPr id="12" name="Google Shape;234;p7">
            <a:extLst>
              <a:ext uri="{FF2B5EF4-FFF2-40B4-BE49-F238E27FC236}">
                <a16:creationId xmlns:a16="http://schemas.microsoft.com/office/drawing/2014/main" id="{40F8C3EA-6348-82FC-76DB-1B743F78421E}"/>
              </a:ext>
            </a:extLst>
          </p:cNvPr>
          <p:cNvCxnSpPr/>
          <p:nvPr/>
        </p:nvCxnSpPr>
        <p:spPr>
          <a:xfrm flipH="1">
            <a:off x="8583168" y="361297"/>
            <a:ext cx="1" cy="521001"/>
          </a:xfrm>
          <a:prstGeom prst="straightConnector1">
            <a:avLst/>
          </a:prstGeom>
          <a:noFill/>
          <a:ln w="12700" cap="flat" cmpd="sng">
            <a:solidFill>
              <a:srgbClr val="504E5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F8F384-37C8-004A-11B2-1FF491747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268760"/>
            <a:ext cx="3935760" cy="5574000"/>
          </a:xfrm>
          <a:prstGeom prst="rect">
            <a:avLst/>
          </a:prstGeom>
        </p:spPr>
      </p:pic>
      <p:sp>
        <p:nvSpPr>
          <p:cNvPr id="14" name="object 6"/>
          <p:cNvSpPr txBox="1"/>
          <p:nvPr/>
        </p:nvSpPr>
        <p:spPr>
          <a:xfrm>
            <a:off x="400659" y="2849488"/>
            <a:ext cx="6440700" cy="58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FF0000"/>
              </a:buClr>
              <a:buSzPct val="162000"/>
              <a:buFont typeface="Wingdings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16200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654" y="2636912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.</a:t>
            </a:r>
          </a:p>
        </p:txBody>
      </p:sp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832827" y="174227"/>
            <a:ext cx="9511645" cy="9505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lnSpc>
                <a:spcPct val="120000"/>
              </a:lnSpc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Современное состояние и ключевые результаты деятельности фармацевтического факультета</a:t>
            </a:r>
          </a:p>
        </p:txBody>
      </p:sp>
      <p:pic>
        <p:nvPicPr>
          <p:cNvPr id="15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632504" y="107056"/>
            <a:ext cx="1152032" cy="10896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" name="Полилиния: фигура 6">
            <a:extLst>
              <a:ext uri="{FF2B5EF4-FFF2-40B4-BE49-F238E27FC236}">
                <a16:creationId xmlns:a16="http://schemas.microsoft.com/office/drawing/2014/main" id="{29876EB4-8CC4-42A9-88C6-D148CCEFA504}"/>
              </a:ext>
            </a:extLst>
          </p:cNvPr>
          <p:cNvSpPr/>
          <p:nvPr/>
        </p:nvSpPr>
        <p:spPr>
          <a:xfrm>
            <a:off x="163912" y="3458307"/>
            <a:ext cx="5229199" cy="1094977"/>
          </a:xfrm>
          <a:custGeom>
            <a:avLst/>
            <a:gdLst>
              <a:gd name="connsiteX0" fmla="*/ 0 w 4038784"/>
              <a:gd name="connsiteY0" fmla="*/ 0 h 1231336"/>
              <a:gd name="connsiteX1" fmla="*/ 4038784 w 4038784"/>
              <a:gd name="connsiteY1" fmla="*/ 0 h 1231336"/>
              <a:gd name="connsiteX2" fmla="*/ 4038784 w 4038784"/>
              <a:gd name="connsiteY2" fmla="*/ 1231336 h 1231336"/>
              <a:gd name="connsiteX3" fmla="*/ 0 w 4038784"/>
              <a:gd name="connsiteY3" fmla="*/ 1231336 h 1231336"/>
              <a:gd name="connsiteX4" fmla="*/ 0 w 4038784"/>
              <a:gd name="connsiteY4" fmla="*/ 0 h 123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784" h="1231336">
                <a:moveTo>
                  <a:pt x="0" y="0"/>
                </a:moveTo>
                <a:lnTo>
                  <a:pt x="4038784" y="0"/>
                </a:lnTo>
                <a:lnTo>
                  <a:pt x="4038784" y="1231336"/>
                </a:lnTo>
                <a:lnTo>
                  <a:pt x="0" y="12313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n>
                  <a:solidFill>
                    <a:schemeClr val="bg1"/>
                  </a:solidFill>
                </a:ln>
              </a:rPr>
              <a:t>Высшее образование (специалитет)</a:t>
            </a:r>
          </a:p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n>
                  <a:solidFill>
                    <a:schemeClr val="bg1"/>
                  </a:solidFill>
                </a:ln>
              </a:rPr>
              <a:t>33.05.01 Фармация  (ФГОС 3++)</a:t>
            </a:r>
          </a:p>
        </p:txBody>
      </p:sp>
      <p:sp>
        <p:nvSpPr>
          <p:cNvPr id="19" name="Полилиния: фигура 7">
            <a:extLst>
              <a:ext uri="{FF2B5EF4-FFF2-40B4-BE49-F238E27FC236}">
                <a16:creationId xmlns:a16="http://schemas.microsoft.com/office/drawing/2014/main" id="{CB71F488-C291-4FCF-91D9-3A1D239821F7}"/>
              </a:ext>
            </a:extLst>
          </p:cNvPr>
          <p:cNvSpPr/>
          <p:nvPr/>
        </p:nvSpPr>
        <p:spPr>
          <a:xfrm>
            <a:off x="152300" y="1708845"/>
            <a:ext cx="5229199" cy="1510933"/>
          </a:xfrm>
          <a:custGeom>
            <a:avLst/>
            <a:gdLst>
              <a:gd name="connsiteX0" fmla="*/ 0 w 4038784"/>
              <a:gd name="connsiteY0" fmla="*/ 0 h 1231336"/>
              <a:gd name="connsiteX1" fmla="*/ 4038784 w 4038784"/>
              <a:gd name="connsiteY1" fmla="*/ 0 h 1231336"/>
              <a:gd name="connsiteX2" fmla="*/ 4038784 w 4038784"/>
              <a:gd name="connsiteY2" fmla="*/ 1231336 h 1231336"/>
              <a:gd name="connsiteX3" fmla="*/ 0 w 4038784"/>
              <a:gd name="connsiteY3" fmla="*/ 1231336 h 1231336"/>
              <a:gd name="connsiteX4" fmla="*/ 0 w 4038784"/>
              <a:gd name="connsiteY4" fmla="*/ 0 h 123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784" h="1231336">
                <a:moveTo>
                  <a:pt x="0" y="0"/>
                </a:moveTo>
                <a:lnTo>
                  <a:pt x="4038784" y="0"/>
                </a:lnTo>
                <a:lnTo>
                  <a:pt x="4038784" y="1231336"/>
                </a:lnTo>
                <a:lnTo>
                  <a:pt x="0" y="123133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n>
                  <a:solidFill>
                    <a:schemeClr val="bg1"/>
                  </a:solidFill>
                </a:ln>
              </a:rPr>
              <a:t>Довузовская подготовка </a:t>
            </a:r>
          </a:p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n>
                  <a:solidFill>
                    <a:schemeClr val="bg1"/>
                  </a:solidFill>
                </a:ln>
              </a:rPr>
              <a:t>Химико-фармацевтические классы</a:t>
            </a:r>
          </a:p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n>
                  <a:solidFill>
                    <a:schemeClr val="bg1"/>
                  </a:solidFill>
                </a:ln>
              </a:rPr>
              <a:t>Центр выявления и поддержки одаренных детей «Созвездие»</a:t>
            </a:r>
          </a:p>
        </p:txBody>
      </p:sp>
      <p:sp>
        <p:nvSpPr>
          <p:cNvPr id="21" name="Полилиния: фигура 6">
            <a:extLst>
              <a:ext uri="{FF2B5EF4-FFF2-40B4-BE49-F238E27FC236}">
                <a16:creationId xmlns:a16="http://schemas.microsoft.com/office/drawing/2014/main" id="{29876EB4-8CC4-42A9-88C6-D148CCEFA504}"/>
              </a:ext>
            </a:extLst>
          </p:cNvPr>
          <p:cNvSpPr/>
          <p:nvPr/>
        </p:nvSpPr>
        <p:spPr>
          <a:xfrm>
            <a:off x="135995" y="4874847"/>
            <a:ext cx="5229199" cy="1059799"/>
          </a:xfrm>
          <a:custGeom>
            <a:avLst/>
            <a:gdLst>
              <a:gd name="connsiteX0" fmla="*/ 0 w 4038784"/>
              <a:gd name="connsiteY0" fmla="*/ 0 h 1231336"/>
              <a:gd name="connsiteX1" fmla="*/ 4038784 w 4038784"/>
              <a:gd name="connsiteY1" fmla="*/ 0 h 1231336"/>
              <a:gd name="connsiteX2" fmla="*/ 4038784 w 4038784"/>
              <a:gd name="connsiteY2" fmla="*/ 1231336 h 1231336"/>
              <a:gd name="connsiteX3" fmla="*/ 0 w 4038784"/>
              <a:gd name="connsiteY3" fmla="*/ 1231336 h 1231336"/>
              <a:gd name="connsiteX4" fmla="*/ 0 w 4038784"/>
              <a:gd name="connsiteY4" fmla="*/ 0 h 123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784" h="1231336">
                <a:moveTo>
                  <a:pt x="0" y="0"/>
                </a:moveTo>
                <a:lnTo>
                  <a:pt x="4038784" y="0"/>
                </a:lnTo>
                <a:lnTo>
                  <a:pt x="4038784" y="1231336"/>
                </a:lnTo>
                <a:lnTo>
                  <a:pt x="0" y="123133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n>
                  <a:solidFill>
                    <a:schemeClr val="bg1"/>
                  </a:solidFill>
                </a:ln>
              </a:rPr>
              <a:t>Дополнительное профессиональное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5640" y="1196752"/>
            <a:ext cx="709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ОБРАЗОВАТЕЛЬНАЯ ДЕЯТЕЛЬНОСТЬ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65159"/>
              </p:ext>
            </p:extLst>
          </p:nvPr>
        </p:nvGraphicFramePr>
        <p:xfrm>
          <a:off x="4646696" y="5404746"/>
          <a:ext cx="5230297" cy="13254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6539">
                  <a:extLst>
                    <a:ext uri="{9D8B030D-6E8A-4147-A177-3AD203B41FA5}">
                      <a16:colId xmlns:a16="http://schemas.microsoft.com/office/drawing/2014/main" val="3816229600"/>
                    </a:ext>
                  </a:extLst>
                </a:gridCol>
                <a:gridCol w="1376539">
                  <a:extLst>
                    <a:ext uri="{9D8B030D-6E8A-4147-A177-3AD203B41FA5}">
                      <a16:colId xmlns:a16="http://schemas.microsoft.com/office/drawing/2014/main" val="2740181066"/>
                    </a:ext>
                  </a:extLst>
                </a:gridCol>
                <a:gridCol w="1027575">
                  <a:extLst>
                    <a:ext uri="{9D8B030D-6E8A-4147-A177-3AD203B41FA5}">
                      <a16:colId xmlns:a16="http://schemas.microsoft.com/office/drawing/2014/main" val="2049594735"/>
                    </a:ext>
                  </a:extLst>
                </a:gridCol>
                <a:gridCol w="1449644">
                  <a:extLst>
                    <a:ext uri="{9D8B030D-6E8A-4147-A177-3AD203B41FA5}">
                      <a16:colId xmlns:a16="http://schemas.microsoft.com/office/drawing/2014/main" val="2256469339"/>
                    </a:ext>
                  </a:extLst>
                </a:gridCol>
              </a:tblGrid>
              <a:tr h="33516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Вид обучения 2021-2024 гг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064534"/>
                  </a:ext>
                </a:extLst>
              </a:tr>
              <a:tr h="3199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ПП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ПК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1050739"/>
                  </a:ext>
                </a:extLst>
              </a:tr>
              <a:tr h="335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86157"/>
                  </a:ext>
                </a:extLst>
              </a:tr>
              <a:tr h="335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975778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469911" y="3502601"/>
            <a:ext cx="295562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На 2024-2025 </a:t>
            </a:r>
            <a:r>
              <a:rPr lang="ru-RU" sz="2000" dirty="0" err="1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уч.г</a:t>
            </a:r>
            <a:r>
              <a:rPr lang="ru-RU" sz="200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. контингент обучающихся составляет 69 чел.</a:t>
            </a:r>
            <a:endParaRPr lang="ru-RU" sz="140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69485" y="1748434"/>
            <a:ext cx="501900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Программы:</a:t>
            </a:r>
          </a:p>
          <a:p>
            <a:pPr>
              <a:spcAft>
                <a:spcPts val="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Основы фармацевтических знаний – 20-25 чел.</a:t>
            </a:r>
          </a:p>
          <a:p>
            <a:pPr>
              <a:spcAft>
                <a:spcPts val="0"/>
              </a:spcAft>
              <a:buAutoNum type="arabicPeriod"/>
            </a:pPr>
            <a:r>
              <a:rPr lang="ru-RU" dirty="0"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Юный фармацевт – 12-14 чел.</a:t>
            </a:r>
          </a:p>
          <a:p>
            <a:pPr>
              <a:spcAft>
                <a:spcPts val="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Фармхимик</a:t>
            </a: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– 13 чел.</a:t>
            </a:r>
          </a:p>
          <a:p>
            <a:pPr>
              <a:spcAft>
                <a:spcPts val="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Профильные смены «Фармация» - 12-14 чел.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4" cstate="print"/>
          <a:srcRect l="46816" t="40000" r="27741" b="19286"/>
          <a:stretch>
            <a:fillRect/>
          </a:stretch>
        </p:blipFill>
        <p:spPr bwMode="auto">
          <a:xfrm>
            <a:off x="10927840" y="5517232"/>
            <a:ext cx="1244762" cy="120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37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234;p7">
            <a:extLst>
              <a:ext uri="{FF2B5EF4-FFF2-40B4-BE49-F238E27FC236}">
                <a16:creationId xmlns:a16="http://schemas.microsoft.com/office/drawing/2014/main" id="{40F8C3EA-6348-82FC-76DB-1B743F78421E}"/>
              </a:ext>
            </a:extLst>
          </p:cNvPr>
          <p:cNvCxnSpPr/>
          <p:nvPr/>
        </p:nvCxnSpPr>
        <p:spPr>
          <a:xfrm flipH="1">
            <a:off x="8583168" y="361297"/>
            <a:ext cx="1" cy="521001"/>
          </a:xfrm>
          <a:prstGeom prst="straightConnector1">
            <a:avLst/>
          </a:prstGeom>
          <a:noFill/>
          <a:ln w="12700" cap="flat" cmpd="sng">
            <a:solidFill>
              <a:srgbClr val="504E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832827" y="-27384"/>
            <a:ext cx="9511645" cy="9505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lnSpc>
                <a:spcPct val="120000"/>
              </a:lnSpc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Современное состояние и ключевые результаты деятельности фармацевтического факультета</a:t>
            </a:r>
          </a:p>
        </p:txBody>
      </p:sp>
      <p:pic>
        <p:nvPicPr>
          <p:cNvPr id="15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632504" y="107056"/>
            <a:ext cx="1152032" cy="10896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1322330" y="951111"/>
            <a:ext cx="8823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НАУЧНО-ИССЛЕДОВАТЕЛЬСКАЯ ДЕЯТЕЛЬНОСТЬ (2021-2024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уч.г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2" name="Объект 4"/>
          <p:cNvSpPr>
            <a:spLocks noGrp="1"/>
          </p:cNvSpPr>
          <p:nvPr>
            <p:ph sz="quarter" idx="4294967295"/>
          </p:nvPr>
        </p:nvSpPr>
        <p:spPr>
          <a:xfrm>
            <a:off x="3345904" y="1398806"/>
            <a:ext cx="2627005" cy="3541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1" dirty="0">
                <a:ln>
                  <a:solidFill>
                    <a:schemeClr val="bg1"/>
                  </a:solidFill>
                </a:ln>
              </a:rPr>
              <a:t>Публикации в сборниках конференций и журналах ВАК</a:t>
            </a:r>
          </a:p>
        </p:txBody>
      </p:sp>
      <p:sp>
        <p:nvSpPr>
          <p:cNvPr id="33" name="Текст 6"/>
          <p:cNvSpPr txBox="1">
            <a:spLocks/>
          </p:cNvSpPr>
          <p:nvPr/>
        </p:nvSpPr>
        <p:spPr>
          <a:xfrm>
            <a:off x="609600" y="1398806"/>
            <a:ext cx="2689553" cy="3541674"/>
          </a:xfrm>
          <a:prstGeom prst="rect">
            <a:avLst/>
          </a:prstGeom>
          <a:solidFill>
            <a:srgbClr val="000D3B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Участие в конференциях с устными докладами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40599" y="3126998"/>
            <a:ext cx="1629241" cy="164823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485071" y="3473047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lda Sans Black" panose="020B0604020202020204" charset="0"/>
              </a:rPr>
              <a:t>37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91997" y="3499812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0D3B"/>
                </a:solidFill>
                <a:latin typeface="Tilda Sans Black" panose="020B0604020202020204" charset="0"/>
              </a:rPr>
              <a:t>11</a:t>
            </a:r>
          </a:p>
        </p:txBody>
      </p:sp>
      <p:sp>
        <p:nvSpPr>
          <p:cNvPr id="45" name="Текст 6"/>
          <p:cNvSpPr txBox="1">
            <a:spLocks/>
          </p:cNvSpPr>
          <p:nvPr/>
        </p:nvSpPr>
        <p:spPr>
          <a:xfrm>
            <a:off x="6010200" y="1398806"/>
            <a:ext cx="2679115" cy="3541674"/>
          </a:xfrm>
          <a:prstGeom prst="rect">
            <a:avLst/>
          </a:prstGeom>
          <a:solidFill>
            <a:srgbClr val="000D3B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Участие в конкурсах на лучшую научную работу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96997" y="349981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lda Sans Black" panose="020B0604020202020204" charset="0"/>
              </a:rPr>
              <a:t>8</a:t>
            </a:r>
          </a:p>
        </p:txBody>
      </p:sp>
      <p:sp>
        <p:nvSpPr>
          <p:cNvPr id="51" name="Овал 50"/>
          <p:cNvSpPr/>
          <p:nvPr/>
        </p:nvSpPr>
        <p:spPr>
          <a:xfrm>
            <a:off x="3845629" y="3126998"/>
            <a:ext cx="1629241" cy="164823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541199" y="3126998"/>
            <a:ext cx="1629241" cy="164823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бъект 4"/>
          <p:cNvSpPr>
            <a:spLocks noGrp="1"/>
          </p:cNvSpPr>
          <p:nvPr>
            <p:ph sz="quarter" idx="4294967295"/>
          </p:nvPr>
        </p:nvSpPr>
        <p:spPr>
          <a:xfrm>
            <a:off x="8674496" y="1398806"/>
            <a:ext cx="2627005" cy="3541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1" dirty="0">
                <a:ln>
                  <a:solidFill>
                    <a:schemeClr val="bg1"/>
                  </a:solidFill>
                </a:ln>
              </a:rPr>
              <a:t>Патенты на изобретение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74745" y="349981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0D3B"/>
                </a:solidFill>
                <a:latin typeface="Tilda Sans Black" panose="020B0604020202020204" charset="0"/>
              </a:rPr>
              <a:t>7</a:t>
            </a:r>
          </a:p>
        </p:txBody>
      </p:sp>
      <p:sp>
        <p:nvSpPr>
          <p:cNvPr id="55" name="Овал 54"/>
          <p:cNvSpPr/>
          <p:nvPr/>
        </p:nvSpPr>
        <p:spPr>
          <a:xfrm>
            <a:off x="9174221" y="3126998"/>
            <a:ext cx="1629241" cy="164823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0069591" y="2486876"/>
            <a:ext cx="1629241" cy="164823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0627602" y="2838966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lda Sans Black" panose="020B0604020202020204" charset="0"/>
              </a:rPr>
              <a:t>2</a:t>
            </a:r>
            <a:endParaRPr lang="ru-RU" sz="5400" dirty="0">
              <a:solidFill>
                <a:schemeClr val="tx2"/>
              </a:solidFill>
              <a:latin typeface="Tilda Sans Black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4869160"/>
            <a:ext cx="12000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 Разработка мягкой ЛФ ранозаживляющего действия на основе экстрактов кипрея узколистного и манжетки обыкновенной (Дорошенко Ю.В.)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Разработка дермато-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энтеросорбентов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на основе очищенного и активированного минерала сапонита алмазного месторождения им. М.В. Ломоносова Архангельской области (Новикова А.В.).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Лечебно-профилактический гель на основе РС, произрастающего в Арктическом регионе РФ для лечения воспалительных заболеваний пародонта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Ловенецкая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А.С.)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Оценка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остеотропного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действия медицинского изделия на основе минеральных компонентов и сополимеров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диметакриловой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кислоты на модели «костного окна» по данным рентгенологического исследования в динамике (Киселева Е.Г.) </a:t>
            </a: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Грипоновое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выращивание северных дикоросов;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Экопоника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»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Перевезенцев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М.Е.)</a:t>
            </a:r>
          </a:p>
        </p:txBody>
      </p:sp>
    </p:spTree>
    <p:extLst>
      <p:ext uri="{BB962C8B-B14F-4D97-AF65-F5344CB8AC3E}">
        <p14:creationId xmlns:p14="http://schemas.microsoft.com/office/powerpoint/2010/main" val="102674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234;p7">
            <a:extLst>
              <a:ext uri="{FF2B5EF4-FFF2-40B4-BE49-F238E27FC236}">
                <a16:creationId xmlns:a16="http://schemas.microsoft.com/office/drawing/2014/main" id="{40F8C3EA-6348-82FC-76DB-1B743F78421E}"/>
              </a:ext>
            </a:extLst>
          </p:cNvPr>
          <p:cNvCxnSpPr/>
          <p:nvPr/>
        </p:nvCxnSpPr>
        <p:spPr>
          <a:xfrm flipH="1">
            <a:off x="8583168" y="361297"/>
            <a:ext cx="1" cy="521001"/>
          </a:xfrm>
          <a:prstGeom prst="straightConnector1">
            <a:avLst/>
          </a:prstGeom>
          <a:noFill/>
          <a:ln w="12700" cap="flat" cmpd="sng">
            <a:solidFill>
              <a:srgbClr val="504E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832827" y="-52958"/>
            <a:ext cx="9511645" cy="80278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Современное состояние и ключевые результаты деятельности фармацевтического факультета</a:t>
            </a:r>
          </a:p>
        </p:txBody>
      </p:sp>
      <p:pic>
        <p:nvPicPr>
          <p:cNvPr id="15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848528" y="44624"/>
            <a:ext cx="1080120" cy="10081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1322330" y="706346"/>
            <a:ext cx="8823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ВОСПИТАТЕЛЬНАЯ ДЕЯТЕЛЬНОСТЬ (2021-2024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уч.г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90766"/>
              </p:ext>
            </p:extLst>
          </p:nvPr>
        </p:nvGraphicFramePr>
        <p:xfrm>
          <a:off x="335360" y="1084095"/>
          <a:ext cx="11665295" cy="57090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141804802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6463333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054528509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3354022738"/>
                    </a:ext>
                  </a:extLst>
                </a:gridCol>
              </a:tblGrid>
              <a:tr h="196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Критерий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2021/2022</a:t>
                      </a:r>
                      <a:endParaRPr lang="ru-RU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2022/20</a:t>
                      </a:r>
                      <a:r>
                        <a:rPr lang="en-US" sz="1500" b="1" dirty="0">
                          <a:effectLst/>
                        </a:rPr>
                        <a:t>23</a:t>
                      </a:r>
                      <a:endParaRPr lang="ru-RU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20</a:t>
                      </a:r>
                      <a:r>
                        <a:rPr lang="en-US" sz="1500" b="1" dirty="0">
                          <a:effectLst/>
                        </a:rPr>
                        <a:t>23</a:t>
                      </a:r>
                      <a:r>
                        <a:rPr lang="ru-RU" sz="1500" b="1" dirty="0">
                          <a:effectLst/>
                        </a:rPr>
                        <a:t>/20</a:t>
                      </a:r>
                      <a:r>
                        <a:rPr lang="en-US" sz="1500" b="1" dirty="0">
                          <a:effectLst/>
                        </a:rPr>
                        <a:t>24</a:t>
                      </a:r>
                      <a:endParaRPr lang="ru-RU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961288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Процент обучающихся от общего количества на факультете, занимающихся в спортивных секциях, клубах, объединениях, студиях и т.п. на базе СГМУ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31%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35%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19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557495"/>
                  </a:ext>
                </a:extLst>
              </a:tr>
              <a:tr h="750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Процент обучающихся от общего количества на факультете, принимающих участие в воспитательных мероприятиях в соответствии с планом мероприятий по </a:t>
                      </a:r>
                      <a:r>
                        <a:rPr lang="ru-RU" sz="1500" dirty="0" err="1">
                          <a:effectLst/>
                        </a:rPr>
                        <a:t>внеучебной</a:t>
                      </a:r>
                      <a:r>
                        <a:rPr lang="ru-RU" sz="1500" dirty="0">
                          <a:effectLst/>
                        </a:rPr>
                        <a:t> работе (фестивали, конкурсы, смотры, выставки и т.п.)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100%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100%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100%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031633"/>
                  </a:ext>
                </a:extLst>
              </a:tr>
              <a:tr h="932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обучающихся, вовлеченных в реализацию воспитательных программ: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</a:t>
                      </a:r>
                      <a:r>
                        <a:rPr lang="ru-RU" sz="1500" baseline="0" dirty="0">
                          <a:effectLst/>
                        </a:rPr>
                        <a:t> </a:t>
                      </a:r>
                      <a:r>
                        <a:rPr lang="ru-RU" sz="1500" dirty="0">
                          <a:effectLst/>
                        </a:rPr>
                        <a:t>Программа адаптации первокурсников в образовательном пространстве вуза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Программа Инклюзивное сопровождение обучающихся с инвалидностью с ограниченными возможностями здоровья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100% обучающихся 1 курса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100% обучающихся 1 курса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100% обучающихся 1 курса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998506"/>
                  </a:ext>
                </a:extLst>
              </a:tr>
              <a:tr h="1442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обучающихся, участвующих в деятельности студенческих отрядов (указать наименования отрядов)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волонтеры медики и ВШ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агитбригада СГМУ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</a:t>
                      </a:r>
                      <a:r>
                        <a:rPr lang="ru-RU" sz="1500" dirty="0" err="1">
                          <a:effectLst/>
                        </a:rPr>
                        <a:t>Тьютор</a:t>
                      </a:r>
                      <a:r>
                        <a:rPr lang="ru-RU" sz="1500" dirty="0">
                          <a:effectLst/>
                        </a:rPr>
                        <a:t>-центр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Активы факультета (</a:t>
                      </a:r>
                      <a:r>
                        <a:rPr lang="ru-RU" sz="1500" dirty="0" err="1">
                          <a:effectLst/>
                        </a:rPr>
                        <a:t>старостат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ru-RU" sz="1500" dirty="0" err="1">
                          <a:effectLst/>
                        </a:rPr>
                        <a:t>тьюторы</a:t>
                      </a:r>
                      <a:r>
                        <a:rPr lang="ru-RU" sz="1500" dirty="0">
                          <a:effectLst/>
                        </a:rPr>
                        <a:t>, физорг, </a:t>
                      </a:r>
                      <a:r>
                        <a:rPr lang="ru-RU" sz="1500" dirty="0" err="1">
                          <a:effectLst/>
                        </a:rPr>
                        <a:t>культорг</a:t>
                      </a:r>
                      <a:r>
                        <a:rPr lang="ru-RU" sz="1500" dirty="0">
                          <a:effectLst/>
                        </a:rPr>
                        <a:t>, профорг)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СПО «Пламя»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</a:t>
                      </a:r>
                      <a:r>
                        <a:rPr lang="ru-RU" sz="1500" dirty="0" err="1">
                          <a:effectLst/>
                        </a:rPr>
                        <a:t>StopAddiction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 чел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 чел.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5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 чел.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2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 чел.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74052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обучающихся, членов органов студенческого самоуправления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председатель студенческого отряда факультета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 чел.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 чел.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 чел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010331"/>
                  </a:ext>
                </a:extLst>
              </a:tr>
              <a:tr h="437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обучающихся факультета, </a:t>
                      </a:r>
                      <a:r>
                        <a:rPr lang="ru-RU" sz="1500" dirty="0" err="1">
                          <a:effectLst/>
                        </a:rPr>
                        <a:t>поощрявшихся</a:t>
                      </a:r>
                      <a:r>
                        <a:rPr lang="ru-RU" sz="1500" dirty="0">
                          <a:effectLst/>
                        </a:rPr>
                        <a:t> в течение года за достижения в спортивной, творческой, научной и других видах деятельности (ПГАС)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 чел.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 чел.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 чел.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908616"/>
                  </a:ext>
                </a:extLst>
              </a:tr>
              <a:tr h="334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обучающихся, имеющих именные стипендии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 чел.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 чел.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 чел.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8" marR="23378" marT="23378" marB="23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340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80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234;p7">
            <a:extLst>
              <a:ext uri="{FF2B5EF4-FFF2-40B4-BE49-F238E27FC236}">
                <a16:creationId xmlns:a16="http://schemas.microsoft.com/office/drawing/2014/main" id="{40F8C3EA-6348-82FC-76DB-1B743F78421E}"/>
              </a:ext>
            </a:extLst>
          </p:cNvPr>
          <p:cNvCxnSpPr/>
          <p:nvPr/>
        </p:nvCxnSpPr>
        <p:spPr>
          <a:xfrm flipH="1">
            <a:off x="8583168" y="361297"/>
            <a:ext cx="1" cy="521001"/>
          </a:xfrm>
          <a:prstGeom prst="straightConnector1">
            <a:avLst/>
          </a:prstGeom>
          <a:noFill/>
          <a:ln w="12700" cap="flat" cmpd="sng">
            <a:solidFill>
              <a:srgbClr val="504E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832827" y="-27384"/>
            <a:ext cx="9511645" cy="9505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lnSpc>
                <a:spcPct val="120000"/>
              </a:lnSpc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Современное состояние и ключевые результаты деятельности фармацевтического факультета</a:t>
            </a:r>
          </a:p>
        </p:txBody>
      </p:sp>
      <p:pic>
        <p:nvPicPr>
          <p:cNvPr id="15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848624" y="107056"/>
            <a:ext cx="1152032" cy="10896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" name="Объект 4"/>
          <p:cNvSpPr>
            <a:spLocks noGrp="1"/>
          </p:cNvSpPr>
          <p:nvPr>
            <p:ph sz="quarter" idx="4294967295"/>
          </p:nvPr>
        </p:nvSpPr>
        <p:spPr>
          <a:xfrm>
            <a:off x="3345904" y="1398806"/>
            <a:ext cx="2627005" cy="3541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/>
              <a:t>II</a:t>
            </a:r>
            <a:r>
              <a:rPr lang="ru-RU" sz="2400" dirty="0"/>
              <a:t> Республиканская олимпиада по фармации «</a:t>
            </a:r>
            <a:r>
              <a:rPr lang="en-US" sz="2400" dirty="0"/>
              <a:t>Pharma</a:t>
            </a:r>
            <a:r>
              <a:rPr lang="ru-RU" sz="2400" dirty="0"/>
              <a:t>С</a:t>
            </a:r>
            <a:r>
              <a:rPr lang="en-US" sz="2400" dirty="0"/>
              <a:t>heck</a:t>
            </a:r>
            <a:endParaRPr lang="ru-RU" sz="18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3" name="Текст 6"/>
          <p:cNvSpPr txBox="1">
            <a:spLocks/>
          </p:cNvSpPr>
          <p:nvPr/>
        </p:nvSpPr>
        <p:spPr>
          <a:xfrm>
            <a:off x="609600" y="1398806"/>
            <a:ext cx="2689553" cy="3541674"/>
          </a:xfrm>
          <a:prstGeom prst="rect">
            <a:avLst/>
          </a:prstGeom>
          <a:solidFill>
            <a:srgbClr val="000D3B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Международный фестиваль «</a:t>
            </a:r>
            <a:r>
              <a:rPr lang="en-US" sz="2400" dirty="0" err="1">
                <a:solidFill>
                  <a:schemeClr val="bg1"/>
                </a:solidFill>
              </a:rPr>
              <a:t>GxP</a:t>
            </a: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ru-RU" sz="2400" dirty="0" err="1">
                <a:solidFill>
                  <a:schemeClr val="bg1"/>
                </a:solidFill>
              </a:rPr>
              <a:t>фест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40599" y="3126998"/>
            <a:ext cx="1629241" cy="164823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516984" y="3473047"/>
            <a:ext cx="97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lda Sans Black" panose="020B0604020202020204" charset="0"/>
              </a:rPr>
              <a:t>13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lda Sans Black" panose="020B0604020202020204" charset="0"/>
              </a:rPr>
              <a:t>чел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67808" y="3499812"/>
            <a:ext cx="76174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0D3B"/>
                </a:solidFill>
                <a:latin typeface="Tilda Sans Black" panose="020B0604020202020204" charset="0"/>
              </a:rPr>
              <a:t>8 </a:t>
            </a:r>
          </a:p>
          <a:p>
            <a:r>
              <a:rPr lang="ru-RU" sz="2000" dirty="0">
                <a:solidFill>
                  <a:srgbClr val="000D3B"/>
                </a:solidFill>
                <a:latin typeface="Tilda Sans Black" panose="020B0604020202020204" charset="0"/>
              </a:rPr>
              <a:t>чел</a:t>
            </a:r>
          </a:p>
        </p:txBody>
      </p:sp>
      <p:sp>
        <p:nvSpPr>
          <p:cNvPr id="45" name="Текст 6"/>
          <p:cNvSpPr txBox="1">
            <a:spLocks/>
          </p:cNvSpPr>
          <p:nvPr/>
        </p:nvSpPr>
        <p:spPr>
          <a:xfrm>
            <a:off x="6010200" y="1398806"/>
            <a:ext cx="2679115" cy="3541674"/>
          </a:xfrm>
          <a:prstGeom prst="rect">
            <a:avLst/>
          </a:prstGeom>
          <a:solidFill>
            <a:srgbClr val="000D3B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err="1">
                <a:solidFill>
                  <a:schemeClr val="bg1"/>
                </a:solidFill>
              </a:rPr>
              <a:t>Внутривузовские</a:t>
            </a:r>
            <a:r>
              <a:rPr lang="ru-RU" sz="2000" dirty="0">
                <a:solidFill>
                  <a:schemeClr val="bg1"/>
                </a:solidFill>
              </a:rPr>
              <a:t> олимпиады (латинский язык+ клиническая фармакология)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05639" y="3470157"/>
            <a:ext cx="2012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lda Sans Black" panose="020B0604020202020204" charset="0"/>
              </a:rPr>
              <a:t>11+6*</a:t>
            </a:r>
          </a:p>
        </p:txBody>
      </p:sp>
      <p:sp>
        <p:nvSpPr>
          <p:cNvPr id="51" name="Овал 50"/>
          <p:cNvSpPr/>
          <p:nvPr/>
        </p:nvSpPr>
        <p:spPr>
          <a:xfrm>
            <a:off x="3845629" y="3126998"/>
            <a:ext cx="1629241" cy="164823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541199" y="3126998"/>
            <a:ext cx="1629241" cy="164823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бъект 4"/>
          <p:cNvSpPr>
            <a:spLocks noGrp="1"/>
          </p:cNvSpPr>
          <p:nvPr>
            <p:ph sz="quarter" idx="4294967295"/>
          </p:nvPr>
        </p:nvSpPr>
        <p:spPr>
          <a:xfrm>
            <a:off x="8674496" y="1398806"/>
            <a:ext cx="2750096" cy="3541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Конкурсная программа стажировок и практик «Лифт в будущее» (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Биннофарм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Групп, </a:t>
            </a:r>
            <a:r>
              <a:rPr lang="en-US" sz="2000" b="1" dirty="0">
                <a:ln>
                  <a:solidFill>
                    <a:schemeClr val="bg1"/>
                  </a:solidFill>
                </a:ln>
              </a:rPr>
              <a:t>Natura </a:t>
            </a:r>
            <a:r>
              <a:rPr lang="en-US" sz="2000" b="1" dirty="0" err="1">
                <a:ln>
                  <a:solidFill>
                    <a:schemeClr val="bg1"/>
                  </a:solidFill>
                </a:ln>
              </a:rPr>
              <a:t>siberica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64876" y="349981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0D3B"/>
                </a:solidFill>
                <a:latin typeface="Tilda Sans Black" panose="020B0604020202020204" charset="0"/>
              </a:rPr>
              <a:t>3</a:t>
            </a:r>
          </a:p>
        </p:txBody>
      </p:sp>
      <p:sp>
        <p:nvSpPr>
          <p:cNvPr id="55" name="Овал 54"/>
          <p:cNvSpPr/>
          <p:nvPr/>
        </p:nvSpPr>
        <p:spPr>
          <a:xfrm>
            <a:off x="9264352" y="3126998"/>
            <a:ext cx="1629241" cy="164823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4869160"/>
            <a:ext cx="1200065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Участие:</a:t>
            </a:r>
          </a:p>
          <a:p>
            <a:r>
              <a:rPr lang="ru-RU" sz="1600" dirty="0"/>
              <a:t>- Всероссийская олимпиада «Я-профессионал» (Новикова А.В.)</a:t>
            </a:r>
          </a:p>
          <a:p>
            <a:r>
              <a:rPr lang="ru-RU" sz="1600" dirty="0"/>
              <a:t>- Конкурс «</a:t>
            </a:r>
            <a:r>
              <a:rPr lang="en-US" sz="1600" dirty="0" err="1"/>
              <a:t>GxP</a:t>
            </a:r>
            <a:r>
              <a:rPr lang="en-US" sz="1600" dirty="0"/>
              <a:t> News</a:t>
            </a:r>
            <a:r>
              <a:rPr lang="ru-RU" sz="1600" dirty="0"/>
              <a:t> до </a:t>
            </a:r>
            <a:r>
              <a:rPr lang="en-US" sz="1600" dirty="0"/>
              <a:t>R</a:t>
            </a:r>
            <a:r>
              <a:rPr lang="ru-RU" sz="1600" dirty="0"/>
              <a:t>&amp;</a:t>
            </a:r>
            <a:r>
              <a:rPr lang="en-US" sz="1600" dirty="0"/>
              <a:t>D</a:t>
            </a:r>
            <a:r>
              <a:rPr lang="ru-RU" sz="1600" dirty="0"/>
              <a:t>-центра доведет», организованного Евразийской академией надлежащих практик (финалист студ. Новикова А.В.).</a:t>
            </a:r>
          </a:p>
          <a:p>
            <a:r>
              <a:rPr lang="ru-RU" sz="1600" dirty="0"/>
              <a:t>- Конкурс от фармацевтической компании «</a:t>
            </a:r>
            <a:r>
              <a:rPr lang="ru-RU" sz="1600" dirty="0" err="1"/>
              <a:t>Генериум</a:t>
            </a:r>
            <a:r>
              <a:rPr lang="ru-RU" sz="1600" dirty="0"/>
              <a:t>» во всероссийском кейс-чемпионате по биотехнологии и химии для студентов, молодых ученых и </a:t>
            </a:r>
            <a:r>
              <a:rPr lang="ru-RU" sz="1600" dirty="0" err="1"/>
              <a:t>стартапов</a:t>
            </a:r>
            <a:r>
              <a:rPr lang="ru-RU" sz="1600" dirty="0"/>
              <a:t> (</a:t>
            </a:r>
            <a:r>
              <a:rPr lang="ru-RU" sz="1600" dirty="0" err="1"/>
              <a:t>Дуркин</a:t>
            </a:r>
            <a:r>
              <a:rPr lang="ru-RU" sz="1600" dirty="0"/>
              <a:t> А.В., </a:t>
            </a:r>
            <a:r>
              <a:rPr lang="ru-RU" sz="1600" dirty="0" err="1"/>
              <a:t>Перевезенцев</a:t>
            </a:r>
            <a:r>
              <a:rPr lang="ru-RU" sz="1600" dirty="0"/>
              <a:t> М.Е.)</a:t>
            </a:r>
          </a:p>
          <a:p>
            <a:r>
              <a:rPr lang="ru-RU" sz="1600" dirty="0"/>
              <a:t>- Конкурс на создание авторской колонки, посвященной перспективным направлениям развития аптечного изготовления лекарств в России (Новикова А.В.)</a:t>
            </a:r>
          </a:p>
          <a:p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816" y="879103"/>
            <a:ext cx="10687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УЧАСТИЕ В ПРОФЕССИОНАЛЬНЫХ КОНКУРСАХ И ОЛИМПИАДАХ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(2021-2024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уч.г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)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1743" y="4605955"/>
            <a:ext cx="1976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*победители</a:t>
            </a:r>
          </a:p>
        </p:txBody>
      </p:sp>
    </p:spTree>
    <p:extLst>
      <p:ext uri="{BB962C8B-B14F-4D97-AF65-F5344CB8AC3E}">
        <p14:creationId xmlns:p14="http://schemas.microsoft.com/office/powerpoint/2010/main" val="233367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234;p7">
            <a:extLst>
              <a:ext uri="{FF2B5EF4-FFF2-40B4-BE49-F238E27FC236}">
                <a16:creationId xmlns:a16="http://schemas.microsoft.com/office/drawing/2014/main" id="{40F8C3EA-6348-82FC-76DB-1B743F78421E}"/>
              </a:ext>
            </a:extLst>
          </p:cNvPr>
          <p:cNvCxnSpPr/>
          <p:nvPr/>
        </p:nvCxnSpPr>
        <p:spPr>
          <a:xfrm flipH="1">
            <a:off x="8583168" y="361297"/>
            <a:ext cx="1" cy="521001"/>
          </a:xfrm>
          <a:prstGeom prst="straightConnector1">
            <a:avLst/>
          </a:prstGeom>
          <a:noFill/>
          <a:ln w="12700" cap="flat" cmpd="sng">
            <a:solidFill>
              <a:srgbClr val="504E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832827" y="-99392"/>
            <a:ext cx="9511645" cy="9505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lnSpc>
                <a:spcPct val="120000"/>
              </a:lnSpc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Современное состояние и ключевые результаты деятельности фармацевтического факультета</a:t>
            </a:r>
          </a:p>
        </p:txBody>
      </p:sp>
      <p:pic>
        <p:nvPicPr>
          <p:cNvPr id="15" name="Google Shape;237;p7">
            <a:extLst>
              <a:ext uri="{FF2B5EF4-FFF2-40B4-BE49-F238E27FC236}">
                <a16:creationId xmlns:a16="http://schemas.microsoft.com/office/drawing/2014/main" id="{0A730291-8006-F5A9-48EF-47C60F5CEE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632504" y="107056"/>
            <a:ext cx="1152032" cy="10896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1305226" y="807095"/>
            <a:ext cx="8823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ФИНАНСОВО-ЭКОНОМИЧЕСКАЯ ДЕЯТЕЛЬНОСТЬ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(2021-2024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уч.г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22563"/>
              </p:ext>
            </p:extLst>
          </p:nvPr>
        </p:nvGraphicFramePr>
        <p:xfrm>
          <a:off x="335360" y="1196752"/>
          <a:ext cx="11449175" cy="5543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542">
                  <a:extLst>
                    <a:ext uri="{9D8B030D-6E8A-4147-A177-3AD203B41FA5}">
                      <a16:colId xmlns:a16="http://schemas.microsoft.com/office/drawing/2014/main" val="3966895420"/>
                    </a:ext>
                  </a:extLst>
                </a:gridCol>
                <a:gridCol w="1856794">
                  <a:extLst>
                    <a:ext uri="{9D8B030D-6E8A-4147-A177-3AD203B41FA5}">
                      <a16:colId xmlns:a16="http://schemas.microsoft.com/office/drawing/2014/main" val="3411966738"/>
                    </a:ext>
                  </a:extLst>
                </a:gridCol>
                <a:gridCol w="3905905">
                  <a:extLst>
                    <a:ext uri="{9D8B030D-6E8A-4147-A177-3AD203B41FA5}">
                      <a16:colId xmlns:a16="http://schemas.microsoft.com/office/drawing/2014/main" val="4285564778"/>
                    </a:ext>
                  </a:extLst>
                </a:gridCol>
                <a:gridCol w="2247973">
                  <a:extLst>
                    <a:ext uri="{9D8B030D-6E8A-4147-A177-3AD203B41FA5}">
                      <a16:colId xmlns:a16="http://schemas.microsoft.com/office/drawing/2014/main" val="191542674"/>
                    </a:ext>
                  </a:extLst>
                </a:gridCol>
                <a:gridCol w="2270961">
                  <a:extLst>
                    <a:ext uri="{9D8B030D-6E8A-4147-A177-3AD203B41FA5}">
                      <a16:colId xmlns:a16="http://schemas.microsoft.com/office/drawing/2014/main" val="3295278541"/>
                    </a:ext>
                  </a:extLst>
                </a:gridCol>
              </a:tblGrid>
              <a:tr h="901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деятельности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мероприятия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участников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  (количество заработанных средств),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930202"/>
                  </a:ext>
                </a:extLst>
              </a:tr>
              <a:tr h="22541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2021/2022 </a:t>
                      </a:r>
                      <a:r>
                        <a:rPr lang="ru-RU" sz="1800" dirty="0" err="1">
                          <a:effectLst/>
                        </a:rPr>
                        <a:t>уч.г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496486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Научная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Гранты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8 815 857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614154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Образовательная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Программы ДПО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07865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Образовательная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 Фармация (возмещение затрат)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515 725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151582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Научная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Проекты НОЦ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4 437 000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452112"/>
                  </a:ext>
                </a:extLst>
              </a:tr>
              <a:tr h="22541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2022/2023 </a:t>
                      </a:r>
                      <a:r>
                        <a:rPr lang="ru-RU" sz="1800" dirty="0" err="1">
                          <a:effectLst/>
                        </a:rPr>
                        <a:t>уч.г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48054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Научная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Гранты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1 100 000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722140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Образовательная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Программы ДПО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45 000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17839"/>
                  </a:ext>
                </a:extLst>
              </a:tr>
              <a:tr h="331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Образовательная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 Фармация (возмещение затрат)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397 445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551787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Научная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Проекты НОЦ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2 827 500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948510"/>
                  </a:ext>
                </a:extLst>
              </a:tr>
              <a:tr h="22541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2023/2024 </a:t>
                      </a:r>
                      <a:r>
                        <a:rPr lang="ru-RU" sz="1800" dirty="0" err="1">
                          <a:effectLst/>
                        </a:rPr>
                        <a:t>уч.г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3657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Научная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Гранты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853147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Образовательная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Программы ДПО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19 500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478255"/>
                  </a:ext>
                </a:extLst>
              </a:tr>
              <a:tr h="259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Образовательная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 Фармация (возмещение затрат)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328 440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284318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Научная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Проекты НОЦ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1 600 000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511479"/>
                  </a:ext>
                </a:extLst>
              </a:tr>
              <a:tr h="22541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 за период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20 116 467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580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67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5480" y="128085"/>
            <a:ext cx="10447749" cy="43345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SWOT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АНАЛИЗ ДЕЯТЕЛЬНОСТИ ФАРМАЦЕВТИЧЕСКОГО ФАКУЛЬТЕТА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9</a:t>
            </a:fld>
            <a:endParaRPr spc="-50" dirty="0"/>
          </a:p>
        </p:txBody>
      </p:sp>
      <p:pic>
        <p:nvPicPr>
          <p:cNvPr id="73" name="Google Shape;102;p2">
            <a:extLst>
              <a:ext uri="{FF2B5EF4-FFF2-40B4-BE49-F238E27FC236}">
                <a16:creationId xmlns:a16="http://schemas.microsoft.com/office/drawing/2014/main" id="{E4A79E59-3AFB-1F06-2C9F-026D4EF4E96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20536" y="138119"/>
            <a:ext cx="1063406" cy="1046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Схема 9"/>
          <p:cNvGraphicFramePr/>
          <p:nvPr/>
        </p:nvGraphicFramePr>
        <p:xfrm>
          <a:off x="407368" y="1412776"/>
          <a:ext cx="97526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57700"/>
              </p:ext>
            </p:extLst>
          </p:nvPr>
        </p:nvGraphicFramePr>
        <p:xfrm>
          <a:off x="1055440" y="620688"/>
          <a:ext cx="11233248" cy="6231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4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СИЛЬНЫЕ СТОРОНЫ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СЛАБЫЕ СТОРОНЫ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346"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Высокая востребованность на рынке труда</a:t>
                      </a:r>
                    </a:p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5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Активность студентов при участии в грант-проектах, конкурсах и олимпиадах.</a:t>
                      </a:r>
                    </a:p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5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 с органами Росздравнадзора и с аптечными сетями.</a:t>
                      </a:r>
                    </a:p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</a:t>
                      </a:r>
                      <a:r>
                        <a:rPr lang="ru-RU" sz="15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преподавателей прошли обучение по дополнительным образовательным программам СГМУ.</a:t>
                      </a:r>
                    </a:p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образования свидетельствуют о повышенном уровне </a:t>
                      </a:r>
                      <a:r>
                        <a:rPr lang="ru-RU" sz="15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УК, ОПК и ПК выпускников.</a:t>
                      </a:r>
                    </a:p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Организация воспитательной работы с целью адаптации студентов в Вузе и повышения патриотического духа. </a:t>
                      </a:r>
                    </a:p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5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15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профориентационных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мероприятий</a:t>
                      </a:r>
                    </a:p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5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обеспеченности учебно-методической литературой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Невысокая публикационная активность среди студентов.</a:t>
                      </a:r>
                    </a:p>
                    <a:p>
                      <a:pPr marL="0" indent="0">
                        <a:buFontTx/>
                        <a:buChar char="-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Низкая активность участия студентов в конференциях с устными докладами</a:t>
                      </a:r>
                    </a:p>
                    <a:p>
                      <a:pPr marL="0" indent="0">
                        <a:buFontTx/>
                        <a:buChar char="-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Низкая мотивация молодых ученых по выполнению НИР в рамках диссертационного исследования (невысокая ЗП).</a:t>
                      </a:r>
                    </a:p>
                    <a:p>
                      <a:pPr marL="0" indent="0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Недостаточное материально-техническое оснащение кафедр.</a:t>
                      </a:r>
                    </a:p>
                    <a:p>
                      <a:pPr marL="0" indent="0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Невысокая мобильность обучающихся.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Низкая способность студентов младших курсов усвоить большой объем информации и его структурировать из-за слабой их подготовки в школе и набора студентов на факультет с низкими баллами ЕГЭ.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Невысокая активность слушателей на курсы повышения квалификации послевузовского образования, что требует пересмотра и актуализации реализуемых программ и введение новых образовательных программ для провизоров, фармацевтов и слушателей врачебных специальностей.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ВОЗМОЖНОСТИ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УГРОЗЫ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61287"/>
                  </a:ext>
                </a:extLst>
              </a:tr>
              <a:tr h="224590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Улучшение МТО кафедр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финансирования региональных грант-проектов, проектов НОЦ, государственного задания и пр.)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количества студентов, повышение качества абитуриентов за счет проведения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профориентационной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работы с привлечением потенциальных работодателей.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Вовлечение в НИР молодежи с перспективой разработки инновационных продуктов.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Повышение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остепененности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ППС за счет организации сетевого взаимодействия при открытии новой ОП магистратуры Биотехнология (направление подготовки «Фармацевтические биотехнологии»)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Снижение количества поступающих абитуриентов на факультет.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Снижение качества подготовки абитуриентов.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Снижение заинтересованности студентов в результатах своего обучения.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Дисбаланс в размере оплаты труда между фармацевтом и провизором в аптечной организации (несовершенство законодательства).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A5AC169-ABE2-F554-5866-92DE7740F39C}"/>
              </a:ext>
            </a:extLst>
          </p:cNvPr>
          <p:cNvCxnSpPr>
            <a:cxnSpLocks/>
          </p:cNvCxnSpPr>
          <p:nvPr/>
        </p:nvCxnSpPr>
        <p:spPr>
          <a:xfrm>
            <a:off x="6420040" y="661336"/>
            <a:ext cx="0" cy="606014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6FA020F-45D1-F3CA-596C-0705CAB5EB0D}"/>
              </a:ext>
            </a:extLst>
          </p:cNvPr>
          <p:cNvCxnSpPr>
            <a:cxnSpLocks/>
          </p:cNvCxnSpPr>
          <p:nvPr/>
        </p:nvCxnSpPr>
        <p:spPr>
          <a:xfrm flipH="1">
            <a:off x="1062039" y="4221088"/>
            <a:ext cx="10921903" cy="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>
          <a:blip r:embed="rId8" cstate="print"/>
          <a:srcRect l="46816" t="40000" r="27741" b="19286"/>
          <a:stretch>
            <a:fillRect/>
          </a:stretch>
        </p:blipFill>
        <p:spPr bwMode="auto">
          <a:xfrm>
            <a:off x="9340" y="-7492"/>
            <a:ext cx="1244762" cy="120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065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12107</TotalTime>
  <Words>1952</Words>
  <Application>Microsoft Office PowerPoint</Application>
  <PresentationFormat>Широкоэкранный</PresentationFormat>
  <Paragraphs>362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Courier New</vt:lpstr>
      <vt:lpstr>Golos Text SemiBold</vt:lpstr>
      <vt:lpstr>Lucida Sans Unicode</vt:lpstr>
      <vt:lpstr>Tahoma</vt:lpstr>
      <vt:lpstr>Tilda Sans Black</vt:lpstr>
      <vt:lpstr>Times New Roman</vt:lpstr>
      <vt:lpstr>Verdana</vt:lpstr>
      <vt:lpstr>Wingdings</vt:lpstr>
      <vt:lpstr>Тема Office</vt:lpstr>
      <vt:lpstr>  КОМПЛЕКСНАЯ ПРОГРАММА РАЗВИТИЯ фармацевтического факультета 2025-2029 г.г.</vt:lpstr>
      <vt:lpstr>Современное состояние и ключевые результаты деятельности фармацевтического факультета</vt:lpstr>
      <vt:lpstr>Современное состояние и ключевые результаты деятельности фармацевтического факультета</vt:lpstr>
      <vt:lpstr>Современное состояние и ключевые результаты деятельности фармацевтического факультета</vt:lpstr>
      <vt:lpstr>Современное состояние и ключевые результаты деятельности фармацевтического факультета</vt:lpstr>
      <vt:lpstr>Современное состояние и ключевые результаты деятельности фармацевтического факультета</vt:lpstr>
      <vt:lpstr>Современное состояние и ключевые результаты деятельности фармацевтического факультета</vt:lpstr>
      <vt:lpstr>Современное состояние и ключевые результаты деятельности фармацевтического факультета</vt:lpstr>
      <vt:lpstr>SWOT АНАЛИЗ ДЕЯТЕЛЬНОСТИ ФАРМАЦЕВТИЧЕСКОГО ФАКУЛЬТЕТА</vt:lpstr>
      <vt:lpstr>Миссия фармацевтического факультета</vt:lpstr>
      <vt:lpstr>Презентация PowerPoint</vt:lpstr>
      <vt:lpstr>Направления развития фармацевтического факультета</vt:lpstr>
      <vt:lpstr>Направления развития фармацевтического факультета</vt:lpstr>
      <vt:lpstr>Направления развития фармацевтического факультета</vt:lpstr>
      <vt:lpstr>Направления развития фармацевтического факультета</vt:lpstr>
      <vt:lpstr>Направления развития фармацевтического факультета</vt:lpstr>
      <vt:lpstr>Спасибо за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Кабинет функциональной диагностики</cp:lastModifiedBy>
  <cp:revision>928</cp:revision>
  <cp:lastPrinted>2019-04-10T13:08:18Z</cp:lastPrinted>
  <dcterms:created xsi:type="dcterms:W3CDTF">2017-06-09T07:37:26Z</dcterms:created>
  <dcterms:modified xsi:type="dcterms:W3CDTF">2025-05-20T09:05:39Z</dcterms:modified>
</cp:coreProperties>
</file>