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2"/>
  </p:notesMasterIdLst>
  <p:handoutMasterIdLst>
    <p:handoutMasterId r:id="rId23"/>
  </p:handoutMasterIdLst>
  <p:sldIdLst>
    <p:sldId id="478" r:id="rId2"/>
    <p:sldId id="522" r:id="rId3"/>
    <p:sldId id="483" r:id="rId4"/>
    <p:sldId id="384" r:id="rId5"/>
    <p:sldId id="519" r:id="rId6"/>
    <p:sldId id="385" r:id="rId7"/>
    <p:sldId id="386" r:id="rId8"/>
    <p:sldId id="521" r:id="rId9"/>
    <p:sldId id="378" r:id="rId10"/>
    <p:sldId id="377" r:id="rId11"/>
    <p:sldId id="523" r:id="rId12"/>
    <p:sldId id="392" r:id="rId13"/>
    <p:sldId id="520" r:id="rId14"/>
    <p:sldId id="393" r:id="rId15"/>
    <p:sldId id="387" r:id="rId16"/>
    <p:sldId id="506" r:id="rId17"/>
    <p:sldId id="524" r:id="rId18"/>
    <p:sldId id="526" r:id="rId19"/>
    <p:sldId id="525" r:id="rId20"/>
    <p:sldId id="494" r:id="rId2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2F2F2"/>
    <a:srgbClr val="00CC00"/>
    <a:srgbClr val="B8E08C"/>
    <a:srgbClr val="00FF00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6" autoAdjust="0"/>
    <p:restoredTop sz="77778" autoAdjust="0"/>
  </p:normalViewPr>
  <p:slideViewPr>
    <p:cSldViewPr>
      <p:cViewPr varScale="1">
        <p:scale>
          <a:sx n="115" d="100"/>
          <a:sy n="115" d="100"/>
        </p:scale>
        <p:origin x="414" y="108"/>
      </p:cViewPr>
      <p:guideLst>
        <p:guide orient="horz" pos="527"/>
        <p:guide pos="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C1AF4-68AE-4C66-8A57-37454731FCBB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607690B-7D97-40DD-935F-E5D56EFC604B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Кафедра фтизиопульмонологии </a:t>
          </a:r>
          <a:endParaRPr lang="ru-RU" sz="3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  <a:ea typeface="Verdana" pitchFamily="34" charset="0"/>
          </a:endParaRPr>
        </a:p>
      </dgm:t>
    </dgm:pt>
    <dgm:pt modelId="{A37201FC-7895-4933-9449-AFDBEEE93878}" type="parTrans" cxnId="{D3C826FC-863A-4F84-A475-F4EEAA9DBE8B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3C1A5F53-07A9-4FFF-93F6-A629DADB853A}" type="sibTrans" cxnId="{D3C826FC-863A-4F84-A475-F4EEAA9DBE8B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A68B9171-D8C4-44F5-B776-BEB64203EF1D}">
      <dgm:prSet phldrT="[Текст]"/>
      <dgm:spPr/>
      <dgm:t>
        <a:bodyPr/>
        <a:lstStyle/>
        <a:p>
          <a:r>
            <a:rPr lang="ru-RU" b="1" dirty="0" err="1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Марьяндышев</a:t>
          </a:r>
          <a:r>
            <a: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 А.О.</a:t>
          </a:r>
        </a:p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д.м.н., проф., </a:t>
          </a:r>
          <a:r>
            <a:rPr lang="ru-RU" b="1" dirty="0" err="1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чл.корр</a:t>
          </a:r>
          <a:r>
            <a: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. РАН</a:t>
          </a:r>
          <a:endParaRPr lang="ru-RU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ea typeface="Verdana" pitchFamily="34" charset="0"/>
          </a:endParaRPr>
        </a:p>
      </dgm:t>
    </dgm:pt>
    <dgm:pt modelId="{55C365DA-F8CD-4DAF-98C3-C13ED153F0F9}" type="parTrans" cxnId="{72E06790-45F2-47F7-94C3-6A7B07144FB6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601B35BB-744E-4B2A-B7E2-083D872B42E3}" type="sibTrans" cxnId="{72E06790-45F2-47F7-94C3-6A7B07144FB6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CF4C0FA2-5355-4AF8-BAA9-998098B91C87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Никишова Е.И.</a:t>
          </a:r>
        </a:p>
        <a:p>
          <a:r>
            <a: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д.м.н., доц.</a:t>
          </a:r>
          <a:endParaRPr lang="ru-RU" b="1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  <a:ea typeface="Verdana" pitchFamily="34" charset="0"/>
          </a:endParaRPr>
        </a:p>
      </dgm:t>
    </dgm:pt>
    <dgm:pt modelId="{C4998C8A-E220-4388-8CC6-D94B159A47A6}" type="parTrans" cxnId="{CB391F25-B1EF-4027-A1F7-3F2083713A21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2D553BF2-E0A2-4AD8-9EBA-D2EE4DE1241E}" type="sibTrans" cxnId="{CB391F25-B1EF-4027-A1F7-3F2083713A21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53C66FAA-A39C-48C8-969F-B4E7E9C2DAAB}">
      <dgm:prSet phldrT="[Текст]"/>
      <dgm:spPr>
        <a:ln>
          <a:prstDash val="sysDash"/>
        </a:ln>
      </dgm:spPr>
      <dgm:t>
        <a:bodyPr/>
        <a:lstStyle/>
        <a:p>
          <a:r>
            <a:rPr lang="ru-RU" b="1" dirty="0" err="1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Химова</a:t>
          </a:r>
          <a:r>
            <a: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 Е.С.</a:t>
          </a:r>
        </a:p>
      </dgm:t>
    </dgm:pt>
    <dgm:pt modelId="{F0339CA9-11A0-42D5-97E7-4EFE683D1D71}" type="parTrans" cxnId="{CBFC0B34-BBA6-403B-893C-CEACCB5919B3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C168532E-6919-438C-9D70-B94679F1948B}" type="sibTrans" cxnId="{CBFC0B34-BBA6-403B-893C-CEACCB5919B3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</a:endParaRPr>
        </a:p>
      </dgm:t>
    </dgm:pt>
    <dgm:pt modelId="{B93E57FD-F9AD-4DCD-A313-46A2AD1F3579}" type="pres">
      <dgm:prSet presAssocID="{AD4C1AF4-68AE-4C66-8A57-37454731FC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EC4CE0-5EB3-4777-9176-C1EA888E7E80}" type="pres">
      <dgm:prSet presAssocID="{B607690B-7D97-40DD-935F-E5D56EFC604B}" presName="vertOne" presStyleCnt="0"/>
      <dgm:spPr/>
    </dgm:pt>
    <dgm:pt modelId="{4A967673-D263-424E-AC2C-2818A5C20213}" type="pres">
      <dgm:prSet presAssocID="{B607690B-7D97-40DD-935F-E5D56EFC604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0C154-24A7-46B3-A068-2EFA5D89901E}" type="pres">
      <dgm:prSet presAssocID="{B607690B-7D97-40DD-935F-E5D56EFC604B}" presName="parTransOne" presStyleCnt="0"/>
      <dgm:spPr/>
    </dgm:pt>
    <dgm:pt modelId="{E9AAC9D1-A9DC-443C-B11C-856D4ADD63EE}" type="pres">
      <dgm:prSet presAssocID="{B607690B-7D97-40DD-935F-E5D56EFC604B}" presName="horzOne" presStyleCnt="0"/>
      <dgm:spPr/>
    </dgm:pt>
    <dgm:pt modelId="{28627E58-CFA1-4C30-A13E-71187806BC2A}" type="pres">
      <dgm:prSet presAssocID="{A68B9171-D8C4-44F5-B776-BEB64203EF1D}" presName="vertTwo" presStyleCnt="0"/>
      <dgm:spPr/>
    </dgm:pt>
    <dgm:pt modelId="{77D2DEC1-36FE-406A-A3B6-3F5DC8028BA0}" type="pres">
      <dgm:prSet presAssocID="{A68B9171-D8C4-44F5-B776-BEB64203EF1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A7B49-77C0-4481-AE70-BFCCB4E81E16}" type="pres">
      <dgm:prSet presAssocID="{A68B9171-D8C4-44F5-B776-BEB64203EF1D}" presName="horzTwo" presStyleCnt="0"/>
      <dgm:spPr/>
    </dgm:pt>
    <dgm:pt modelId="{C923DEF9-E2DB-4A63-A19C-55D8FB3BB169}" type="pres">
      <dgm:prSet presAssocID="{601B35BB-744E-4B2A-B7E2-083D872B42E3}" presName="sibSpaceTwo" presStyleCnt="0"/>
      <dgm:spPr/>
    </dgm:pt>
    <dgm:pt modelId="{95D33EA8-A2E9-433A-8116-6057136E62EF}" type="pres">
      <dgm:prSet presAssocID="{CF4C0FA2-5355-4AF8-BAA9-998098B91C87}" presName="vertTwo" presStyleCnt="0"/>
      <dgm:spPr/>
    </dgm:pt>
    <dgm:pt modelId="{CB7E78DE-27AE-4B74-A325-DC0C5EBD24F7}" type="pres">
      <dgm:prSet presAssocID="{CF4C0FA2-5355-4AF8-BAA9-998098B91C8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84BC2-6AF9-4E79-B0B7-79C086E25A94}" type="pres">
      <dgm:prSet presAssocID="{CF4C0FA2-5355-4AF8-BAA9-998098B91C87}" presName="horzTwo" presStyleCnt="0"/>
      <dgm:spPr/>
    </dgm:pt>
    <dgm:pt modelId="{FD453C4E-0FF2-41CE-9EF5-1B59D5BC73AA}" type="pres">
      <dgm:prSet presAssocID="{2D553BF2-E0A2-4AD8-9EBA-D2EE4DE1241E}" presName="sibSpaceTwo" presStyleCnt="0"/>
      <dgm:spPr/>
    </dgm:pt>
    <dgm:pt modelId="{7A28AEC4-F278-45C1-94C6-B73BC3BF6779}" type="pres">
      <dgm:prSet presAssocID="{53C66FAA-A39C-48C8-969F-B4E7E9C2DAAB}" presName="vertTwo" presStyleCnt="0"/>
      <dgm:spPr/>
    </dgm:pt>
    <dgm:pt modelId="{6E421858-34F7-46DC-BDB1-AD0637EC9797}" type="pres">
      <dgm:prSet presAssocID="{53C66FAA-A39C-48C8-969F-B4E7E9C2DAA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EFB6F-A393-47ED-AC78-E96F2FD0725F}" type="pres">
      <dgm:prSet presAssocID="{53C66FAA-A39C-48C8-969F-B4E7E9C2DAAB}" presName="horzTwo" presStyleCnt="0"/>
      <dgm:spPr/>
    </dgm:pt>
  </dgm:ptLst>
  <dgm:cxnLst>
    <dgm:cxn modelId="{72E06790-45F2-47F7-94C3-6A7B07144FB6}" srcId="{B607690B-7D97-40DD-935F-E5D56EFC604B}" destId="{A68B9171-D8C4-44F5-B776-BEB64203EF1D}" srcOrd="0" destOrd="0" parTransId="{55C365DA-F8CD-4DAF-98C3-C13ED153F0F9}" sibTransId="{601B35BB-744E-4B2A-B7E2-083D872B42E3}"/>
    <dgm:cxn modelId="{CBFC0B34-BBA6-403B-893C-CEACCB5919B3}" srcId="{B607690B-7D97-40DD-935F-E5D56EFC604B}" destId="{53C66FAA-A39C-48C8-969F-B4E7E9C2DAAB}" srcOrd="2" destOrd="0" parTransId="{F0339CA9-11A0-42D5-97E7-4EFE683D1D71}" sibTransId="{C168532E-6919-438C-9D70-B94679F1948B}"/>
    <dgm:cxn modelId="{D3C826FC-863A-4F84-A475-F4EEAA9DBE8B}" srcId="{AD4C1AF4-68AE-4C66-8A57-37454731FCBB}" destId="{B607690B-7D97-40DD-935F-E5D56EFC604B}" srcOrd="0" destOrd="0" parTransId="{A37201FC-7895-4933-9449-AFDBEEE93878}" sibTransId="{3C1A5F53-07A9-4FFF-93F6-A629DADB853A}"/>
    <dgm:cxn modelId="{EDE718E3-CED6-4BCF-A319-06ABFEAC1601}" type="presOf" srcId="{AD4C1AF4-68AE-4C66-8A57-37454731FCBB}" destId="{B93E57FD-F9AD-4DCD-A313-46A2AD1F3579}" srcOrd="0" destOrd="0" presId="urn:microsoft.com/office/officeart/2005/8/layout/hierarchy4"/>
    <dgm:cxn modelId="{CA7C0A03-DFF0-467E-B678-D58B0F31B56C}" type="presOf" srcId="{A68B9171-D8C4-44F5-B776-BEB64203EF1D}" destId="{77D2DEC1-36FE-406A-A3B6-3F5DC8028BA0}" srcOrd="0" destOrd="0" presId="urn:microsoft.com/office/officeart/2005/8/layout/hierarchy4"/>
    <dgm:cxn modelId="{190C6044-FDB1-4ABB-BC7B-3B2D05882268}" type="presOf" srcId="{53C66FAA-A39C-48C8-969F-B4E7E9C2DAAB}" destId="{6E421858-34F7-46DC-BDB1-AD0637EC9797}" srcOrd="0" destOrd="0" presId="urn:microsoft.com/office/officeart/2005/8/layout/hierarchy4"/>
    <dgm:cxn modelId="{6945F1D3-6F13-4958-93D4-09679CFE9ACB}" type="presOf" srcId="{B607690B-7D97-40DD-935F-E5D56EFC604B}" destId="{4A967673-D263-424E-AC2C-2818A5C20213}" srcOrd="0" destOrd="0" presId="urn:microsoft.com/office/officeart/2005/8/layout/hierarchy4"/>
    <dgm:cxn modelId="{4CAAC55E-372C-4378-ADA7-5C5C1C8D44D0}" type="presOf" srcId="{CF4C0FA2-5355-4AF8-BAA9-998098B91C87}" destId="{CB7E78DE-27AE-4B74-A325-DC0C5EBD24F7}" srcOrd="0" destOrd="0" presId="urn:microsoft.com/office/officeart/2005/8/layout/hierarchy4"/>
    <dgm:cxn modelId="{CB391F25-B1EF-4027-A1F7-3F2083713A21}" srcId="{B607690B-7D97-40DD-935F-E5D56EFC604B}" destId="{CF4C0FA2-5355-4AF8-BAA9-998098B91C87}" srcOrd="1" destOrd="0" parTransId="{C4998C8A-E220-4388-8CC6-D94B159A47A6}" sibTransId="{2D553BF2-E0A2-4AD8-9EBA-D2EE4DE1241E}"/>
    <dgm:cxn modelId="{6A11F66A-D386-44C9-80B1-3930C0D1CFDF}" type="presParOf" srcId="{B93E57FD-F9AD-4DCD-A313-46A2AD1F3579}" destId="{3FEC4CE0-5EB3-4777-9176-C1EA888E7E80}" srcOrd="0" destOrd="0" presId="urn:microsoft.com/office/officeart/2005/8/layout/hierarchy4"/>
    <dgm:cxn modelId="{A7561D03-04EF-4159-8AFB-4AEA1DCAEB14}" type="presParOf" srcId="{3FEC4CE0-5EB3-4777-9176-C1EA888E7E80}" destId="{4A967673-D263-424E-AC2C-2818A5C20213}" srcOrd="0" destOrd="0" presId="urn:microsoft.com/office/officeart/2005/8/layout/hierarchy4"/>
    <dgm:cxn modelId="{C91482AF-95F6-488B-9D8D-19F39CCBD303}" type="presParOf" srcId="{3FEC4CE0-5EB3-4777-9176-C1EA888E7E80}" destId="{D040C154-24A7-46B3-A068-2EFA5D89901E}" srcOrd="1" destOrd="0" presId="urn:microsoft.com/office/officeart/2005/8/layout/hierarchy4"/>
    <dgm:cxn modelId="{04EB6205-8765-44A4-98F1-380327EBDD78}" type="presParOf" srcId="{3FEC4CE0-5EB3-4777-9176-C1EA888E7E80}" destId="{E9AAC9D1-A9DC-443C-B11C-856D4ADD63EE}" srcOrd="2" destOrd="0" presId="urn:microsoft.com/office/officeart/2005/8/layout/hierarchy4"/>
    <dgm:cxn modelId="{B7C49AD3-3B95-438B-9272-62F5F629484B}" type="presParOf" srcId="{E9AAC9D1-A9DC-443C-B11C-856D4ADD63EE}" destId="{28627E58-CFA1-4C30-A13E-71187806BC2A}" srcOrd="0" destOrd="0" presId="urn:microsoft.com/office/officeart/2005/8/layout/hierarchy4"/>
    <dgm:cxn modelId="{7EB643D6-3D3B-407F-87C2-AD90C45E40E8}" type="presParOf" srcId="{28627E58-CFA1-4C30-A13E-71187806BC2A}" destId="{77D2DEC1-36FE-406A-A3B6-3F5DC8028BA0}" srcOrd="0" destOrd="0" presId="urn:microsoft.com/office/officeart/2005/8/layout/hierarchy4"/>
    <dgm:cxn modelId="{F45844F7-4591-4F8C-B83D-48A9B2E8F5F8}" type="presParOf" srcId="{28627E58-CFA1-4C30-A13E-71187806BC2A}" destId="{5D1A7B49-77C0-4481-AE70-BFCCB4E81E16}" srcOrd="1" destOrd="0" presId="urn:microsoft.com/office/officeart/2005/8/layout/hierarchy4"/>
    <dgm:cxn modelId="{AFBAD0AA-2745-445F-AF75-2B866CAE0486}" type="presParOf" srcId="{E9AAC9D1-A9DC-443C-B11C-856D4ADD63EE}" destId="{C923DEF9-E2DB-4A63-A19C-55D8FB3BB169}" srcOrd="1" destOrd="0" presId="urn:microsoft.com/office/officeart/2005/8/layout/hierarchy4"/>
    <dgm:cxn modelId="{ADBB7F5D-64EE-4840-87DB-3BEE81E6B064}" type="presParOf" srcId="{E9AAC9D1-A9DC-443C-B11C-856D4ADD63EE}" destId="{95D33EA8-A2E9-433A-8116-6057136E62EF}" srcOrd="2" destOrd="0" presId="urn:microsoft.com/office/officeart/2005/8/layout/hierarchy4"/>
    <dgm:cxn modelId="{9849C10F-2AA2-4889-8541-6D675F893294}" type="presParOf" srcId="{95D33EA8-A2E9-433A-8116-6057136E62EF}" destId="{CB7E78DE-27AE-4B74-A325-DC0C5EBD24F7}" srcOrd="0" destOrd="0" presId="urn:microsoft.com/office/officeart/2005/8/layout/hierarchy4"/>
    <dgm:cxn modelId="{B7860389-BE27-4E2D-B53C-3783DE766331}" type="presParOf" srcId="{95D33EA8-A2E9-433A-8116-6057136E62EF}" destId="{08B84BC2-6AF9-4E79-B0B7-79C086E25A94}" srcOrd="1" destOrd="0" presId="urn:microsoft.com/office/officeart/2005/8/layout/hierarchy4"/>
    <dgm:cxn modelId="{D795CE7A-028B-4E0C-BBD5-5752ADF57A54}" type="presParOf" srcId="{E9AAC9D1-A9DC-443C-B11C-856D4ADD63EE}" destId="{FD453C4E-0FF2-41CE-9EF5-1B59D5BC73AA}" srcOrd="3" destOrd="0" presId="urn:microsoft.com/office/officeart/2005/8/layout/hierarchy4"/>
    <dgm:cxn modelId="{A2AFD2A3-F948-42E2-9EB2-5B36E78F5E36}" type="presParOf" srcId="{E9AAC9D1-A9DC-443C-B11C-856D4ADD63EE}" destId="{7A28AEC4-F278-45C1-94C6-B73BC3BF6779}" srcOrd="4" destOrd="0" presId="urn:microsoft.com/office/officeart/2005/8/layout/hierarchy4"/>
    <dgm:cxn modelId="{43678950-940A-4FF8-BB77-09BCAD9C3DFC}" type="presParOf" srcId="{7A28AEC4-F278-45C1-94C6-B73BC3BF6779}" destId="{6E421858-34F7-46DC-BDB1-AD0637EC9797}" srcOrd="0" destOrd="0" presId="urn:microsoft.com/office/officeart/2005/8/layout/hierarchy4"/>
    <dgm:cxn modelId="{522415F7-2006-4A01-A038-E00DE669E600}" type="presParOf" srcId="{7A28AEC4-F278-45C1-94C6-B73BC3BF6779}" destId="{A2CEFB6F-A393-47ED-AC78-E96F2FD072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50A0F-CB79-417F-A983-3ED9BE0D6A2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854BE-12FC-4090-909C-87D9AB4A9837}" type="pres">
      <dgm:prSet presAssocID="{0A750A0F-CB79-417F-A983-3ED9BE0D6A2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7AE71-0094-4F82-9123-D4D61DE9F7BE}" type="presOf" srcId="{0A750A0F-CB79-417F-A983-3ED9BE0D6A22}" destId="{06A854BE-12FC-4090-909C-87D9AB4A9837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67673-D263-424E-AC2C-2818A5C20213}">
      <dsp:nvSpPr>
        <dsp:cNvPr id="0" name=""/>
        <dsp:cNvSpPr/>
      </dsp:nvSpPr>
      <dsp:spPr>
        <a:xfrm>
          <a:off x="3881" y="534"/>
          <a:ext cx="10793436" cy="91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Кафедра фтизиопульмонологии </a:t>
          </a:r>
          <a:endParaRPr lang="ru-RU" sz="3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  <a:ea typeface="Verdana" pitchFamily="34" charset="0"/>
          </a:endParaRPr>
        </a:p>
      </dsp:txBody>
      <dsp:txXfrm>
        <a:off x="30580" y="27233"/>
        <a:ext cx="10740038" cy="858164"/>
      </dsp:txXfrm>
    </dsp:sp>
    <dsp:sp modelId="{77D2DEC1-36FE-406A-A3B6-3F5DC8028BA0}">
      <dsp:nvSpPr>
        <dsp:cNvPr id="0" name=""/>
        <dsp:cNvSpPr/>
      </dsp:nvSpPr>
      <dsp:spPr>
        <a:xfrm>
          <a:off x="3881" y="1176135"/>
          <a:ext cx="3407019" cy="91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Марьяндышев</a:t>
          </a: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 А.О.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д.м.н., проф., </a:t>
          </a:r>
          <a:r>
            <a:rPr lang="ru-RU" sz="2200" b="1" kern="1200" dirty="0" err="1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чл.корр</a:t>
          </a: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. РАН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ea typeface="Verdana" pitchFamily="34" charset="0"/>
          </a:endParaRPr>
        </a:p>
      </dsp:txBody>
      <dsp:txXfrm>
        <a:off x="30580" y="1202834"/>
        <a:ext cx="3353621" cy="858164"/>
      </dsp:txXfrm>
    </dsp:sp>
    <dsp:sp modelId="{CB7E78DE-27AE-4B74-A325-DC0C5EBD24F7}">
      <dsp:nvSpPr>
        <dsp:cNvPr id="0" name=""/>
        <dsp:cNvSpPr/>
      </dsp:nvSpPr>
      <dsp:spPr>
        <a:xfrm>
          <a:off x="3697090" y="1176135"/>
          <a:ext cx="3407019" cy="91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Никишова Е.И.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д.м.н., доц.</a:t>
          </a:r>
          <a:endParaRPr lang="ru-RU" sz="2200" b="1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  <a:ea typeface="Verdana" pitchFamily="34" charset="0"/>
          </a:endParaRPr>
        </a:p>
      </dsp:txBody>
      <dsp:txXfrm>
        <a:off x="3723789" y="1202834"/>
        <a:ext cx="3353621" cy="858164"/>
      </dsp:txXfrm>
    </dsp:sp>
    <dsp:sp modelId="{6E421858-34F7-46DC-BDB1-AD0637EC9797}">
      <dsp:nvSpPr>
        <dsp:cNvPr id="0" name=""/>
        <dsp:cNvSpPr/>
      </dsp:nvSpPr>
      <dsp:spPr>
        <a:xfrm>
          <a:off x="7390299" y="1176135"/>
          <a:ext cx="3407019" cy="91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Химова</a:t>
          </a:r>
          <a:r>
            <a:rPr lang="ru-RU" sz="2200" b="1" kern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Arial"/>
            </a:rPr>
            <a:t> Е.С.</a:t>
          </a:r>
        </a:p>
      </dsp:txBody>
      <dsp:txXfrm>
        <a:off x="7416998" y="1202834"/>
        <a:ext cx="3353621" cy="858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57038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FD8B3CB-3B13-468E-AF19-11AC445F35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9" r:id="rId12"/>
    <p:sldLayoutId id="21474844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A6793-5494-05AA-3092-A1A85E9B2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46590"/>
            <a:ext cx="7772400" cy="5611410"/>
          </a:xfrm>
          <a:prstGeom prst="rect">
            <a:avLst/>
          </a:prstGeom>
        </p:spPr>
      </p:pic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8;p28"/>
          <p:cNvSpPr txBox="1"/>
          <p:nvPr/>
        </p:nvSpPr>
        <p:spPr>
          <a:xfrm>
            <a:off x="839416" y="228580"/>
            <a:ext cx="6123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 i="0" u="none" strike="noStrike" cap="none">
                <a:solidFill>
                  <a:schemeClr val="accent1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ФГБОУ ВО СГМУ (Г. АРХАНГЕЛЬСК) </a:t>
            </a:r>
            <a:endParaRPr sz="1800" b="0" i="0" u="none" strike="noStrike" cap="none">
              <a:solidFill>
                <a:schemeClr val="accent1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 i="0" u="none" strike="noStrike" cap="none">
                <a:solidFill>
                  <a:schemeClr val="accent1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МИНЗДРАВА РОССИИ</a:t>
            </a:r>
            <a:endParaRPr sz="1800" b="0" i="0" u="none" strike="noStrike" cap="none">
              <a:solidFill>
                <a:schemeClr val="accent1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832FBF-219E-219D-608C-E7110EC2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94B1BD9-9C96-3631-97F2-BD36AD1F24BD}"/>
              </a:ext>
            </a:extLst>
          </p:cNvPr>
          <p:cNvSpPr txBox="1">
            <a:spLocks/>
          </p:cNvSpPr>
          <p:nvPr/>
        </p:nvSpPr>
        <p:spPr>
          <a:xfrm>
            <a:off x="335360" y="1235075"/>
            <a:ext cx="6480720" cy="2721899"/>
          </a:xfrm>
          <a:prstGeom prst="rect">
            <a:avLst/>
          </a:prstGeom>
        </p:spPr>
        <p:txBody>
          <a:bodyPr vert="horz" wrap="square" lIns="0" tIns="7429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  <a:t>КОМПЛЕКСНАЯ ПРОГРАММА РАЗВИТИЯ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  <a:t>кафедры фтизиопульмонологии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</a:rPr>
              <a:t>на 2024-2029 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9E59997-13FC-CE72-6856-7DC5106710D5}"/>
              </a:ext>
            </a:extLst>
          </p:cNvPr>
          <p:cNvSpPr txBox="1"/>
          <p:nvPr/>
        </p:nvSpPr>
        <p:spPr>
          <a:xfrm>
            <a:off x="330198" y="4365130"/>
            <a:ext cx="504056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b="1" spc="6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Заведующий кафедрой, д.м.н., проф., чл. корр. РАН, главный внештатный специалист фтизиатр Министерства здравоохранения СЗФО и Архангельской области, вице-президент Российской Ассоциации Фтизиатров, эксперт ВОЗ </a:t>
            </a: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b="1" spc="6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Марьяндышев</a:t>
            </a:r>
            <a:r>
              <a:rPr lang="ru-RU" b="1" spc="6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Андрей Олегович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35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22.01.2025 г.</a:t>
            </a:r>
            <a:endParaRPr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29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Учебно-воспитательная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417639"/>
            <a:ext cx="8229600" cy="5133693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Патриотическое воспитание</a:t>
            </a:r>
          </a:p>
          <a:p>
            <a:pPr marL="228600" lvl="1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история развития кафедры, фотоматериалы кафедры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Правовое воспитание</a:t>
            </a:r>
          </a:p>
          <a:p>
            <a:pPr marL="228600" lvl="1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Общение с больными, понятие «врачебной тайны», этика проведения научных исследований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Этико-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деонтологическое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воспитание</a:t>
            </a:r>
          </a:p>
          <a:p>
            <a:pPr marL="228600" lvl="1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морально-этическая культура общения с уязвимыми группами населения - больными, с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Гигиеническое воспитание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меры инфекционного контроля, предупреждение возникновения инфекционных болезней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Профессиональная социализация студентов</a:t>
            </a:r>
          </a:p>
          <a:p>
            <a:pPr marL="228600" lvl="1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формирование готовности работать с уязвимыми группами населения </a:t>
            </a:r>
          </a:p>
        </p:txBody>
      </p:sp>
      <p:pic>
        <p:nvPicPr>
          <p:cNvPr id="4" name="Google Shape;102;p2">
            <a:extLst>
              <a:ext uri="{FF2B5EF4-FFF2-40B4-BE49-F238E27FC236}">
                <a16:creationId xmlns:a16="http://schemas.microsoft.com/office/drawing/2014/main" id="{BEE75D8C-7A2F-539F-6B2D-6726E18E3F3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73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8446A-DABC-DECD-7478-DE96AC73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540"/>
            <a:ext cx="10972800" cy="1143000"/>
          </a:xfrm>
        </p:spPr>
        <p:txBody>
          <a:bodyPr/>
          <a:lstStyle/>
          <a:p>
            <a:r>
              <a:rPr lang="ru-RU" dirty="0"/>
              <a:t>Научно-исследовательская работа</a:t>
            </a: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711673EC-54BF-D30D-440A-9A88B6F6636A}"/>
              </a:ext>
            </a:extLst>
          </p:cNvPr>
          <p:cNvGraphicFramePr>
            <a:graphicFrameLocks/>
          </p:cNvGraphicFramePr>
          <p:nvPr/>
        </p:nvGraphicFramePr>
        <p:xfrm>
          <a:off x="1585994" y="1054666"/>
          <a:ext cx="9020012" cy="5686794"/>
        </p:xfrm>
        <a:graphic>
          <a:graphicData uri="http://schemas.openxmlformats.org/drawingml/2006/table">
            <a:tbl>
              <a:tblPr/>
              <a:tblGrid>
                <a:gridCol w="297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0732723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478465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57870016"/>
                    </a:ext>
                  </a:extLst>
                </a:gridCol>
              </a:tblGrid>
              <a:tr h="374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Вице-президент РАФ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412092"/>
                  </a:ext>
                </a:extLst>
              </a:tr>
              <a:tr h="47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 чл.-корр. РАН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диссертационного совета Санкт-Петербургского НИИ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Фтизиопульмонологии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Рецензирование НИТ НИИ туберкулеза (3 института)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839813"/>
                  </a:ext>
                </a:extLst>
              </a:tr>
              <a:tr h="1261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Рецензирование статей в журнале «Туберкулез и болезни легких», международных руководств,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ВОЗ,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thesis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452885"/>
                  </a:ext>
                </a:extLst>
              </a:tr>
              <a:tr h="79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редактор «Журнал медико-биологических исследований»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938297"/>
                  </a:ext>
                </a:extLst>
              </a:tr>
              <a:tr h="79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создании и рецензировании клинических рекомендаций РАФ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513851"/>
                  </a:ext>
                </a:extLst>
              </a:tr>
            </a:tbl>
          </a:graphicData>
        </a:graphic>
      </p:graphicFrame>
      <p:pic>
        <p:nvPicPr>
          <p:cNvPr id="3" name="Google Shape;102;p2">
            <a:extLst>
              <a:ext uri="{FF2B5EF4-FFF2-40B4-BE49-F238E27FC236}">
                <a16:creationId xmlns:a16="http://schemas.microsoft.com/office/drawing/2014/main" id="{4F44B9F4-1155-42D2-7532-932203FC0BA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40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03BAEC-828D-0F4C-816B-C0D6902140A0}"/>
              </a:ext>
            </a:extLst>
          </p:cNvPr>
          <p:cNvGraphicFramePr>
            <a:graphicFrameLocks noGrp="1"/>
          </p:cNvGraphicFramePr>
          <p:nvPr/>
        </p:nvGraphicFramePr>
        <p:xfrm>
          <a:off x="443215" y="1340710"/>
          <a:ext cx="11305570" cy="5134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856">
                  <a:extLst>
                    <a:ext uri="{9D8B030D-6E8A-4147-A177-3AD203B41FA5}">
                      <a16:colId xmlns:a16="http://schemas.microsoft.com/office/drawing/2014/main" val="2555831804"/>
                    </a:ext>
                  </a:extLst>
                </a:gridCol>
                <a:gridCol w="8847836">
                  <a:extLst>
                    <a:ext uri="{9D8B030D-6E8A-4147-A177-3AD203B41FA5}">
                      <a16:colId xmlns:a16="http://schemas.microsoft.com/office/drawing/2014/main" val="2417876121"/>
                    </a:ext>
                  </a:extLst>
                </a:gridCol>
                <a:gridCol w="1867878">
                  <a:extLst>
                    <a:ext uri="{9D8B030D-6E8A-4147-A177-3AD203B41FA5}">
                      <a16:colId xmlns:a16="http://schemas.microsoft.com/office/drawing/2014/main" val="1063425064"/>
                    </a:ext>
                  </a:extLst>
                </a:gridCol>
              </a:tblGrid>
              <a:tr h="864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47409"/>
                  </a:ext>
                </a:extLst>
              </a:tr>
              <a:tr h="1152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и безопасности 12-ти и 9 месячного лечения туберкулеза с множественной, преширокой и широкой лекарственной устойчивостью с использованием в режиме лечения комбинации новых лекарственных препаратов -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бедаквилина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деламанида, линезолида и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клофазимина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Химова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36250"/>
                  </a:ext>
                </a:extLst>
              </a:tr>
              <a:tr h="839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эффективности, безопасности использования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безинъекционных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шестимесячных режимов лечения рифампицин устойчивого туберкулеза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Mansa Mbenga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73017"/>
                  </a:ext>
                </a:extLst>
              </a:tr>
              <a:tr h="383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изониазида,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рифапентина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бедаквилина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схемах превентивного лечения контактных лиц из туберкулезного очага с лекарственной чувствительностью и устойчивостью возбудителя в Архангельской области».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Гурьева Т.И.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61526"/>
                  </a:ext>
                </a:extLst>
              </a:tr>
              <a:tr h="5593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результатов молекулярно-эпидемиологических исследований и новых лекарственных средств, режимов  в ликвидации туберкулеза в Архангельской области и Ненецком автономном округе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Ю.С.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8" marR="779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853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8E6BE050-9008-394F-9B6C-55CC7C063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7" y="144016"/>
            <a:ext cx="8267327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проекты с финансированием исследования</a:t>
            </a:r>
          </a:p>
        </p:txBody>
      </p:sp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19D9B949-3D55-58A2-485C-68764046D53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0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меню, круг&#10;&#10;Автоматически созданное описание">
            <a:extLst>
              <a:ext uri="{FF2B5EF4-FFF2-40B4-BE49-F238E27FC236}">
                <a16:creationId xmlns:a16="http://schemas.microsoft.com/office/drawing/2014/main" id="{E2CC2FD4-CBE5-D21F-A0CA-3C29205FF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83" y="0"/>
            <a:ext cx="4913433" cy="6858000"/>
          </a:xfrm>
          <a:prstGeom prst="rect">
            <a:avLst/>
          </a:prstGeom>
        </p:spPr>
      </p:pic>
      <p:pic>
        <p:nvPicPr>
          <p:cNvPr id="9" name="Google Shape;102;p2">
            <a:extLst>
              <a:ext uri="{FF2B5EF4-FFF2-40B4-BE49-F238E27FC236}">
                <a16:creationId xmlns:a16="http://schemas.microsoft.com/office/drawing/2014/main" id="{83FC0F63-FD0F-A57F-A919-B2BC24279672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97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047409D-00AF-5F25-078B-24D1FBF6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464" y="35040"/>
            <a:ext cx="9144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CAB07C6-EBFF-8A4A-856E-53E268C55C7F}"/>
              </a:ext>
            </a:extLst>
          </p:cNvPr>
          <p:cNvSpPr txBox="1">
            <a:spLocks noChangeArrowheads="1"/>
          </p:cNvSpPr>
          <p:nvPr/>
        </p:nvSpPr>
        <p:spPr>
          <a:xfrm>
            <a:off x="2783632" y="2547664"/>
            <a:ext cx="7164288" cy="881336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Архангельский клинический противотуберкулезный диспансер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5FCCA71-778F-284D-B141-3D10FA75F5C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87488" y="365112"/>
            <a:ext cx="8568951" cy="980728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Лечебная работа</a:t>
            </a:r>
          </a:p>
        </p:txBody>
      </p:sp>
      <p:pic>
        <p:nvPicPr>
          <p:cNvPr id="9" name="Google Shape;102;p2">
            <a:extLst>
              <a:ext uri="{FF2B5EF4-FFF2-40B4-BE49-F238E27FC236}">
                <a16:creationId xmlns:a16="http://schemas.microsoft.com/office/drawing/2014/main" id="{CB25C299-B20A-14BA-C577-D6DA76DD230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1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79447"/>
            <a:ext cx="8784976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Лечебная работа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2024-2029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2581" name="Group 5"/>
          <p:cNvGraphicFramePr>
            <a:graphicFrameLocks noGrp="1"/>
          </p:cNvGraphicFramePr>
          <p:nvPr>
            <p:ph type="tbl" idx="1"/>
          </p:nvPr>
        </p:nvGraphicFramePr>
        <p:xfrm>
          <a:off x="1703512" y="1340769"/>
          <a:ext cx="8784976" cy="4659051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0732723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478465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57870016"/>
                    </a:ext>
                  </a:extLst>
                </a:gridCol>
              </a:tblGrid>
              <a:tr h="544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Главный внештатный специалист фтизиатр СЗФО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452885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Главный внештатный специалист фтизиатр 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703373"/>
                  </a:ext>
                </a:extLst>
              </a:tr>
              <a:tr h="49833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Внедрение мировых стандартов оказания помощи больным социально-значимыми болезнями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938297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Организация и проведение конференций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388564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Консультирование противотуберкулезных программ в СЗФО (11 регионов)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801848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Аттестация сотрудников (врачебные категории)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03986"/>
                  </a:ext>
                </a:extLst>
              </a:tr>
            </a:tbl>
          </a:graphicData>
        </a:graphic>
      </p:graphicFrame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D0C22D93-0101-B9F0-4056-C769EBF1E47F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0675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360" y="661337"/>
            <a:ext cx="10447749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SWOT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АНАЛИЗ ДЕЯТЕЛЬНОСТИ КАФЕДРЫ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16</a:t>
            </a:fld>
            <a:endParaRPr spc="-5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07368" y="1412776"/>
          <a:ext cx="97526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09600" y="1110664"/>
          <a:ext cx="10729184" cy="6029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8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СИЛЬНЫЕ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СЛАБЫЕ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36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Высококвалифицированный кадровый состав, владеющий английским языком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Высокая доля сотрудников в возрасте до 39 лет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Высокая публикационная активность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Высокое качество методического обеспечения дисциплин, разработанных электронных курсов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Лечебная деятельность – главный специалист СЗФО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Продолжающаяся проектная международная деятельность в рамках БРИКС - Эксперт ВОЗ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Визитинг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 профессор </a:t>
                      </a:r>
                      <a:r>
                        <a:rPr lang="ru-RU" sz="16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Казахский Национальный Медицинский Университет имени С.Д. </a:t>
                      </a:r>
                      <a:r>
                        <a:rPr lang="ru-RU" sz="1600" b="0" i="0" u="none" strike="noStrike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Асфендиярова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Главный редактор </a:t>
                      </a:r>
                      <a:r>
                        <a:rPr lang="ru-RU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Жукрнал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 медико-биологических исследований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Отсутствие возможности современной лечебной и научной деятельности в клиниках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Нет современного государственного регулирования взаимоотношения клинических кафедр и лечебных учреждений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58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ВОЗМОЖНОСТИ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УГРОЗЫ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61287"/>
                  </a:ext>
                </a:extLst>
              </a:tr>
              <a:tr h="2097911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Участие в создании национальных клинических рекомендаций 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Развитие межкафедральных научных коллективов, внедрение секвенирования в научной деятельности ЦНИЛ СГМУ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Подготовка новых научных работников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Сокращение финансирования университета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Постоянно меняющиеся программы образования с сокращением часов преподавания и ППС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Высокая педагогическая нагрузка на сотрудников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Verdana" pitchFamily="34" charset="0"/>
                        </a:rPr>
                        <a:t>Нет заинтересованности регионального министерства в поддержке научных исследований</a:t>
                      </a:r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A5AC169-ABE2-F554-5866-92DE7740F39C}"/>
              </a:ext>
            </a:extLst>
          </p:cNvPr>
          <p:cNvCxnSpPr>
            <a:cxnSpLocks/>
          </p:cNvCxnSpPr>
          <p:nvPr/>
        </p:nvCxnSpPr>
        <p:spPr>
          <a:xfrm>
            <a:off x="5807960" y="1556740"/>
            <a:ext cx="0" cy="4943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6FA020F-45D1-F3CA-596C-0705CAB5EB0D}"/>
              </a:ext>
            </a:extLst>
          </p:cNvPr>
          <p:cNvCxnSpPr>
            <a:cxnSpLocks/>
          </p:cNvCxnSpPr>
          <p:nvPr/>
        </p:nvCxnSpPr>
        <p:spPr>
          <a:xfrm flipH="1">
            <a:off x="335360" y="4725180"/>
            <a:ext cx="10801191" cy="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29430A6F-2B6A-9B48-C824-5973BD83DCB0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95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C84137D-5786-2E8C-9D9D-FC91287F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4" y="68263"/>
            <a:ext cx="11249332" cy="6721475"/>
          </a:xfrm>
          <a:noFill/>
        </p:spPr>
      </p:pic>
      <p:pic>
        <p:nvPicPr>
          <p:cNvPr id="7" name="Рисунок 6" descr="Изображение выглядит как одежда, Человеческое лицо, человек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2C95B811-85EE-426C-050F-8F8D37416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4" y="68262"/>
            <a:ext cx="1628992" cy="22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3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Шриф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74D8B765-4029-BA48-E937-4F55C2DA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1" y="188550"/>
            <a:ext cx="9994758" cy="6721475"/>
          </a:xfrm>
          <a:noFill/>
        </p:spPr>
      </p:pic>
      <p:pic>
        <p:nvPicPr>
          <p:cNvPr id="7" name="Рисунок 6" descr="Изображение выглядит как Человеческое лицо, человек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AC89273-1A37-2FD8-631C-64E362553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3" y="476590"/>
            <a:ext cx="1898284" cy="1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Шриф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AFFB008A-3FEC-427D-7FA3-BFF12CCC9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2" y="68263"/>
            <a:ext cx="10032056" cy="6721475"/>
          </a:xfrm>
          <a:noFill/>
        </p:spPr>
      </p:pic>
      <p:pic>
        <p:nvPicPr>
          <p:cNvPr id="7" name="Рисунок 6" descr="Изображение выглядит как человек, Человеческое лицо,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0D7ECF9B-44D3-F944-25F6-5800F5BD9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2" y="0"/>
            <a:ext cx="1601837" cy="21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4DF2D-3C53-79C2-4D39-F0512C99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8251F09-5E53-F663-DB35-AB60A0A79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360" y="605299"/>
            <a:ext cx="10972800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sym typeface="Verdana"/>
              </a:rPr>
              <a:t>МИССИЯ, СТРАТЕГИЧЕСКАЯ ЦЕЛЬ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3F00EFF-53D3-489C-F916-CB38DE3781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2</a:t>
            </a:fld>
            <a:endParaRPr spc="-5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80860F6-F4C5-DCF6-EF6B-A032FA82C801}"/>
              </a:ext>
            </a:extLst>
          </p:cNvPr>
          <p:cNvSpPr txBox="1"/>
          <p:nvPr/>
        </p:nvSpPr>
        <p:spPr>
          <a:xfrm>
            <a:off x="623392" y="1674530"/>
            <a:ext cx="112195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buFontTx/>
              <a:buAutoNum type="arabicPeriod"/>
            </a:pPr>
            <a:endParaRPr lang="ru-RU" sz="2400" dirty="0"/>
          </a:p>
          <a:p>
            <a:pPr marL="457200" indent="-457200">
              <a:buFontTx/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B62E24A-70E9-D8F4-2339-36801E232E93}"/>
              </a:ext>
            </a:extLst>
          </p:cNvPr>
          <p:cNvGrpSpPr/>
          <p:nvPr/>
        </p:nvGrpSpPr>
        <p:grpSpPr>
          <a:xfrm>
            <a:off x="523183" y="1761661"/>
            <a:ext cx="5087345" cy="1818990"/>
            <a:chOff x="459025" y="1797336"/>
            <a:chExt cx="3162904" cy="18189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E9AD9-AC76-21F6-E9D4-120FC6747097}"/>
                </a:ext>
              </a:extLst>
            </p:cNvPr>
            <p:cNvSpPr txBox="1"/>
            <p:nvPr/>
          </p:nvSpPr>
          <p:spPr>
            <a:xfrm>
              <a:off x="497978" y="1797336"/>
              <a:ext cx="214349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Миссия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4CC02D-4C1E-712C-5EFF-9023DFBF4EE4}"/>
                </a:ext>
              </a:extLst>
            </p:cNvPr>
            <p:cNvSpPr txBox="1"/>
            <p:nvPr/>
          </p:nvSpPr>
          <p:spPr>
            <a:xfrm>
              <a:off x="459025" y="2292887"/>
              <a:ext cx="3162904" cy="13234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a typeface="Verdana" panose="020B0604030504040204" pitchFamily="34" charset="0"/>
                </a:rPr>
                <a:t>Использование результатов инновационно-научных исследовательских проект Университета в реализации образовательных программ и в улучшении медицинской помощи жителям Арктических территорий  </a:t>
              </a: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ea typeface="Verdana" panose="020B0604030504040204" pitchFamily="34" charset="0"/>
                </a:rPr>
                <a:t>Европейской части Российской Федерации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EF99780-7FB3-70F8-7C15-92411B3E8ACA}"/>
              </a:ext>
            </a:extLst>
          </p:cNvPr>
          <p:cNvGrpSpPr/>
          <p:nvPr/>
        </p:nvGrpSpPr>
        <p:grpSpPr>
          <a:xfrm>
            <a:off x="6106316" y="1621339"/>
            <a:ext cx="5732191" cy="2177853"/>
            <a:chOff x="3829640" y="1660076"/>
            <a:chExt cx="4225842" cy="217785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A497A67F-C7F6-A487-C110-E3F6622AEAD8}"/>
                </a:ext>
              </a:extLst>
            </p:cNvPr>
            <p:cNvSpPr/>
            <p:nvPr/>
          </p:nvSpPr>
          <p:spPr>
            <a:xfrm>
              <a:off x="3829640" y="1660076"/>
              <a:ext cx="4219378" cy="2177853"/>
            </a:xfrm>
            <a:prstGeom prst="roundRect">
              <a:avLst>
                <a:gd name="adj" fmla="val 4975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14300" dir="36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D7325E-AFC7-484B-D415-16869A5BF418}"/>
                </a:ext>
              </a:extLst>
            </p:cNvPr>
            <p:cNvSpPr txBox="1"/>
            <p:nvPr/>
          </p:nvSpPr>
          <p:spPr>
            <a:xfrm>
              <a:off x="3994476" y="1799994"/>
              <a:ext cx="285373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Стратегическая цель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8C9715-7F94-366A-0F20-6D3D3EFA9C57}"/>
                </a:ext>
              </a:extLst>
            </p:cNvPr>
            <p:cNvSpPr txBox="1"/>
            <p:nvPr/>
          </p:nvSpPr>
          <p:spPr>
            <a:xfrm>
              <a:off x="3994476" y="2110408"/>
              <a:ext cx="4061006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>
                <a:buNone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a typeface="Verdana" panose="020B0604030504040204" pitchFamily="34" charset="0"/>
                </a:rPr>
                <a:t>Сохранение статуса  кафедры как передового центра обучающих программ, научно-исследовательских проектов кафедры и мирового уровня оказания медицинской помощи</a:t>
              </a:r>
              <a:endPara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Verdana" panose="020B0604030504040204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E11E418-ABEA-2990-9AE9-6C1D8A4D8ADF}"/>
              </a:ext>
            </a:extLst>
          </p:cNvPr>
          <p:cNvGrpSpPr/>
          <p:nvPr/>
        </p:nvGrpSpPr>
        <p:grpSpPr>
          <a:xfrm>
            <a:off x="469055" y="4064656"/>
            <a:ext cx="11369452" cy="2795365"/>
            <a:chOff x="4569120" y="4795828"/>
            <a:chExt cx="7461781" cy="24005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EFDED7-ADDD-C398-C07E-AAC7AD72239E}"/>
                </a:ext>
              </a:extLst>
            </p:cNvPr>
            <p:cNvSpPr txBox="1"/>
            <p:nvPr/>
          </p:nvSpPr>
          <p:spPr>
            <a:xfrm>
              <a:off x="4936787" y="4817620"/>
              <a:ext cx="3225754" cy="237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 lvl="0" rt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Осуществления образовательного процесса надлежащего качества в соответствии с требованиями ФГОС</a:t>
              </a:r>
            </a:p>
            <a:p>
              <a:pPr lvl="0" rtl="0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rt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Сохранение качества кадрового потенциала Кафедры</a:t>
              </a:r>
            </a:p>
            <a:p>
              <a:pPr lvl="0" rtl="0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rt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Сохранение научных исследований соответствующих мировому уровню</a:t>
              </a:r>
            </a:p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Сохранение международной деятельности</a:t>
              </a:r>
            </a:p>
            <a:p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rtl="0"/>
              <a:endParaRPr lang="ru-RU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84C4D0-4460-A9B5-EE37-23733D799403}"/>
                </a:ext>
              </a:extLst>
            </p:cNvPr>
            <p:cNvSpPr txBox="1"/>
            <p:nvPr/>
          </p:nvSpPr>
          <p:spPr>
            <a:xfrm>
              <a:off x="8701637" y="4795828"/>
              <a:ext cx="3329264" cy="87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 lvl="0" rtl="0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Создание 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</a:rPr>
                <a:t>межкафедральных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 научных проектов, основанных на  молекулярных и </a:t>
              </a:r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</a:rPr>
                <a:t>постгеномных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 исследований</a:t>
              </a:r>
            </a:p>
            <a:p>
              <a:pPr lvl="0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endParaRPr lang="ru-RU" sz="1200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BAFEE517-AFE4-AC4B-FA6F-871290F4373F}"/>
                </a:ext>
              </a:extLst>
            </p:cNvPr>
            <p:cNvSpPr/>
            <p:nvPr/>
          </p:nvSpPr>
          <p:spPr>
            <a:xfrm>
              <a:off x="4576579" y="4864542"/>
              <a:ext cx="347133" cy="3471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C2528"/>
              </a:solidFill>
            </a:ln>
            <a:effectLst>
              <a:outerShdw blurRad="152400" dist="76200" dir="3600000" sx="105000" sy="105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C252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509BE83A-5790-0737-76BD-35B99EE21527}"/>
                </a:ext>
              </a:extLst>
            </p:cNvPr>
            <p:cNvSpPr/>
            <p:nvPr/>
          </p:nvSpPr>
          <p:spPr>
            <a:xfrm>
              <a:off x="4569120" y="5412800"/>
              <a:ext cx="347133" cy="3471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C2528"/>
              </a:solidFill>
            </a:ln>
            <a:effectLst>
              <a:outerShdw blurRad="152400" dist="76200" dir="3600000" sx="105000" sy="105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C252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C25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9F2253B4-5B2A-8789-01E5-7C3D448967D9}"/>
                </a:ext>
              </a:extLst>
            </p:cNvPr>
            <p:cNvSpPr/>
            <p:nvPr/>
          </p:nvSpPr>
          <p:spPr>
            <a:xfrm>
              <a:off x="4576579" y="5961057"/>
              <a:ext cx="347133" cy="3471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C2528"/>
              </a:solidFill>
            </a:ln>
            <a:effectLst>
              <a:outerShdw blurRad="152400" dist="76200" dir="3600000" sx="105000" sy="105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EC252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C25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F3B1E7C-DC05-F475-0B02-7D6E41DC8798}"/>
                </a:ext>
              </a:extLst>
            </p:cNvPr>
            <p:cNvSpPr/>
            <p:nvPr/>
          </p:nvSpPr>
          <p:spPr>
            <a:xfrm>
              <a:off x="8268078" y="4860982"/>
              <a:ext cx="347133" cy="3471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C2528"/>
              </a:solidFill>
            </a:ln>
            <a:effectLst>
              <a:outerShdw blurRad="152400" dist="76200" dir="3600000" sx="105000" sy="105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i="1" dirty="0">
                  <a:solidFill>
                    <a:srgbClr val="EC2528"/>
                  </a:solidFill>
                  <a:latin typeface="Arial Narrow" panose="020B0606020202030204" pitchFamily="34" charset="0"/>
                </a:rPr>
                <a:t>5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C25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51B6F1D-E1A3-730D-C2E4-6BF160F77FC4}"/>
              </a:ext>
            </a:extLst>
          </p:cNvPr>
          <p:cNvSpPr/>
          <p:nvPr/>
        </p:nvSpPr>
        <p:spPr>
          <a:xfrm>
            <a:off x="490381" y="6059965"/>
            <a:ext cx="528924" cy="391548"/>
          </a:xfrm>
          <a:prstGeom prst="roundRect">
            <a:avLst/>
          </a:prstGeom>
          <a:solidFill>
            <a:schemeClr val="bg1"/>
          </a:solidFill>
          <a:ln>
            <a:solidFill>
              <a:srgbClr val="EC2528"/>
            </a:solidFill>
          </a:ln>
          <a:effectLst>
            <a:outerShdw blurRad="152400" dist="76200" dir="3600000" sx="105000" sy="105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C252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AF7E47EF-6F94-F6F3-0AA3-AE6A042D982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5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A6793-5494-05AA-3092-A1A85E9B2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46590"/>
            <a:ext cx="7772400" cy="561141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855765"/>
            <a:ext cx="6400800" cy="5366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r>
              <a:rPr lang="ru-RU" sz="3000" b="1" dirty="0">
                <a:latin typeface="+mn-lt"/>
              </a:rPr>
              <a:t>Спасибо за внимание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474" y="4954523"/>
            <a:ext cx="2700326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spc="35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22.01.2025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E4A79E59-3AFB-1F06-2C9F-026D4EF4E96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42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360" y="476672"/>
            <a:ext cx="10447749" cy="80278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93663" lvl="0" algn="l">
              <a:spcBef>
                <a:spcPts val="0"/>
              </a:spcBef>
              <a:buClr>
                <a:srgbClr val="EA0A2A"/>
              </a:buClr>
              <a:buSzPts val="2000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СОВРЕМЕННОЕ СОСТОЯНИЕ 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/>
                <a:cs typeface="Verdana"/>
                <a:sym typeface="Verdana"/>
              </a:rPr>
              <a:t>КЛЮЧЕВЫЕ РЕЗУЛЬТАТЫ ДЕЯТЕЛЬНОСТИ КАФЕДРЫ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pPr marL="66675">
                <a:lnSpc>
                  <a:spcPct val="100000"/>
                </a:lnSpc>
                <a:spcBef>
                  <a:spcPts val="75"/>
                </a:spcBef>
              </a:pPr>
              <a:t>3</a:t>
            </a:fld>
            <a:endParaRPr spc="-50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335360" y="3586197"/>
          <a:ext cx="10801200" cy="3271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5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ОБРАЗОВАТЕЛЬНАЯ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уровня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образования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ru-R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+mn-cs"/>
                        </a:rPr>
                        <a:t>додипломного</a:t>
                      </a:r>
                      <a:r>
                        <a:rPr lang="ru-R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+mn-cs"/>
                        </a:rPr>
                        <a:t> образования дисциплин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9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программ ДПО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61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НАУЧНО-ИННОВАЦИОННАЯ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&gt;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16 статей ВАК 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и 13 международных публикаций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патента изобретения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международных проекта 2020-2024г. и гос. задание 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03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КАДРОВАЯ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3,99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ставок ППС</a:t>
                      </a:r>
                    </a:p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сотрудников, 1 ставка вспомогательного перс.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70%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сотрудников имеют ученую степень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&gt;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 30% </a:t>
                      </a:r>
                      <a:r>
                        <a:rPr lang="ru-RU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сотрудников</a:t>
                      </a:r>
                    </a:p>
                    <a:p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rPr>
                        <a:t>до 39 лет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1" name="Схема 70"/>
          <p:cNvGraphicFramePr/>
          <p:nvPr/>
        </p:nvGraphicFramePr>
        <p:xfrm>
          <a:off x="335360" y="1412776"/>
          <a:ext cx="108012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ECF039-63DE-C0E2-50DF-8346C447B78A}"/>
              </a:ext>
            </a:extLst>
          </p:cNvPr>
          <p:cNvCxnSpPr>
            <a:cxnSpLocks/>
          </p:cNvCxnSpPr>
          <p:nvPr/>
        </p:nvCxnSpPr>
        <p:spPr>
          <a:xfrm>
            <a:off x="263352" y="3759607"/>
            <a:ext cx="10873208" cy="0"/>
          </a:xfrm>
          <a:prstGeom prst="line">
            <a:avLst/>
          </a:prstGeom>
          <a:ln w="28575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D9D512DA-6B33-C5ED-6B18-ADAEB2DCE253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64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7" y="386316"/>
            <a:ext cx="8568953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кафедры 2024 - 3,99 ставки </a:t>
            </a:r>
          </a:p>
        </p:txBody>
      </p:sp>
      <p:graphicFrame>
        <p:nvGraphicFramePr>
          <p:cNvPr id="152581" name="Group 5"/>
          <p:cNvGraphicFramePr>
            <a:graphicFrameLocks noGrp="1"/>
          </p:cNvGraphicFramePr>
          <p:nvPr>
            <p:ph type="tbl" idx="1"/>
          </p:nvPr>
        </p:nvGraphicFramePr>
        <p:xfrm>
          <a:off x="695250" y="1700809"/>
          <a:ext cx="10945521" cy="4207653"/>
        </p:xfrm>
        <a:graphic>
          <a:graphicData uri="http://schemas.openxmlformats.org/drawingml/2006/table">
            <a:tbl>
              <a:tblPr/>
              <a:tblGrid>
                <a:gridCol w="244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886">
                  <a:extLst>
                    <a:ext uri="{9D8B030D-6E8A-4147-A177-3AD203B41FA5}">
                      <a16:colId xmlns:a16="http://schemas.microsoft.com/office/drawing/2014/main" val="2796779505"/>
                    </a:ext>
                  </a:extLst>
                </a:gridCol>
              </a:tblGrid>
              <a:tr h="716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Ученая степень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д.м.н., проф., чл.-корр. РАН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кафедрой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Никишова Е.И.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доцент, д.м.н.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 - 2029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Химова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Планируемая защита февраль 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ассистент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доцента  2025, звание доцента 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5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ставки вспомогательного персонала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AE889837-6D58-8A4E-836E-72694954924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983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520FA-64B4-D5BC-36B1-F767F16C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Ученики, бывшие сотрудники кафедры, руководители отделений  Национального научного исследовательского центра Фтизиопульмонологии и Инфекционных болезней 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7CEFF69-7406-7267-B9FD-D41D2038D6D9}"/>
              </a:ext>
            </a:extLst>
          </p:cNvPr>
          <p:cNvSpPr txBox="1"/>
          <p:nvPr/>
        </p:nvSpPr>
        <p:spPr>
          <a:xfrm>
            <a:off x="330198" y="4365130"/>
            <a:ext cx="31014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b="1" spc="6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конгресс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35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11.12.2024 г.</a:t>
            </a:r>
            <a:endParaRPr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 descr="Изображение выглядит как одежда, человек, обувь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7BED26EE-A3EE-47A6-368E-CC4566AD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756558"/>
            <a:ext cx="3953618" cy="5101442"/>
          </a:xfrm>
          <a:prstGeom prst="rect">
            <a:avLst/>
          </a:prstGeom>
        </p:spPr>
      </p:pic>
      <p:pic>
        <p:nvPicPr>
          <p:cNvPr id="9" name="Google Shape;102;p2">
            <a:extLst>
              <a:ext uri="{FF2B5EF4-FFF2-40B4-BE49-F238E27FC236}">
                <a16:creationId xmlns:a16="http://schemas.microsoft.com/office/drawing/2014/main" id="{F971E304-903A-B780-0156-F36C10A25D9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97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486140"/>
            <a:ext cx="8388475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резерв кафедры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2581" name="Group 5"/>
          <p:cNvGraphicFramePr>
            <a:graphicFrameLocks noGrp="1"/>
          </p:cNvGraphicFramePr>
          <p:nvPr>
            <p:ph type="tbl" idx="1"/>
          </p:nvPr>
        </p:nvGraphicFramePr>
        <p:xfrm>
          <a:off x="1919536" y="1638454"/>
          <a:ext cx="8388475" cy="4275328"/>
        </p:xfrm>
        <a:graphic>
          <a:graphicData uri="http://schemas.openxmlformats.org/drawingml/2006/table">
            <a:tbl>
              <a:tblPr/>
              <a:tblGrid>
                <a:gridCol w="112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119">
                  <a:extLst>
                    <a:ext uri="{9D8B030D-6E8A-4147-A177-3AD203B41FA5}">
                      <a16:colId xmlns:a16="http://schemas.microsoft.com/office/drawing/2014/main" val="1607327236"/>
                    </a:ext>
                  </a:extLst>
                </a:gridCol>
              </a:tblGrid>
              <a:tr h="704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Доктор.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дисс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Кандидат.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дисс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 П.И.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Химова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ЦНИИТ ФТИИ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Гурьева Т.И.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АКПТД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Mansa Mbenga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Гамбия ТБ специалист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Ю.С.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0B6D96F3-229F-95E7-8801-8B473544471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5051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81" name="Group 5"/>
          <p:cNvGraphicFramePr>
            <a:graphicFrameLocks noGrp="1"/>
          </p:cNvGraphicFramePr>
          <p:nvPr>
            <p:ph type="tbl" idx="1"/>
          </p:nvPr>
        </p:nvGraphicFramePr>
        <p:xfrm>
          <a:off x="1055300" y="752546"/>
          <a:ext cx="10081400" cy="6105454"/>
        </p:xfrm>
        <a:graphic>
          <a:graphicData uri="http://schemas.openxmlformats.org/drawingml/2006/table">
            <a:tbl>
              <a:tblPr/>
              <a:tblGrid>
                <a:gridCol w="73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8765">
                  <a:extLst>
                    <a:ext uri="{9D8B030D-6E8A-4147-A177-3AD203B41FA5}">
                      <a16:colId xmlns:a16="http://schemas.microsoft.com/office/drawing/2014/main" val="1607327236"/>
                    </a:ext>
                  </a:extLst>
                </a:gridCol>
              </a:tblGrid>
              <a:tr h="639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Учебник, руководство, учебно-метод пособия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Электр.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курсы ДПО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Moodle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ВОЗ –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 – для фтизиатров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программ, запись лекций и практических навыков.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Никишова Е.И., Елисеев П.И..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Учебно-методическое пособие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Химова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Е.С., Никишова Е.С.,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 – для врачей общей практики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программ, запись лекций и практических навыков.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Никишова Е.И., Елисеев П.И..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Никишова Е.И.,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Химова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Е.С., Гурьева Т.И., Попова Ю.С.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программ, запись лекций и практических навыков.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Никишова Е.И., Елисеев П.И..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 – для фтизиатров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программ, запись лекций и практических навыков.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Никишова Е.И., Елисеев П.И..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Учебно-методическое пособие Гурьева Т.И., Никишова Е.И.,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 – для фтизиатров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всех программ, запись лекций и практических навыков.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Марьяндышев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А.О., Никишова Е.И., Елисеев П.И..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AF2EAE-7E1E-3B65-1D05-82C53D7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640"/>
          </a:xfrm>
        </p:spPr>
        <p:txBody>
          <a:bodyPr/>
          <a:lstStyle/>
          <a:p>
            <a:r>
              <a:rPr lang="ru-RU" dirty="0"/>
              <a:t>Учебно-методическая работа</a:t>
            </a:r>
          </a:p>
        </p:txBody>
      </p:sp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19A33BAB-50A3-EC33-B305-3D74F740F74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9896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6A834-D5A2-35BE-DD49-BDF5F087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Соавтор руководства ВОЗ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BA665-0DAE-7739-27EC-E355909D60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3" y="1628750"/>
            <a:ext cx="2936967" cy="415617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FE3A9ACF-857A-0427-A343-D2744D4D6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628750"/>
            <a:ext cx="7772400" cy="40622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513EAF-D10D-2C6C-7285-81E2C487B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0" y="1417638"/>
            <a:ext cx="3237258" cy="4581128"/>
          </a:xfrm>
          <a:prstGeom prst="rect">
            <a:avLst/>
          </a:prstGeom>
        </p:spPr>
      </p:pic>
      <p:pic>
        <p:nvPicPr>
          <p:cNvPr id="9" name="Google Shape;102;p2">
            <a:extLst>
              <a:ext uri="{FF2B5EF4-FFF2-40B4-BE49-F238E27FC236}">
                <a16:creationId xmlns:a16="http://schemas.microsoft.com/office/drawing/2014/main" id="{CDA76FC3-0488-D878-812B-756A1E7E755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64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17290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417639"/>
            <a:ext cx="8172908" cy="5133693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Регулярное обеспечение работы СНО кафедры фтизиопульмонологии (2 студентов, ответственный -  Никишова .Е.И.)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Продолжить подготовку студентов, ординаторов и аспирантов  для участия в общероссийских конкурсах по фтизиатрии, в конкурсе Ломоносовского и др. фондов  (ответственный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Марьяндышев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А.О.)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Продолжить оказание помощи студенческой команде СГМУ в подготовке к Общероссийской олимпиаде по педиатрии (ответственный – Гурьева Т.И.)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Google Shape;102;p2">
            <a:extLst>
              <a:ext uri="{FF2B5EF4-FFF2-40B4-BE49-F238E27FC236}">
                <a16:creationId xmlns:a16="http://schemas.microsoft.com/office/drawing/2014/main" id="{1915085D-8195-7CA0-B4CA-06E6C2970C3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966354" y="228600"/>
            <a:ext cx="1017588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982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10765</TotalTime>
  <Words>1076</Words>
  <Application>Microsoft Office PowerPoint</Application>
  <PresentationFormat>Широкоэкранный</PresentationFormat>
  <Paragraphs>254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Golos Text SemiBold</vt:lpstr>
      <vt:lpstr>Tahoma</vt:lpstr>
      <vt:lpstr>Times New Roman</vt:lpstr>
      <vt:lpstr>Verdana</vt:lpstr>
      <vt:lpstr>Тема Office</vt:lpstr>
      <vt:lpstr>Презентация PowerPoint</vt:lpstr>
      <vt:lpstr>МИССИЯ, СТРАТЕГИЧЕСКАЯ ЦЕЛЬ</vt:lpstr>
      <vt:lpstr>СОВРЕМЕННОЕ СОСТОЯНИЕ И  КЛЮЧЕВЫЕ РЕЗУЛЬТАТЫ ДЕЯТЕЛЬНОСТИ КАФЕДРЫ</vt:lpstr>
      <vt:lpstr>Кадровый состав кафедры 2024 - 3,99 ставки </vt:lpstr>
      <vt:lpstr>Ученики, бывшие сотрудники кафедры, руководители отделений  Национального научного исследовательского центра Фтизиопульмонологии и Инфекционных болезней </vt:lpstr>
      <vt:lpstr>Кадровый резерв кафедры </vt:lpstr>
      <vt:lpstr>Учебно-методическая работа</vt:lpstr>
      <vt:lpstr>Соавтор руководства ВОЗ</vt:lpstr>
      <vt:lpstr>Учебно-воспитательная работа</vt:lpstr>
      <vt:lpstr>Учебно-воспитательная работа</vt:lpstr>
      <vt:lpstr>Научно-исследовательская работа</vt:lpstr>
      <vt:lpstr>Научные проекты с финансированием исследования</vt:lpstr>
      <vt:lpstr>Презентация PowerPoint</vt:lpstr>
      <vt:lpstr>Презентация PowerPoint</vt:lpstr>
      <vt:lpstr>Лечебная работа 2024-2029</vt:lpstr>
      <vt:lpstr>SWOT АНАЛИЗ ДЕЯТЕЛЬНОСТИ КАФЕДРЫ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 функциональной диагностики</cp:lastModifiedBy>
  <cp:revision>854</cp:revision>
  <cp:lastPrinted>2019-04-10T13:08:18Z</cp:lastPrinted>
  <dcterms:created xsi:type="dcterms:W3CDTF">2017-06-09T07:37:26Z</dcterms:created>
  <dcterms:modified xsi:type="dcterms:W3CDTF">2025-01-14T10:28:19Z</dcterms:modified>
</cp:coreProperties>
</file>