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57F1-2E4C-4BAE-9D23-BAA17AB7733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2168-B2D4-4712-BE88-7425A631C3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Самый распространенный способ, рекомендуемый для </a:t>
            </a:r>
            <a:r>
              <a:rPr lang="ru-RU" dirty="0" err="1" smtClean="0"/>
              <a:t>всез</a:t>
            </a:r>
            <a:r>
              <a:rPr lang="ru-RU" dirty="0" smtClean="0"/>
              <a:t> видов сырья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2168-B2D4-4712-BE88-7425A631C3A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готовят поперечные</a:t>
            </a:r>
            <a:r>
              <a:rPr lang="ru-RU" baseline="0" dirty="0" smtClean="0"/>
              <a:t> срезы. Рассматривают с двух сторон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2168-B2D4-4712-BE88-7425A631C3A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Анис и коры крушины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2168-B2D4-4712-BE88-7425A631C3A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Стебель ириса,  поперечный срез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2168-B2D4-4712-BE88-7425A631C3A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0BCE-FCD7-4E2B-8819-B11AA0E9DB5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9FA4-7778-4249-86E1-03D5160AB4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Микроскопический анализ ЛРС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микроск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2996952" cy="2996952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764704"/>
            <a:ext cx="2016224" cy="302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Реактивы: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Включающие и просветляющие</a:t>
            </a:r>
          </a:p>
          <a:p>
            <a:pPr marL="514350" indent="-514350" algn="just"/>
            <a:r>
              <a:rPr lang="ru-RU" dirty="0" smtClean="0"/>
              <a:t>Вода</a:t>
            </a:r>
          </a:p>
          <a:p>
            <a:pPr marL="514350" indent="-514350" algn="just"/>
            <a:r>
              <a:rPr lang="ru-RU" dirty="0" smtClean="0"/>
              <a:t>Глицерин</a:t>
            </a:r>
          </a:p>
          <a:p>
            <a:pPr marL="514350" indent="-514350" algn="just"/>
            <a:r>
              <a:rPr lang="ru-RU" dirty="0" smtClean="0"/>
              <a:t>Смесь вода-глицерин 1:2</a:t>
            </a:r>
          </a:p>
          <a:p>
            <a:pPr marL="514350" indent="-514350" algn="just"/>
            <a:r>
              <a:rPr lang="ru-RU" dirty="0" smtClean="0"/>
              <a:t>5% раствор хлоралгидрата</a:t>
            </a:r>
          </a:p>
          <a:p>
            <a:pPr marL="514350" indent="-514350" algn="just"/>
            <a:r>
              <a:rPr lang="ru-RU" dirty="0" smtClean="0"/>
              <a:t>Водный раствор щелочей</a:t>
            </a:r>
          </a:p>
          <a:p>
            <a:pPr marL="514350" indent="-514350" algn="just"/>
            <a:r>
              <a:rPr lang="ru-RU" dirty="0" smtClean="0"/>
              <a:t>Раствор перекиси водорода</a:t>
            </a:r>
          </a:p>
          <a:p>
            <a:pPr marL="514350" indent="-514350" algn="just">
              <a:buNone/>
            </a:pPr>
            <a:r>
              <a:rPr lang="ru-RU" dirty="0" smtClean="0"/>
              <a:t>2. </a:t>
            </a:r>
            <a:r>
              <a:rPr lang="ru-RU" dirty="0" smtClean="0"/>
              <a:t>Реактивы для микрохимических реакций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образца для микроскопического анализа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31813" algn="just">
              <a:buFont typeface="+mj-lt"/>
              <a:buAutoNum type="arabicPeriod"/>
            </a:pPr>
            <a:r>
              <a:rPr lang="ru-RU" dirty="0" smtClean="0"/>
              <a:t>Внешний осмотр: визуально или с помощью лупы с 10х увеличением, желательно при дневном освещении. Отмечают цвет, </a:t>
            </a:r>
            <a:r>
              <a:rPr lang="ru-RU" dirty="0" err="1" smtClean="0"/>
              <a:t>опушенность</a:t>
            </a:r>
            <a:r>
              <a:rPr lang="ru-RU" dirty="0" smtClean="0"/>
              <a:t>, наличие дополнительных признаков, проверяют запах при истирании кусочков сырья между пальцами, определяют морфологическую группу ЛРС. </a:t>
            </a:r>
          </a:p>
          <a:p>
            <a:pPr marL="0" indent="531813" algn="just">
              <a:buFont typeface="+mj-lt"/>
              <a:buAutoNum type="arabicPeriod"/>
            </a:pPr>
            <a:r>
              <a:rPr lang="ru-RU" dirty="0" smtClean="0"/>
              <a:t>Размягчение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Размягчение (виды)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531813" algn="just">
              <a:buFont typeface="+mj-lt"/>
              <a:buAutoNum type="arabicPeriod"/>
            </a:pPr>
            <a:r>
              <a:rPr lang="ru-RU" u="sng" dirty="0" smtClean="0"/>
              <a:t>Холодное размачивание</a:t>
            </a:r>
            <a:r>
              <a:rPr lang="ru-RU" dirty="0" smtClean="0"/>
              <a:t>: сухое сырье помещают в колбу со смесью вода-глицерин (2:1) или вода-96% спирт-глицерин (1:1:1) с добавлением фенола или другого консерванта. Сроки размачивания: </a:t>
            </a:r>
          </a:p>
          <a:p>
            <a:pPr marL="0" indent="531813" algn="just"/>
            <a:r>
              <a:rPr lang="ru-RU" dirty="0" smtClean="0"/>
              <a:t>Мелкие семена, плоды, листья, травы, цветки: 1-2 суток</a:t>
            </a:r>
          </a:p>
          <a:p>
            <a:pPr marL="0" indent="531813" algn="just"/>
            <a:r>
              <a:rPr lang="ru-RU" dirty="0" smtClean="0"/>
              <a:t>Коры, корни, корневища, твердые плоды и семена, толстые стебли: 3-5 суток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u="sng" dirty="0" smtClean="0"/>
              <a:t>Размягчение в парах воды</a:t>
            </a:r>
            <a:r>
              <a:rPr lang="ru-RU" dirty="0" smtClean="0"/>
              <a:t>: главное отличие от предыдущего – отсутствие контакта сырья с водой. Способ более длительный, однако гарантирует сохранность структуры сырья, содержимого клеток, предохраняет от чрезмерного набухания или </a:t>
            </a:r>
            <a:r>
              <a:rPr lang="ru-RU" dirty="0" err="1" smtClean="0"/>
              <a:t>ослизнения</a:t>
            </a:r>
            <a:r>
              <a:rPr lang="ru-RU" dirty="0" smtClean="0"/>
              <a:t>. </a:t>
            </a:r>
          </a:p>
          <a:p>
            <a:pPr marL="0" indent="531813" algn="just">
              <a:buNone/>
            </a:pPr>
            <a:r>
              <a:rPr lang="ru-RU" dirty="0" smtClean="0"/>
              <a:t>Размягчение проводят во влажной камере (колба или эксикатор). Сырье увлажняется водяными парами. Мягкие и тонкие объекты оставляют на сутки, более твердые – на 2 и более суток.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e21dd7012abf9f22e35c3edc59f64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366645" cy="4392488"/>
          </a:xfrm>
        </p:spPr>
      </p:pic>
      <p:sp>
        <p:nvSpPr>
          <p:cNvPr id="5" name="Стрелка вправо 4"/>
          <p:cNvSpPr/>
          <p:nvPr/>
        </p:nvSpPr>
        <p:spPr>
          <a:xfrm rot="12880199">
            <a:off x="2335293" y="5224690"/>
            <a:ext cx="2133453" cy="397079"/>
          </a:xfrm>
          <a:prstGeom prst="rightArrow">
            <a:avLst>
              <a:gd name="adj1" fmla="val 3635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891137">
            <a:off x="3966318" y="5134830"/>
            <a:ext cx="2133453" cy="397079"/>
          </a:xfrm>
          <a:prstGeom prst="rightArrow">
            <a:avLst>
              <a:gd name="adj1" fmla="val 3635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605341">
            <a:off x="3395872" y="4601168"/>
            <a:ext cx="2133453" cy="397079"/>
          </a:xfrm>
          <a:prstGeom prst="rightArrow">
            <a:avLst>
              <a:gd name="adj1" fmla="val 3635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3. </a:t>
            </a:r>
            <a:r>
              <a:rPr lang="ru-RU" u="sng" dirty="0" smtClean="0"/>
              <a:t>Горячий способ размягчения</a:t>
            </a:r>
            <a:r>
              <a:rPr lang="ru-RU" dirty="0" smtClean="0"/>
              <a:t>: </a:t>
            </a:r>
          </a:p>
          <a:p>
            <a:pPr marL="0" indent="531813" algn="just"/>
            <a:r>
              <a:rPr lang="ru-RU" dirty="0" smtClean="0"/>
              <a:t>Размягчение в воде: заключается в кипячении сырья в воде. Тонкие листья и цветки кипятят 3-5 минут, кору и подземные органы – 20-30 минут. Плоды и семена не кипятят, а распаривают: помещают в марлевом мешочке в пары воды, не погружая их.</a:t>
            </a:r>
          </a:p>
          <a:p>
            <a:pPr marL="0" indent="531813" algn="just"/>
            <a:r>
              <a:rPr lang="ru-RU" dirty="0" smtClean="0"/>
              <a:t>Размягчение в растворе щелочи: используется для листьев. Кусочки листьев кипятят в стаканчике в 3-5% растворе натрия или калия гидроксида в течение 2-5 минут. Жидкость сливают, сырье промывают водой.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531813" algn="just"/>
            <a:r>
              <a:rPr lang="ru-RU" dirty="0" smtClean="0"/>
              <a:t>Размягчение в растворе </a:t>
            </a:r>
            <a:r>
              <a:rPr lang="ru-RU" dirty="0" err="1" smtClean="0"/>
              <a:t>хлорилгидрата</a:t>
            </a:r>
            <a:r>
              <a:rPr lang="ru-RU" dirty="0" smtClean="0"/>
              <a:t>: для получения срезов коры и подземных органов их размягчают и просветляют кипячением в растворе </a:t>
            </a:r>
            <a:r>
              <a:rPr lang="ru-RU" dirty="0" err="1" smtClean="0"/>
              <a:t>хлоралгидратав</a:t>
            </a:r>
            <a:r>
              <a:rPr lang="ru-RU" dirty="0" smtClean="0"/>
              <a:t> течение 10-20 минут.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временных микропрепаратов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Font typeface="+mj-lt"/>
              <a:buAutoNum type="arabicPeriod"/>
            </a:pPr>
            <a:r>
              <a:rPr lang="ru-RU" dirty="0" smtClean="0"/>
              <a:t>Препараты с поверхности: </a:t>
            </a:r>
          </a:p>
          <a:p>
            <a:pPr marL="0" indent="531813" algn="just"/>
            <a:r>
              <a:rPr lang="ru-RU" dirty="0" smtClean="0"/>
              <a:t>Для листьев: мелкие листья используют целиком, от крупных берут отдельные участки: край, зубчик по краю листа, участок главной жилки, верхушка листа, основание</a:t>
            </a:r>
            <a:endParaRPr lang="ru-RU" dirty="0"/>
          </a:p>
        </p:txBody>
      </p:sp>
      <p:pic>
        <p:nvPicPr>
          <p:cNvPr id="4" name="Рисунок 3" descr="kletki-jelodei-pod-mikroskopom-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53136"/>
            <a:ext cx="3528392" cy="2112267"/>
          </a:xfrm>
          <a:prstGeom prst="rect">
            <a:avLst/>
          </a:prstGeom>
        </p:spPr>
      </p:pic>
      <p:pic>
        <p:nvPicPr>
          <p:cNvPr id="5" name="Рисунок 4" descr="urok-s-tsifrovym-mikroskopom-vnieshnieie-stroieniie-lista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203086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1813" algn="just"/>
            <a:r>
              <a:rPr lang="ru-RU" dirty="0" smtClean="0"/>
              <a:t>Препараты цветков: готовят из отдельных частей соцветия и цветка.</a:t>
            </a:r>
          </a:p>
          <a:p>
            <a:pPr marL="0" indent="531813" algn="just"/>
            <a:r>
              <a:rPr lang="ru-RU" dirty="0" smtClean="0"/>
              <a:t>Препараты плодов и семян: готовят поперечные срезы</a:t>
            </a:r>
          </a:p>
          <a:p>
            <a:pPr marL="0" indent="531813" algn="just"/>
            <a:r>
              <a:rPr lang="ru-RU" dirty="0" smtClean="0"/>
              <a:t>Препараты коры и подземных органов: поперечные и продольные срезы</a:t>
            </a:r>
            <a:endParaRPr lang="ru-RU" dirty="0"/>
          </a:p>
        </p:txBody>
      </p:sp>
      <p:pic>
        <p:nvPicPr>
          <p:cNvPr id="4" name="Рисунок 3" descr="анис плод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416066" cy="6048672"/>
          </a:xfrm>
          <a:prstGeom prst="rect">
            <a:avLst/>
          </a:prstGeom>
        </p:spPr>
      </p:pic>
      <p:pic>
        <p:nvPicPr>
          <p:cNvPr id="5" name="Рисунок 4" descr="коры круш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433209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срезов</a:t>
            </a:r>
            <a:endParaRPr lang="ru-RU" dirty="0"/>
          </a:p>
        </p:txBody>
      </p:sp>
      <p:pic>
        <p:nvPicPr>
          <p:cNvPr id="4" name="Содержимое 3" descr="стебель ириса поперечный сре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51779"/>
            <a:ext cx="2880320" cy="5345573"/>
          </a:xfrm>
        </p:spPr>
      </p:pic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4" cstate="print"/>
          <a:srcRect l="23351" r="15353" b="37650"/>
          <a:stretch>
            <a:fillRect/>
          </a:stretch>
        </p:blipFill>
        <p:spPr>
          <a:xfrm>
            <a:off x="3563888" y="1556792"/>
            <a:ext cx="538709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микроскопического анализа: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>
              <a:buNone/>
            </a:pPr>
            <a:r>
              <a:rPr lang="ru-RU" dirty="0" smtClean="0"/>
              <a:t>Применяется для анализа:</a:t>
            </a:r>
          </a:p>
          <a:p>
            <a:pPr marL="0" indent="531813"/>
            <a:r>
              <a:rPr lang="ru-RU" dirty="0" smtClean="0"/>
              <a:t>резаного </a:t>
            </a:r>
            <a:r>
              <a:rPr lang="ru-RU" dirty="0" smtClean="0"/>
              <a:t>ЛРС</a:t>
            </a:r>
            <a:endParaRPr lang="ru-RU" dirty="0" smtClean="0"/>
          </a:p>
          <a:p>
            <a:pPr marL="0" indent="531813"/>
            <a:r>
              <a:rPr lang="ru-RU" dirty="0" err="1" smtClean="0"/>
              <a:t>порошкованного</a:t>
            </a:r>
            <a:r>
              <a:rPr lang="ru-RU" dirty="0" smtClean="0"/>
              <a:t> </a:t>
            </a:r>
            <a:r>
              <a:rPr lang="ru-RU" dirty="0" smtClean="0"/>
              <a:t>ЛРС</a:t>
            </a:r>
            <a:endParaRPr lang="ru-RU" dirty="0" smtClean="0"/>
          </a:p>
          <a:p>
            <a:pPr marL="0" indent="531813"/>
            <a:r>
              <a:rPr lang="ru-RU" dirty="0" smtClean="0"/>
              <a:t>прессованного </a:t>
            </a:r>
            <a:r>
              <a:rPr lang="ru-RU" dirty="0" smtClean="0"/>
              <a:t>ЛРС</a:t>
            </a:r>
            <a:endParaRPr lang="ru-RU" dirty="0" smtClean="0"/>
          </a:p>
          <a:p>
            <a:pPr marL="0" indent="531813"/>
            <a:r>
              <a:rPr lang="ru-RU" dirty="0" smtClean="0"/>
              <a:t>гранулированного ЛРС</a:t>
            </a:r>
          </a:p>
          <a:p>
            <a:pPr marL="0" indent="531813">
              <a:buNone/>
            </a:pPr>
            <a:r>
              <a:rPr lang="ru-RU" dirty="0" smtClean="0"/>
              <a:t>Для отличия ЛРС от примесей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Резаное сырье – корни алтея лекарственного</a:t>
            </a:r>
            <a:endParaRPr lang="ru-RU" dirty="0"/>
          </a:p>
        </p:txBody>
      </p:sp>
      <p:pic>
        <p:nvPicPr>
          <p:cNvPr id="4" name="Содержимое 3" descr="altei-lekarstvennyi корн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78913"/>
            <a:ext cx="5400600" cy="5279087"/>
          </a:xfrm>
        </p:spPr>
      </p:pic>
      <p:pic>
        <p:nvPicPr>
          <p:cNvPr id="5" name="Рисунок 4" descr="алтей кор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44577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Порошкованное</a:t>
            </a:r>
            <a:r>
              <a:rPr lang="ru-RU" dirty="0" smtClean="0"/>
              <a:t> сырье – листья крапивы</a:t>
            </a:r>
            <a:endParaRPr lang="ru-RU" dirty="0"/>
          </a:p>
        </p:txBody>
      </p:sp>
      <p:pic>
        <p:nvPicPr>
          <p:cNvPr id="4" name="Содержимое 3" descr="suhaya-krapiva-dlya-otv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715000" cy="3810000"/>
          </a:xfrm>
        </p:spPr>
      </p:pic>
      <p:pic>
        <p:nvPicPr>
          <p:cNvPr id="5" name="Рисунок 4" descr="крапи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166592" cy="304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Прессованное сырье – </a:t>
            </a:r>
            <a:r>
              <a:rPr lang="ru-RU" dirty="0" err="1" smtClean="0"/>
              <a:t>Фитол</a:t>
            </a:r>
            <a:r>
              <a:rPr lang="ru-RU" dirty="0" smtClean="0"/>
              <a:t> 3 в брикетах</a:t>
            </a:r>
            <a:endParaRPr lang="ru-RU" dirty="0"/>
          </a:p>
        </p:txBody>
      </p:sp>
      <p:pic>
        <p:nvPicPr>
          <p:cNvPr id="4" name="Содержимое 3" descr="фитол 3 брике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1342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Гранулированное сырье – шиповник</a:t>
            </a:r>
            <a:endParaRPr lang="ru-RU" dirty="0"/>
          </a:p>
        </p:txBody>
      </p:sp>
      <p:pic>
        <p:nvPicPr>
          <p:cNvPr id="4" name="Содержимое 3" descr="yablo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88840"/>
            <a:ext cx="4883521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1813" algn="just">
              <a:buNone/>
            </a:pPr>
            <a:r>
              <a:rPr lang="ru-RU" dirty="0" smtClean="0"/>
              <a:t>Микроскопический анализ </a:t>
            </a:r>
            <a:r>
              <a:rPr lang="ru-RU" b="1" u="sng" dirty="0" smtClean="0"/>
              <a:t>не может быть окончательным критерием </a:t>
            </a:r>
            <a:r>
              <a:rPr lang="ru-RU" dirty="0" smtClean="0"/>
              <a:t>идентификации растительного сырья. Только в совокупности с другими методами анализа (макроскопическим, химическим, хроматографическим, </a:t>
            </a:r>
            <a:r>
              <a:rPr lang="ru-RU" dirty="0" err="1" smtClean="0"/>
              <a:t>люминисцентным</a:t>
            </a:r>
            <a:r>
              <a:rPr lang="ru-RU" dirty="0" smtClean="0"/>
              <a:t>) можно достоверно установить подлинность объекта исследования.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и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/>
            <a:r>
              <a:rPr lang="ru-RU" dirty="0" smtClean="0"/>
              <a:t>Микроскоп</a:t>
            </a:r>
          </a:p>
          <a:p>
            <a:pPr marL="0" indent="531813" algn="just"/>
            <a:r>
              <a:rPr lang="ru-RU" dirty="0" smtClean="0"/>
              <a:t>Лупа</a:t>
            </a:r>
          </a:p>
          <a:p>
            <a:pPr marL="0" indent="531813" algn="just"/>
            <a:r>
              <a:rPr lang="ru-RU" dirty="0" smtClean="0"/>
              <a:t>Поляроиды</a:t>
            </a:r>
          </a:p>
          <a:p>
            <a:pPr marL="0" indent="531813" algn="just"/>
            <a:r>
              <a:rPr lang="ru-RU" dirty="0" smtClean="0"/>
              <a:t>Объективный и окулярный микрометры</a:t>
            </a:r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1743075" cy="2619375"/>
          </a:xfrm>
          <a:prstGeom prst="rect">
            <a:avLst/>
          </a:prstGeom>
        </p:spPr>
      </p:pic>
      <p:pic>
        <p:nvPicPr>
          <p:cNvPr id="5" name="Рисунок 4" descr="loupe_7030_3x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077072"/>
            <a:ext cx="2800311" cy="2160240"/>
          </a:xfrm>
          <a:prstGeom prst="rect">
            <a:avLst/>
          </a:prstGeom>
        </p:spPr>
      </p:pic>
      <p:pic>
        <p:nvPicPr>
          <p:cNvPr id="6" name="Рисунок 5" descr="polyaroid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149080"/>
            <a:ext cx="2952328" cy="2214246"/>
          </a:xfrm>
          <a:prstGeom prst="rect">
            <a:avLst/>
          </a:prstGeom>
        </p:spPr>
      </p:pic>
      <p:pic>
        <p:nvPicPr>
          <p:cNvPr id="7" name="Рисунок 6" descr="editor4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412776"/>
            <a:ext cx="161297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приготовления ботанических срезов требуется: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Бритва</a:t>
            </a:r>
          </a:p>
          <a:p>
            <a:r>
              <a:rPr lang="ru-RU" dirty="0" smtClean="0"/>
              <a:t>Микротом</a:t>
            </a:r>
          </a:p>
          <a:p>
            <a:r>
              <a:rPr lang="ru-RU" dirty="0" err="1" smtClean="0"/>
              <a:t>Препаровальные</a:t>
            </a:r>
            <a:r>
              <a:rPr lang="ru-RU" dirty="0" smtClean="0"/>
              <a:t> иглы</a:t>
            </a:r>
          </a:p>
          <a:p>
            <a:r>
              <a:rPr lang="ru-RU" dirty="0" smtClean="0"/>
              <a:t>Покровное стекло</a:t>
            </a:r>
          </a:p>
          <a:p>
            <a:r>
              <a:rPr lang="ru-RU" dirty="0" smtClean="0"/>
              <a:t>Предметное стекло </a:t>
            </a:r>
            <a:endParaRPr lang="ru-RU" dirty="0"/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653136"/>
            <a:ext cx="1835696" cy="1210495"/>
          </a:xfrm>
          <a:prstGeom prst="rect">
            <a:avLst/>
          </a:prstGeom>
        </p:spPr>
      </p:pic>
      <p:pic>
        <p:nvPicPr>
          <p:cNvPr id="5" name="Рисунок 4" descr="микротом_ручн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941168"/>
            <a:ext cx="1728192" cy="1241418"/>
          </a:xfrm>
          <a:prstGeom prst="rect">
            <a:avLst/>
          </a:prstGeom>
        </p:spPr>
      </p:pic>
      <p:pic>
        <p:nvPicPr>
          <p:cNvPr id="6" name="Рисунок 5" descr="preparovalnie-igli-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124744"/>
            <a:ext cx="2957314" cy="2957314"/>
          </a:xfrm>
          <a:prstGeom prst="rect">
            <a:avLst/>
          </a:prstGeom>
        </p:spPr>
      </p:pic>
      <p:pic>
        <p:nvPicPr>
          <p:cNvPr id="7" name="Рисунок 6" descr="pokrovnoe_steklo_24x24_200s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509120"/>
            <a:ext cx="1852228" cy="2116832"/>
          </a:xfrm>
          <a:prstGeom prst="rect">
            <a:avLst/>
          </a:prstGeom>
        </p:spPr>
      </p:pic>
      <p:pic>
        <p:nvPicPr>
          <p:cNvPr id="8" name="Рисунок 7" descr="573657343_w640_h640_cid2708273_pid283545934-dc3a34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725144"/>
            <a:ext cx="299322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521</Words>
  <Application>Microsoft Office PowerPoint</Application>
  <PresentationFormat>Экран (4:3)</PresentationFormat>
  <Paragraphs>61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Микроскопический анализ ЛРС</vt:lpstr>
      <vt:lpstr>Использование микроскопического анализа:</vt:lpstr>
      <vt:lpstr>Резаное сырье – корни алтея лекарственного</vt:lpstr>
      <vt:lpstr>Порошкованное сырье – листья крапивы</vt:lpstr>
      <vt:lpstr>Прессованное сырье – Фитол 3 в брикетах</vt:lpstr>
      <vt:lpstr>Гранулированное сырье – шиповник</vt:lpstr>
      <vt:lpstr>Слайд 7</vt:lpstr>
      <vt:lpstr>Оборудование и материалы:</vt:lpstr>
      <vt:lpstr>Для приготовления ботанических срезов требуется:</vt:lpstr>
      <vt:lpstr>Реактивы:</vt:lpstr>
      <vt:lpstr>Подготовка образца для микроскопического анализа</vt:lpstr>
      <vt:lpstr>Размягчение (виды)</vt:lpstr>
      <vt:lpstr>Слайд 13</vt:lpstr>
      <vt:lpstr>Слайд 14</vt:lpstr>
      <vt:lpstr>Слайд 15</vt:lpstr>
      <vt:lpstr>Слайд 16</vt:lpstr>
      <vt:lpstr>Приготовление временных микропрепаратов</vt:lpstr>
      <vt:lpstr>Слайд 18</vt:lpstr>
      <vt:lpstr>Приготовление срезов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Микроскопический анализ ЛРС</dc:title>
  <dc:creator>maletinaas</dc:creator>
  <cp:lastModifiedBy>maletinaas</cp:lastModifiedBy>
  <cp:revision>10</cp:revision>
  <dcterms:created xsi:type="dcterms:W3CDTF">2019-03-15T12:02:44Z</dcterms:created>
  <dcterms:modified xsi:type="dcterms:W3CDTF">2019-03-15T13:25:14Z</dcterms:modified>
</cp:coreProperties>
</file>