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0" r:id="rId5"/>
    <p:sldId id="262" r:id="rId6"/>
    <p:sldId id="259" r:id="rId7"/>
    <p:sldId id="263" r:id="rId8"/>
    <p:sldId id="272" r:id="rId9"/>
    <p:sldId id="271" r:id="rId10"/>
    <p:sldId id="273" r:id="rId11"/>
    <p:sldId id="266" r:id="rId12"/>
    <p:sldId id="274" r:id="rId13"/>
    <p:sldId id="275" r:id="rId14"/>
    <p:sldId id="276" r:id="rId15"/>
    <p:sldId id="277" r:id="rId16"/>
    <p:sldId id="269" r:id="rId17"/>
    <p:sldId id="267" r:id="rId18"/>
  </p:sldIdLst>
  <p:sldSz cx="9144000" cy="5143500" type="screen16x9"/>
  <p:notesSz cx="9928225" cy="679767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317E-8FBC-4D80-8EF4-05ED2863701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88DB-72EB-49EE-83ED-BC8EC4C76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4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88258-070D-4369-B58F-14B85368660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85AB9-0DAC-4862-92BE-1CC1BA3D2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0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Сферы применения в медицине и молекулярной биологии:                                                        </a:t>
            </a:r>
            <a:r>
              <a:rPr lang="ru-RU" sz="900" dirty="0" smtClean="0"/>
              <a:t>+ два автономных инкубатора (до +450С) с </a:t>
            </a:r>
            <a:r>
              <a:rPr lang="ru-RU" sz="900" dirty="0" err="1" smtClean="0"/>
              <a:t>шейкированием</a:t>
            </a:r>
            <a:r>
              <a:rPr lang="ru-RU" sz="900" dirty="0" smtClean="0"/>
              <a:t>, три                     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/>
              <a:t>                                                                                                              камеры с комнатной температурой - возможность программировать до 3-х плашек </a:t>
            </a:r>
            <a:r>
              <a:rPr lang="ru-RU" sz="900" dirty="0" err="1" smtClean="0"/>
              <a:t>ифа</a:t>
            </a:r>
            <a:endParaRPr lang="ru-RU" sz="900" dirty="0" smtClean="0"/>
          </a:p>
          <a:p>
            <a:endParaRPr lang="ru-RU" dirty="0" smtClean="0"/>
          </a:p>
          <a:p>
            <a:r>
              <a:rPr lang="ru-RU" dirty="0" smtClean="0"/>
              <a:t>Фотометрия в ультрафиолетовом и видимом диапазонах</a:t>
            </a:r>
          </a:p>
          <a:p>
            <a:r>
              <a:rPr lang="ru-RU" dirty="0" smtClean="0"/>
              <a:t>Проведение иммуноферментных анализов (ELISA)</a:t>
            </a:r>
          </a:p>
          <a:p>
            <a:r>
              <a:rPr lang="ru-RU" dirty="0" smtClean="0"/>
              <a:t>Анализы свойств протеинов</a:t>
            </a:r>
          </a:p>
          <a:p>
            <a:r>
              <a:rPr lang="ru-RU" dirty="0" smtClean="0"/>
              <a:t>Оценка </a:t>
            </a:r>
            <a:r>
              <a:rPr lang="ru-RU" dirty="0" err="1" smtClean="0"/>
              <a:t>цитотоксичности</a:t>
            </a:r>
            <a:r>
              <a:rPr lang="ru-RU" dirty="0" smtClean="0"/>
              <a:t> и пролиферации</a:t>
            </a:r>
          </a:p>
          <a:p>
            <a:r>
              <a:rPr lang="ru-RU" dirty="0" smtClean="0"/>
              <a:t>Исследования эндотоксинов и ферментов</a:t>
            </a:r>
          </a:p>
          <a:p>
            <a:r>
              <a:rPr lang="ru-RU" dirty="0" smtClean="0"/>
              <a:t>Анализ кривых роста в культуре клеток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5AB9-0DAC-4862-92BE-1CC1BA3D2F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7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контроля эффективности тотального хирургического удаления опухоли после операции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5AB9-0DAC-4862-92BE-1CC1BA3D2F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6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0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3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2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7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19A1-DA8F-41A0-BEDB-E26517D687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F69B-EF75-40D6-96B5-57DCE347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2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44" y="837387"/>
            <a:ext cx="8823403" cy="2128487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ФГБОУ ВО СГМУ (Архангельск) МЗ РФ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Центральная научно-исследовательская лаборатория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/>
              <a:t>Лабораторный </a:t>
            </a:r>
            <a:r>
              <a:rPr lang="ru-RU" sz="2700" b="1" dirty="0" smtClean="0"/>
              <a:t>комплекс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4680" y="3364589"/>
            <a:ext cx="3624146" cy="81543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Заведующий научной клинико-диагностической лабораторией ЦНИЛ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Л.Л. </a:t>
            </a:r>
            <a:r>
              <a:rPr lang="ru-RU" sz="2000" dirty="0" err="1" smtClean="0"/>
              <a:t>Шагров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28109" y="4681220"/>
            <a:ext cx="2888672" cy="4078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200" dirty="0" smtClean="0"/>
              <a:t>Архангельск, </a:t>
            </a:r>
            <a:r>
              <a:rPr lang="ru-RU" sz="2200" dirty="0" smtClean="0"/>
              <a:t>2024 </a:t>
            </a:r>
            <a:endParaRPr lang="ru-RU" sz="2200" dirty="0"/>
          </a:p>
        </p:txBody>
      </p:sp>
      <p:pic>
        <p:nvPicPr>
          <p:cNvPr id="1026" name="Picture 2" descr="ФГБОУ ВО &quot;Северный государственный университет&quot; г.Архангельск ::. Альбо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0" y="1072086"/>
            <a:ext cx="1435587" cy="1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ГМУ\Downloads\eebb4c86fdd0623c4ac884d05feec1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3116691"/>
            <a:ext cx="1768431" cy="17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22" y="-762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6777" y="849225"/>
            <a:ext cx="21836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ru-RU" altLang="ru-RU" sz="2400" b="1" dirty="0">
                <a:solidFill>
                  <a:prstClr val="black"/>
                </a:solidFill>
              </a:rPr>
              <a:t>Цифровая ПЦР</a:t>
            </a:r>
          </a:p>
        </p:txBody>
      </p:sp>
      <p:pic>
        <p:nvPicPr>
          <p:cNvPr id="8" name="Picture 2" descr="C:\Users\СГМУ\Downloads\20-10-2023_17-27-54\image-20-10-23-05-21-7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6" y="1134494"/>
            <a:ext cx="4010891" cy="32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0600" y="437008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200" b="1" dirty="0">
                <a:solidFill>
                  <a:srgbClr val="0070C0"/>
                </a:solidFill>
              </a:rPr>
              <a:t>Система для цифровой ПЦР DropDX-2044HT </a:t>
            </a:r>
            <a:r>
              <a:rPr lang="ru-RU" altLang="ru-RU" sz="1600" b="1" dirty="0">
                <a:solidFill>
                  <a:srgbClr val="0070C0"/>
                </a:solidFill>
              </a:rPr>
              <a:t>(</a:t>
            </a:r>
            <a:r>
              <a:rPr lang="ru-RU" altLang="ru-RU" sz="1600" b="1" dirty="0" err="1">
                <a:solidFill>
                  <a:srgbClr val="0070C0"/>
                </a:solidFill>
              </a:rPr>
              <a:t>RainSure</a:t>
            </a:r>
            <a:r>
              <a:rPr lang="ru-RU" altLang="ru-RU" sz="1600" b="1" dirty="0">
                <a:solidFill>
                  <a:srgbClr val="0070C0"/>
                </a:solidFill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</a:rPr>
              <a:t>Scientific</a:t>
            </a:r>
            <a:r>
              <a:rPr lang="ru-RU" altLang="ru-RU" sz="1600" b="1" dirty="0">
                <a:solidFill>
                  <a:srgbClr val="0070C0"/>
                </a:solidFill>
              </a:rPr>
              <a:t>, Китай)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1409"/>
            <a:ext cx="4911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altLang="ru-RU" sz="2000" dirty="0"/>
              <a:t>+ высокочувствительный метод (обнаружение единичных ДНК опухоли, бактерии или вируса в крови, экссудате, моче, слюне, мокроте и др. жидкостях, когда клеточный объем пробы минимален и/недостаточен для обычной ПЦР)</a:t>
            </a:r>
          </a:p>
          <a:p>
            <a:pPr algn="just">
              <a:spcAft>
                <a:spcPct val="0"/>
              </a:spcAft>
            </a:pPr>
            <a:r>
              <a:rPr lang="ru-RU" altLang="ru-RU" sz="2000" dirty="0"/>
              <a:t>+ подсчет абсолютного количества ДНК-</a:t>
            </a:r>
            <a:r>
              <a:rPr lang="ru-RU" altLang="ru-RU" sz="2000" dirty="0" err="1"/>
              <a:t>мишений</a:t>
            </a:r>
            <a:r>
              <a:rPr lang="ru-RU" altLang="ru-RU" sz="2000" dirty="0"/>
              <a:t> (контроль эффективности лечения лейкозов после пересадки костного мозга, уменьшение вирусной нагрузки и т.д.)</a:t>
            </a:r>
          </a:p>
          <a:p>
            <a:pPr algn="just">
              <a:spcAft>
                <a:spcPct val="0"/>
              </a:spcAft>
            </a:pPr>
            <a:r>
              <a:rPr lang="ru-RU" altLang="ru-RU" sz="2000" dirty="0"/>
              <a:t>+  обнаружение редких мутаций (от 0,025% до 0,01% представленности в образце)</a:t>
            </a:r>
          </a:p>
        </p:txBody>
      </p:sp>
    </p:spTree>
    <p:extLst>
      <p:ext uri="{BB962C8B-B14F-4D97-AF65-F5344CB8AC3E}">
        <p14:creationId xmlns:p14="http://schemas.microsoft.com/office/powerpoint/2010/main" val="23773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813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altLang="ru-RU" sz="3200" dirty="0" smtClean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2268356" y="929542"/>
            <a:ext cx="4942934" cy="30122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/>
              <a:t>Вспомогательное оборудование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933" y="2229225"/>
            <a:ext cx="5412394" cy="108094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altLang="ru-RU" sz="3500" dirty="0" smtClean="0">
                <a:solidFill>
                  <a:srgbClr val="0070C0"/>
                </a:solidFill>
              </a:rPr>
              <a:t>    </a:t>
            </a:r>
            <a:r>
              <a:rPr lang="ru-RU" altLang="ru-RU" sz="3500" dirty="0">
                <a:solidFill>
                  <a:srgbClr val="0070C0"/>
                </a:solidFill>
              </a:rPr>
              <a:t>– определение концентрации и чистоты выделенной ДНК, </a:t>
            </a:r>
            <a:r>
              <a:rPr lang="ru-RU" altLang="ru-RU" sz="3500" dirty="0" err="1">
                <a:solidFill>
                  <a:srgbClr val="0070C0"/>
                </a:solidFill>
              </a:rPr>
              <a:t>амплифицированного</a:t>
            </a:r>
            <a:r>
              <a:rPr lang="ru-RU" altLang="ru-RU" sz="3500" dirty="0">
                <a:solidFill>
                  <a:srgbClr val="0070C0"/>
                </a:solidFill>
              </a:rPr>
              <a:t> продукта, белков и </a:t>
            </a:r>
            <a:r>
              <a:rPr lang="ru-RU" altLang="ru-RU" sz="3500" dirty="0" smtClean="0">
                <a:solidFill>
                  <a:srgbClr val="0070C0"/>
                </a:solidFill>
              </a:rPr>
              <a:t>РНК</a:t>
            </a:r>
            <a:endParaRPr lang="ru-RU" altLang="ru-RU" sz="3500" dirty="0">
              <a:solidFill>
                <a:srgbClr val="0070C0"/>
              </a:solidFill>
            </a:endParaRPr>
          </a:p>
          <a:p>
            <a:pPr marL="0" indent="0"/>
            <a:endParaRPr lang="ru-RU" alt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6" name="Picture 2" descr="C:\Users\СГМУ\Downloads\20-10-2023_17-27-54\image-20-10-23-05-21-1.he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15312" r="8897" b="15493"/>
          <a:stretch/>
        </p:blipFill>
        <p:spPr bwMode="auto">
          <a:xfrm>
            <a:off x="5784273" y="1424880"/>
            <a:ext cx="2854035" cy="25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0818" y="4013131"/>
            <a:ext cx="3983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Спектрофотометр</a:t>
            </a:r>
            <a:r>
              <a:rPr lang="en-US" altLang="ru-RU" sz="2400" b="1" dirty="0">
                <a:solidFill>
                  <a:srgbClr val="0070C0"/>
                </a:solidFill>
              </a:rPr>
              <a:t> Micro Spectrophotometer Nano-500 </a:t>
            </a:r>
            <a:r>
              <a:rPr lang="en-US" altLang="ru-RU" sz="1600" b="1" dirty="0">
                <a:solidFill>
                  <a:srgbClr val="0070C0"/>
                </a:solidFill>
              </a:rPr>
              <a:t>(</a:t>
            </a:r>
            <a:r>
              <a:rPr lang="en-US" altLang="ru-RU" sz="1600" b="1" dirty="0" err="1">
                <a:solidFill>
                  <a:srgbClr val="0070C0"/>
                </a:solidFill>
              </a:rPr>
              <a:t>Allsheng</a:t>
            </a:r>
            <a:r>
              <a:rPr lang="en-US" altLang="ru-RU" sz="1600" b="1" dirty="0">
                <a:solidFill>
                  <a:srgbClr val="0070C0"/>
                </a:solidFill>
              </a:rPr>
              <a:t>, </a:t>
            </a:r>
            <a:r>
              <a:rPr lang="ru-RU" altLang="ru-RU" sz="1600" b="1" dirty="0">
                <a:solidFill>
                  <a:srgbClr val="0070C0"/>
                </a:solidFill>
              </a:rPr>
              <a:t>Китай, 2023 г. </a:t>
            </a:r>
            <a:r>
              <a:rPr lang="en-US" altLang="ru-RU" sz="1600" b="1" dirty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95" y="-5866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174" y="994697"/>
            <a:ext cx="173118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ru-RU" altLang="ru-RU" sz="2400" b="1" dirty="0">
                <a:solidFill>
                  <a:prstClr val="black"/>
                </a:solidFill>
              </a:rPr>
              <a:t>Секвенатор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2247" y="3965561"/>
            <a:ext cx="3311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</a:rPr>
              <a:t>Секвенатор </a:t>
            </a:r>
            <a:r>
              <a:rPr lang="ru-RU" altLang="ru-RU" sz="2400" b="1" dirty="0" err="1">
                <a:solidFill>
                  <a:srgbClr val="0070C0"/>
                </a:solidFill>
              </a:rPr>
              <a:t>Нанофор</a:t>
            </a:r>
            <a:r>
              <a:rPr lang="ru-RU" altLang="ru-RU" sz="2400" b="1" dirty="0">
                <a:solidFill>
                  <a:srgbClr val="0070C0"/>
                </a:solidFill>
              </a:rPr>
              <a:t> 5 </a:t>
            </a:r>
            <a:endParaRPr lang="ru-RU" altLang="ru-RU" sz="2400" b="1" dirty="0" smtClean="0">
              <a:solidFill>
                <a:srgbClr val="0070C0"/>
              </a:solidFill>
            </a:endParaRPr>
          </a:p>
          <a:p>
            <a:pPr algn="ctr">
              <a:spcAft>
                <a:spcPct val="0"/>
              </a:spcAft>
            </a:pPr>
            <a:r>
              <a:rPr lang="ru-RU" altLang="ru-RU" sz="1600" dirty="0" smtClean="0">
                <a:solidFill>
                  <a:srgbClr val="0070C0"/>
                </a:solidFill>
              </a:rPr>
              <a:t>(</a:t>
            </a:r>
            <a:r>
              <a:rPr lang="ru-RU" altLang="ru-RU" sz="1600" dirty="0" err="1">
                <a:solidFill>
                  <a:srgbClr val="0070C0"/>
                </a:solidFill>
              </a:rPr>
              <a:t>Синтол</a:t>
            </a:r>
            <a:r>
              <a:rPr lang="ru-RU" altLang="ru-RU" sz="1600" dirty="0">
                <a:solidFill>
                  <a:srgbClr val="0070C0"/>
                </a:solidFill>
              </a:rPr>
              <a:t>, Россия, 2023)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" y="1301665"/>
            <a:ext cx="4405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определения последовательности ДНК (</a:t>
            </a:r>
            <a:r>
              <a:rPr lang="ru-RU" sz="2400" dirty="0" err="1">
                <a:solidFill>
                  <a:srgbClr val="0070C0"/>
                </a:solidFill>
              </a:rPr>
              <a:t>секвенирования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определения длин фрагментов ДНК (фрагментный анализ)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13115" r="4642" b="10585"/>
          <a:stretch/>
        </p:blipFill>
        <p:spPr bwMode="auto">
          <a:xfrm>
            <a:off x="4558093" y="994697"/>
            <a:ext cx="4490666" cy="28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6200" y="373472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Готовые клинические решения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77" y="4211450"/>
            <a:ext cx="722438" cy="4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87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sz="2400" dirty="0"/>
          </a:p>
        </p:txBody>
      </p:sp>
      <p:pic>
        <p:nvPicPr>
          <p:cNvPr id="5122" name="Picture 2" descr="C:\Users\СГМУ\Downloads\36712d9712fe72b01a9835c0b4e060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4" y="1497251"/>
            <a:ext cx="2608118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97571" y="4350570"/>
            <a:ext cx="404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https://www.mrcholland.com/products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86" y="3920764"/>
            <a:ext cx="722438" cy="4298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619" y="1497251"/>
            <a:ext cx="4965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070C0"/>
                </a:solidFill>
              </a:rPr>
              <a:t>Онкология, болезнь Альцгеймера, болезнь Паркинсона, мышечные дистрофии (СМА), дефицит Антитромбина III, умственная отсталость, наследственная глухота (</a:t>
            </a:r>
            <a:r>
              <a:rPr lang="ru-RU" altLang="ru-RU" sz="2000" dirty="0" err="1">
                <a:solidFill>
                  <a:srgbClr val="0070C0"/>
                </a:solidFill>
              </a:rPr>
              <a:t>нейросенмсорная</a:t>
            </a:r>
            <a:r>
              <a:rPr lang="ru-RU" altLang="ru-RU" sz="2000" dirty="0">
                <a:solidFill>
                  <a:srgbClr val="0070C0"/>
                </a:solidFill>
              </a:rPr>
              <a:t> глухота и пр.), слепота, анеуплоидии (синдром </a:t>
            </a:r>
            <a:r>
              <a:rPr lang="ru-RU" altLang="ru-RU" sz="2000" dirty="0" err="1">
                <a:solidFill>
                  <a:srgbClr val="0070C0"/>
                </a:solidFill>
              </a:rPr>
              <a:t>Патау</a:t>
            </a:r>
            <a:r>
              <a:rPr lang="ru-RU" altLang="ru-RU" sz="2000" dirty="0">
                <a:solidFill>
                  <a:srgbClr val="0070C0"/>
                </a:solidFill>
              </a:rPr>
              <a:t> и прочие)), гемофилии, </a:t>
            </a:r>
            <a:r>
              <a:rPr lang="ru-RU" altLang="ru-RU" sz="2000" dirty="0" err="1">
                <a:solidFill>
                  <a:srgbClr val="0070C0"/>
                </a:solidFill>
              </a:rPr>
              <a:t>гипопаратиреоз</a:t>
            </a:r>
            <a:r>
              <a:rPr lang="ru-RU" altLang="ru-RU" sz="2000" dirty="0">
                <a:solidFill>
                  <a:srgbClr val="0070C0"/>
                </a:solidFill>
              </a:rPr>
              <a:t>, Болезнь фон </a:t>
            </a:r>
            <a:r>
              <a:rPr lang="ru-RU" altLang="ru-RU" sz="2000" dirty="0" err="1">
                <a:solidFill>
                  <a:srgbClr val="0070C0"/>
                </a:solidFill>
              </a:rPr>
              <a:t>Виллебранда</a:t>
            </a:r>
            <a:r>
              <a:rPr lang="ru-RU" altLang="ru-RU" sz="2000" dirty="0">
                <a:solidFill>
                  <a:srgbClr val="0070C0"/>
                </a:solidFill>
              </a:rPr>
              <a:t> (</a:t>
            </a:r>
            <a:r>
              <a:rPr lang="ru-RU" altLang="ru-RU" sz="2000" dirty="0" err="1">
                <a:solidFill>
                  <a:srgbClr val="0070C0"/>
                </a:solidFill>
              </a:rPr>
              <a:t>vWD</a:t>
            </a:r>
            <a:r>
              <a:rPr lang="ru-RU" altLang="ru-RU" sz="2000" dirty="0">
                <a:solidFill>
                  <a:srgbClr val="0070C0"/>
                </a:solidFill>
              </a:rPr>
              <a:t>), врожденный </a:t>
            </a:r>
            <a:r>
              <a:rPr lang="ru-RU" altLang="ru-RU" sz="2000" dirty="0" smtClean="0">
                <a:solidFill>
                  <a:srgbClr val="0070C0"/>
                </a:solidFill>
              </a:rPr>
              <a:t>гипотиреоз и пр.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23" y="5217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436" y="1036602"/>
            <a:ext cx="219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a typeface="Microsoft YaHei"/>
              </a:rPr>
              <a:t>Готовы оказать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253" y="1731364"/>
            <a:ext cx="6712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</a:rPr>
              <a:t> Консультации по забору материала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Консультации </a:t>
            </a:r>
            <a:r>
              <a:rPr lang="ru-RU" sz="2400" dirty="0">
                <a:solidFill>
                  <a:srgbClr val="0070C0"/>
                </a:solidFill>
              </a:rPr>
              <a:t>по выбору методик и реагентов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Консультации </a:t>
            </a:r>
            <a:r>
              <a:rPr lang="ru-RU" sz="2400" dirty="0">
                <a:solidFill>
                  <a:srgbClr val="0070C0"/>
                </a:solidFill>
              </a:rPr>
              <a:t>по биологическим </a:t>
            </a:r>
            <a:r>
              <a:rPr lang="ru-RU" sz="2400" dirty="0" smtClean="0">
                <a:solidFill>
                  <a:srgbClr val="0070C0"/>
                </a:solidFill>
              </a:rPr>
              <a:t>маркерам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</a:rPr>
              <a:t> Помощь в заполнении заявки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</a:rPr>
              <a:t> Выполнение заявок на исследование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94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800" b="1" dirty="0">
                <a:latin typeface="Calibri Light" panose="020F0302020204030204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1983" y="1902451"/>
            <a:ext cx="6137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163000, Архангельск, пр. Троицкий, 51,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каб</a:t>
            </a:r>
            <a:r>
              <a:rPr lang="ru-RU" sz="2000" b="1" dirty="0">
                <a:solidFill>
                  <a:srgbClr val="0070C0"/>
                </a:solidFill>
              </a:rPr>
              <a:t>. 1389, </a:t>
            </a:r>
            <a:r>
              <a:rPr lang="ru-RU" sz="2000" b="1" dirty="0" err="1">
                <a:solidFill>
                  <a:srgbClr val="0070C0"/>
                </a:solidFill>
              </a:rPr>
              <a:t>каб</a:t>
            </a:r>
            <a:r>
              <a:rPr lang="ru-RU" sz="2000" b="1" dirty="0">
                <a:solidFill>
                  <a:srgbClr val="0070C0"/>
                </a:solidFill>
              </a:rPr>
              <a:t>. 1390      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Часы работы: понедельник-пятница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9.00-17.00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суббота, воскресенье - выходной 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тел. 28-59-47 (внутр.134); </a:t>
            </a:r>
            <a:r>
              <a:rPr lang="ru-RU" sz="2000" b="1" dirty="0" err="1">
                <a:solidFill>
                  <a:srgbClr val="0070C0"/>
                </a:solidFill>
              </a:rPr>
              <a:t>эл.почта</a:t>
            </a:r>
            <a:r>
              <a:rPr lang="ru-RU" sz="2000" b="1" dirty="0">
                <a:solidFill>
                  <a:srgbClr val="0070C0"/>
                </a:solidFill>
              </a:rPr>
              <a:t>  </a:t>
            </a:r>
            <a:r>
              <a:rPr lang="ru-RU" sz="2000" b="1" dirty="0" smtClean="0">
                <a:solidFill>
                  <a:srgbClr val="0070C0"/>
                </a:solidFill>
              </a:rPr>
              <a:t>cnil_nsmu@mail.ru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+7-950-660-8685 Леонид Леонидович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7" y="1066800"/>
            <a:ext cx="21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Режим работы</a:t>
            </a:r>
            <a:endParaRPr lang="ru-RU" sz="2400" b="1" dirty="0"/>
          </a:p>
        </p:txBody>
      </p:sp>
      <p:pic>
        <p:nvPicPr>
          <p:cNvPr id="7170" name="Picture 2" descr="C:\Users\СГМУ\Downloads\033f2b53a34d75b9364718e144903fa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050473"/>
            <a:ext cx="2006036" cy="20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510" cy="992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</a:t>
            </a:r>
            <a:r>
              <a:rPr lang="en-US" dirty="0"/>
              <a:t>https://www.mrcholland.com/products</a:t>
            </a: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4966"/>
            <a:ext cx="7885510" cy="3262313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     Синдром Дауна; Синдром Эдвардса; Синдром </a:t>
            </a:r>
            <a:r>
              <a:rPr lang="ru-RU" sz="1400" dirty="0" err="1"/>
              <a:t>Патау</a:t>
            </a:r>
            <a:r>
              <a:rPr lang="ru-RU" sz="1400" dirty="0"/>
              <a:t>; Синдром Тернера; Синдром тройного Икс; Синдром </a:t>
            </a:r>
            <a:r>
              <a:rPr lang="ru-RU" sz="1400" dirty="0" err="1"/>
              <a:t>Клайнфелтера</a:t>
            </a:r>
            <a:r>
              <a:rPr lang="ru-RU" sz="1400" dirty="0"/>
              <a:t>; синдром 47, XYY)(Синдром </a:t>
            </a:r>
            <a:r>
              <a:rPr lang="ru-RU" sz="1400" dirty="0" err="1"/>
              <a:t>Диджорджа</a:t>
            </a:r>
            <a:r>
              <a:rPr lang="ru-RU" sz="1400" dirty="0"/>
              <a:t>; синдром </a:t>
            </a:r>
            <a:r>
              <a:rPr lang="ru-RU" sz="1400" dirty="0" err="1"/>
              <a:t>делеции</a:t>
            </a:r>
            <a:r>
              <a:rPr lang="ru-RU" sz="1400" dirty="0"/>
              <a:t> 22</a:t>
            </a:r>
            <a:r>
              <a:rPr lang="en-US" sz="1400" dirty="0"/>
              <a:t>q11.2; </a:t>
            </a:r>
            <a:r>
              <a:rPr lang="ru-RU" sz="1400" dirty="0"/>
              <a:t>синдром дублирования 22</a:t>
            </a:r>
            <a:r>
              <a:rPr lang="en-US" sz="1400" dirty="0"/>
              <a:t>q11.2; DGS </a:t>
            </a:r>
            <a:r>
              <a:rPr lang="ru-RU" sz="1400" dirty="0"/>
              <a:t>типа </a:t>
            </a:r>
            <a:r>
              <a:rPr lang="en-US" sz="1400" dirty="0"/>
              <a:t>II; </a:t>
            </a:r>
            <a:r>
              <a:rPr lang="ru-RU" sz="1400" dirty="0"/>
              <a:t>Расстройства с фенотипическими особенностями </a:t>
            </a:r>
            <a:r>
              <a:rPr lang="en-US" sz="1400" dirty="0"/>
              <a:t>DGS; </a:t>
            </a:r>
            <a:r>
              <a:rPr lang="ru-RU" sz="1400" dirty="0"/>
              <a:t>Синдром кошачьего глаза (</a:t>
            </a:r>
            <a:r>
              <a:rPr lang="en-US" sz="1400" dirty="0"/>
              <a:t>CES); </a:t>
            </a:r>
            <a:r>
              <a:rPr lang="ru-RU" sz="1400" dirty="0" err="1"/>
              <a:t>Велокардиофациальный</a:t>
            </a:r>
            <a:r>
              <a:rPr lang="ru-RU" sz="1400" dirty="0"/>
              <a:t> синдром (</a:t>
            </a:r>
            <a:r>
              <a:rPr lang="en-US" sz="1400" dirty="0"/>
              <a:t>VCFS)	22q11.2; 22q13; 17p; 10p; 9q; 8p; 4q	MLPA</a:t>
            </a:r>
            <a:r>
              <a:rPr lang="ru-RU" sz="1400" dirty="0"/>
              <a:t>), Синдром Смита-</a:t>
            </a:r>
            <a:r>
              <a:rPr lang="ru-RU" sz="1400" dirty="0" err="1"/>
              <a:t>Магениса</a:t>
            </a:r>
            <a:r>
              <a:rPr lang="ru-RU" sz="1400" dirty="0"/>
              <a:t> (</a:t>
            </a:r>
            <a:r>
              <a:rPr lang="en-US" sz="1400" dirty="0"/>
              <a:t>SMS); </a:t>
            </a:r>
            <a:r>
              <a:rPr lang="ru-RU" sz="1400" dirty="0"/>
              <a:t>синдром </a:t>
            </a:r>
            <a:r>
              <a:rPr lang="ru-RU" sz="1400" dirty="0" err="1"/>
              <a:t>Потоцкого-Лупского</a:t>
            </a:r>
            <a:r>
              <a:rPr lang="ru-RU" sz="1400" dirty="0"/>
              <a:t> (</a:t>
            </a:r>
            <a:r>
              <a:rPr lang="en-US" sz="1400" dirty="0"/>
              <a:t>PTLS)</a:t>
            </a:r>
            <a:r>
              <a:rPr lang="ru-RU" sz="1400" dirty="0"/>
              <a:t>, Расстройство аутистического спектра; синдром </a:t>
            </a:r>
            <a:r>
              <a:rPr lang="ru-RU" sz="1400" dirty="0" err="1"/>
              <a:t>Фелана-Макдермида</a:t>
            </a:r>
            <a:r>
              <a:rPr lang="ru-RU" sz="1400" dirty="0"/>
              <a:t>, Синдром </a:t>
            </a:r>
            <a:r>
              <a:rPr lang="ru-RU" sz="1400" dirty="0" err="1"/>
              <a:t>Прадера</a:t>
            </a:r>
            <a:r>
              <a:rPr lang="ru-RU" sz="1400" dirty="0"/>
              <a:t>-Вилли (PWS); синдром </a:t>
            </a:r>
            <a:r>
              <a:rPr lang="ru-RU" sz="1400" dirty="0" err="1"/>
              <a:t>Ангельмана</a:t>
            </a:r>
            <a:r>
              <a:rPr lang="ru-RU" sz="1400" dirty="0"/>
              <a:t> (AS), Болезнь Альцгеймера, болезнь Пика, лобно-височная деменция, </a:t>
            </a:r>
            <a:r>
              <a:rPr lang="ru-RU" sz="1400" dirty="0" err="1"/>
              <a:t>кортико</a:t>
            </a:r>
            <a:r>
              <a:rPr lang="ru-RU" sz="1400" dirty="0"/>
              <a:t>-базальная дегенерация, прогрессирующий </a:t>
            </a:r>
            <a:r>
              <a:rPr lang="ru-RU" sz="1400" dirty="0" err="1"/>
              <a:t>надъядерный</a:t>
            </a:r>
            <a:r>
              <a:rPr lang="ru-RU" sz="1400" dirty="0"/>
              <a:t> паралич, Синдром РЕТТА, нетипичный; нарушение дефицита CDKL5; Ранняя детская эпилептическая энцефалопатия 1; Синдром FOXG1</a:t>
            </a:r>
          </a:p>
          <a:p>
            <a:r>
              <a:rPr lang="ru-RU" sz="1400" dirty="0"/>
              <a:t>      Дефект межжелудочковой перегородки-1 (VSD1); </a:t>
            </a:r>
            <a:r>
              <a:rPr lang="ru-RU" sz="1400" dirty="0" err="1"/>
              <a:t>гипопаратиреоз</a:t>
            </a:r>
            <a:r>
              <a:rPr lang="ru-RU" sz="1400" dirty="0"/>
              <a:t>, </a:t>
            </a:r>
            <a:r>
              <a:rPr lang="ru-RU" sz="1400" dirty="0" err="1"/>
              <a:t>нейросенсорная</a:t>
            </a:r>
            <a:r>
              <a:rPr lang="ru-RU" sz="1400" dirty="0"/>
              <a:t> глухота и синдром почечной недостаточности (HDR), Аутизм, </a:t>
            </a:r>
            <a:r>
              <a:rPr lang="ru-RU" sz="1400" dirty="0" err="1"/>
              <a:t>Цистинурия</a:t>
            </a:r>
            <a:r>
              <a:rPr lang="ru-RU" sz="1400" dirty="0"/>
              <a:t>, Спинальная мышечная атрофия (</a:t>
            </a:r>
            <a:r>
              <a:rPr lang="en-US" sz="1400" dirty="0"/>
              <a:t>SMA)</a:t>
            </a:r>
            <a:r>
              <a:rPr lang="ru-RU" sz="1400" dirty="0"/>
              <a:t>, Мышечная дистрофия </a:t>
            </a:r>
            <a:r>
              <a:rPr lang="ru-RU" sz="1400" dirty="0" err="1"/>
              <a:t>Дюшенна</a:t>
            </a:r>
            <a:r>
              <a:rPr lang="ru-RU" sz="1400" dirty="0"/>
              <a:t> (МДД); мышечная дистрофия Беккера (МПК), 	</a:t>
            </a:r>
            <a:r>
              <a:rPr lang="ru-RU" sz="1400" dirty="0" err="1"/>
              <a:t>Ретинобластома</a:t>
            </a:r>
            <a:r>
              <a:rPr lang="ru-RU" sz="1400" dirty="0"/>
              <a:t> (</a:t>
            </a:r>
            <a:r>
              <a:rPr lang="en-US" sz="1400" dirty="0"/>
              <a:t>RB)</a:t>
            </a:r>
            <a:r>
              <a:rPr lang="ru-RU" sz="1400" dirty="0"/>
              <a:t>, Меланома кожи, семейная; Синдромы рака поджелудочной железы Атаксия-</a:t>
            </a:r>
            <a:r>
              <a:rPr lang="ru-RU" sz="1400" dirty="0" err="1"/>
              <a:t>телеангиэктазия</a:t>
            </a:r>
            <a:r>
              <a:rPr lang="ru-RU" sz="1400" dirty="0"/>
              <a:t> (</a:t>
            </a:r>
            <a:r>
              <a:rPr lang="en-US" sz="1400" dirty="0"/>
              <a:t>AT)</a:t>
            </a:r>
            <a:r>
              <a:rPr lang="ru-RU" sz="1400" dirty="0"/>
              <a:t>, лейкозы, Болезнь фон </a:t>
            </a:r>
            <a:r>
              <a:rPr lang="ru-RU" sz="1400" dirty="0" err="1"/>
              <a:t>Виллебранда</a:t>
            </a:r>
            <a:r>
              <a:rPr lang="ru-RU" sz="1400" dirty="0"/>
              <a:t> (</a:t>
            </a:r>
            <a:r>
              <a:rPr lang="en-US" sz="1400" dirty="0" err="1"/>
              <a:t>vWD</a:t>
            </a:r>
            <a:r>
              <a:rPr lang="en-US" sz="1400" dirty="0"/>
              <a:t>)</a:t>
            </a:r>
            <a:r>
              <a:rPr lang="ru-RU" sz="1400" dirty="0"/>
              <a:t>, талассемии, Дефицит фактора VII; Гемофилия А; Гемофилия В, Дефицит антитромбина </a:t>
            </a:r>
            <a:r>
              <a:rPr lang="en-US" sz="1400" dirty="0"/>
              <a:t>III</a:t>
            </a:r>
            <a:r>
              <a:rPr lang="ru-RU" sz="1400" dirty="0"/>
              <a:t>, Синдром </a:t>
            </a:r>
            <a:r>
              <a:rPr lang="ru-RU" sz="1400" dirty="0" err="1"/>
              <a:t>Марфана</a:t>
            </a:r>
            <a:r>
              <a:rPr lang="ru-RU" sz="1400" dirty="0"/>
              <a:t>, Дефицит гормона роста (</a:t>
            </a:r>
            <a:r>
              <a:rPr lang="en-US" sz="1400" dirty="0"/>
              <a:t>GHD)</a:t>
            </a:r>
            <a:r>
              <a:rPr lang="ru-RU" sz="1400" dirty="0"/>
              <a:t>, </a:t>
            </a:r>
            <a:r>
              <a:rPr lang="ru-RU" sz="1400" dirty="0" err="1"/>
              <a:t>Дисгенезия</a:t>
            </a:r>
            <a:r>
              <a:rPr lang="ru-RU" sz="1400" dirty="0"/>
              <a:t> щитовидной железы; Врожденный гипотиреоз; </a:t>
            </a:r>
            <a:r>
              <a:rPr lang="ru-RU" sz="1400" dirty="0" err="1"/>
              <a:t>дисгормоногенез</a:t>
            </a:r>
            <a:r>
              <a:rPr lang="ru-RU" sz="1400" dirty="0"/>
              <a:t> щитовидной железы 2А; Нарушения, связанные с NKX2-1; Предрасположенность к </a:t>
            </a:r>
            <a:r>
              <a:rPr lang="ru-RU" sz="1400" dirty="0" err="1"/>
              <a:t>немедуллярному</a:t>
            </a:r>
            <a:r>
              <a:rPr lang="ru-RU" sz="1400" dirty="0"/>
              <a:t> раку щитовидной железы-4 (NMTC4); Синдром </a:t>
            </a:r>
            <a:r>
              <a:rPr lang="ru-RU" sz="1400" dirty="0" err="1"/>
              <a:t>Бэмфорта-Лазаруса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5" y="195486"/>
            <a:ext cx="717866" cy="4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700" b="1">
                <a:latin typeface="Calibri Light" panose="020F0302020204030204" pitchFamily="34" charset="0"/>
              </a:rPr>
              <a:t>Лабораторный комплекс</a:t>
            </a:r>
            <a:br>
              <a:rPr lang="ru-RU" altLang="ru-RU" sz="2700" b="1">
                <a:latin typeface="Calibri Light" panose="020F0302020204030204" pitchFamily="34" charset="0"/>
              </a:rPr>
            </a:br>
            <a:r>
              <a:rPr lang="ru-RU" altLang="ru-RU" sz="2700" b="1">
                <a:latin typeface="Calibri Light" panose="020F0302020204030204" pitchFamily="34" charset="0"/>
              </a:rPr>
              <a:t>Материально-техническая база</a:t>
            </a:r>
            <a:endParaRPr lang="ru-RU" alt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Биобанк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ru-RU" altLang="ru-RU" dirty="0" smtClean="0"/>
              <a:t>Морозильная </a:t>
            </a:r>
            <a:r>
              <a:rPr lang="ru-RU" altLang="ru-RU" dirty="0"/>
              <a:t>камера </a:t>
            </a:r>
            <a:r>
              <a:rPr lang="ru-RU" altLang="ru-RU" dirty="0" smtClean="0"/>
              <a:t>(-80⁰С)</a:t>
            </a:r>
          </a:p>
          <a:p>
            <a:pPr marL="0" indent="0"/>
            <a:r>
              <a:rPr lang="ru-RU" altLang="ru-RU" dirty="0" smtClean="0"/>
              <a:t>Морозильная </a:t>
            </a:r>
            <a:r>
              <a:rPr lang="ru-RU" altLang="ru-RU" dirty="0"/>
              <a:t>камера </a:t>
            </a:r>
            <a:r>
              <a:rPr lang="ru-RU" altLang="ru-RU" dirty="0" smtClean="0"/>
              <a:t>(-85</a:t>
            </a:r>
            <a:r>
              <a:rPr lang="ru-RU" altLang="ru-RU" dirty="0"/>
              <a:t>⁰</a:t>
            </a:r>
            <a:r>
              <a:rPr lang="ru-RU" altLang="ru-RU" dirty="0" smtClean="0"/>
              <a:t>С)</a:t>
            </a:r>
          </a:p>
          <a:p>
            <a:pPr marL="0" indent="0"/>
            <a:r>
              <a:rPr lang="ru-RU" altLang="ru-RU" dirty="0" smtClean="0"/>
              <a:t>Морозильная камера (-25⁰С, 2 шт.) – хранение генетического биобанка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23.10.23</a:t>
            </a:r>
          </a:p>
        </p:txBody>
      </p:sp>
    </p:spTree>
    <p:extLst>
      <p:ext uri="{BB962C8B-B14F-4D97-AF65-F5344CB8AC3E}">
        <p14:creationId xmlns:p14="http://schemas.microsoft.com/office/powerpoint/2010/main" val="35097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72" y="114939"/>
            <a:ext cx="7886700" cy="671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Лабораторный </a:t>
            </a:r>
            <a:r>
              <a:rPr lang="ru-RU" sz="2400" b="1" dirty="0" smtClean="0"/>
              <a:t>комплекс</a:t>
            </a:r>
            <a:r>
              <a:rPr lang="en-US" sz="2400" b="1" dirty="0" smtClean="0"/>
              <a:t> </a:t>
            </a:r>
            <a:r>
              <a:rPr lang="ru-RU" sz="2400" b="1" dirty="0" smtClean="0"/>
              <a:t>ЦНИЛ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449" y="786161"/>
            <a:ext cx="8297901" cy="415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Виды </a:t>
            </a:r>
            <a:r>
              <a:rPr lang="ru-RU" sz="2400" b="1" u="sng" dirty="0"/>
              <a:t>исследования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Биохимические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Гематологические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Иммунохимические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Общеклинические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Молекулярно-генетические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Цитологические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!!!</a:t>
            </a:r>
            <a:r>
              <a:rPr lang="ru-RU" b="1" dirty="0" smtClean="0">
                <a:solidFill>
                  <a:srgbClr val="FF0000"/>
                </a:solidFill>
              </a:rPr>
              <a:t>Лабораторная информационная система «</a:t>
            </a:r>
            <a:r>
              <a:rPr lang="ru-RU" b="1" dirty="0" err="1" smtClean="0">
                <a:solidFill>
                  <a:srgbClr val="FF0000"/>
                </a:solidFill>
              </a:rPr>
              <a:t>Брегис.Лаборатория</a:t>
            </a:r>
            <a:r>
              <a:rPr lang="ru-RU" b="1" dirty="0" smtClean="0">
                <a:solidFill>
                  <a:srgbClr val="FF0000"/>
                </a:solidFill>
              </a:rPr>
              <a:t>» (2023 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46" y="1362154"/>
            <a:ext cx="3169878" cy="221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14" y="4194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/>
              <a:t>Лабораторный </a:t>
            </a:r>
            <a:r>
              <a:rPr lang="ru-RU" sz="2700" b="1" dirty="0" smtClean="0"/>
              <a:t>комплекс ЦНИЛ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Материально-техническая база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3" y="1086737"/>
            <a:ext cx="6030023" cy="4139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Автоматические биохимические анализаторы открытого типа – полный спектр биохимических исследований (колориметрический и турбодиметрический методы</a:t>
            </a:r>
            <a:r>
              <a:rPr lang="ru-RU" sz="2400" dirty="0" smtClean="0"/>
              <a:t>):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600" b="1" dirty="0">
                <a:solidFill>
                  <a:srgbClr val="0070C0"/>
                </a:solidFill>
              </a:rPr>
              <a:t>Анализатор </a:t>
            </a:r>
            <a:r>
              <a:rPr lang="en-US" sz="2600" b="1" dirty="0">
                <a:solidFill>
                  <a:srgbClr val="0070C0"/>
                </a:solidFill>
              </a:rPr>
              <a:t>Random Access</a:t>
            </a:r>
            <a:r>
              <a:rPr lang="ru-RU" sz="2600" b="1" dirty="0">
                <a:solidFill>
                  <a:srgbClr val="0070C0"/>
                </a:solidFill>
              </a:rPr>
              <a:t> А15 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        (</a:t>
            </a:r>
            <a:r>
              <a:rPr lang="en-US" sz="1900" b="1" dirty="0" err="1">
                <a:solidFill>
                  <a:srgbClr val="0070C0"/>
                </a:solidFill>
              </a:rPr>
              <a:t>Biosystems</a:t>
            </a:r>
            <a:r>
              <a:rPr lang="en-US" sz="1900" b="1" dirty="0">
                <a:solidFill>
                  <a:srgbClr val="0070C0"/>
                </a:solidFill>
              </a:rPr>
              <a:t>, </a:t>
            </a:r>
            <a:r>
              <a:rPr lang="ru-RU" sz="1900" b="1" dirty="0">
                <a:solidFill>
                  <a:srgbClr val="0070C0"/>
                </a:solidFill>
              </a:rPr>
              <a:t>Испания, 2015 г.)</a:t>
            </a: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r>
              <a:rPr lang="ru-RU" sz="2600" b="1" dirty="0">
                <a:solidFill>
                  <a:srgbClr val="0070C0"/>
                </a:solidFill>
              </a:rPr>
              <a:t>Анализатор </a:t>
            </a:r>
            <a:r>
              <a:rPr lang="en-US" sz="2600" b="1" dirty="0" err="1">
                <a:solidFill>
                  <a:schemeClr val="accent5"/>
                </a:solidFill>
              </a:rPr>
              <a:t>Cormay</a:t>
            </a:r>
            <a:r>
              <a:rPr lang="en-US" sz="2600" b="1" dirty="0">
                <a:solidFill>
                  <a:schemeClr val="accent5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ACCENT 200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       </a:t>
            </a:r>
            <a:r>
              <a:rPr lang="en-US" sz="1900" b="1" dirty="0" smtClean="0">
                <a:solidFill>
                  <a:srgbClr val="0070C0"/>
                </a:solidFill>
              </a:rPr>
              <a:t>(</a:t>
            </a:r>
            <a:r>
              <a:rPr lang="en-US" sz="1900" b="1" dirty="0" err="1" smtClean="0">
                <a:solidFill>
                  <a:srgbClr val="0070C0"/>
                </a:solidFill>
              </a:rPr>
              <a:t>Cormay</a:t>
            </a:r>
            <a:r>
              <a:rPr lang="ru-RU" sz="1900" b="1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</a:rPr>
              <a:t>Diagnostics</a:t>
            </a:r>
            <a:r>
              <a:rPr lang="en-US" sz="1900" b="1" dirty="0">
                <a:solidFill>
                  <a:srgbClr val="0070C0"/>
                </a:solidFill>
              </a:rPr>
              <a:t>, </a:t>
            </a:r>
            <a:r>
              <a:rPr lang="ru-RU" sz="1900" b="1" dirty="0">
                <a:solidFill>
                  <a:srgbClr val="0070C0"/>
                </a:solidFill>
              </a:rPr>
              <a:t>Китай, 2023 г.</a:t>
            </a:r>
            <a:r>
              <a:rPr lang="en-US" sz="1900" b="1" dirty="0">
                <a:solidFill>
                  <a:srgbClr val="0070C0"/>
                </a:solidFill>
              </a:rPr>
              <a:t> )</a:t>
            </a:r>
            <a:endParaRPr lang="ru-RU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+ более производительный (200 тестов/час)</a:t>
            </a:r>
          </a:p>
          <a:p>
            <a:pPr marL="0" indent="0">
              <a:buNone/>
            </a:pPr>
            <a:r>
              <a:rPr lang="ru-RU" sz="2200" b="1" dirty="0"/>
              <a:t>+ холодильный блок для реагентов на борту 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111" y="3210697"/>
            <a:ext cx="2996889" cy="18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11" y="952987"/>
            <a:ext cx="2996889" cy="20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Лабораторный комплекс ЦНИЛ</a:t>
            </a:r>
            <a:br>
              <a:rPr lang="ru-RU" sz="3600" b="1" dirty="0"/>
            </a:br>
            <a:r>
              <a:rPr lang="ru-RU" sz="3600" b="1" dirty="0"/>
              <a:t>Материально-техническая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9716"/>
            <a:ext cx="4350329" cy="946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4472C4"/>
                </a:solidFill>
              </a:rPr>
              <a:t>Полуавтоматический </a:t>
            </a:r>
            <a:r>
              <a:rPr lang="ru-RU" sz="2400" b="1" dirty="0">
                <a:solidFill>
                  <a:srgbClr val="4472C4"/>
                </a:solidFill>
              </a:rPr>
              <a:t>анализатор мочи DIRUI H-100 </a:t>
            </a:r>
            <a:r>
              <a:rPr lang="ru-RU" sz="2000" b="1" dirty="0">
                <a:solidFill>
                  <a:srgbClr val="4472C4"/>
                </a:solidFill>
              </a:rPr>
              <a:t>(</a:t>
            </a:r>
            <a:r>
              <a:rPr lang="en-US" sz="2000" dirty="0">
                <a:solidFill>
                  <a:srgbClr val="4472C4"/>
                </a:solidFill>
              </a:rPr>
              <a:t>DIRUI Industrial Co, </a:t>
            </a:r>
            <a:r>
              <a:rPr lang="en-US" sz="2000" dirty="0" smtClean="0">
                <a:solidFill>
                  <a:srgbClr val="4472C4"/>
                </a:solidFill>
              </a:rPr>
              <a:t>Ltd</a:t>
            </a:r>
            <a:r>
              <a:rPr lang="ru-RU" sz="2000" dirty="0" smtClean="0">
                <a:solidFill>
                  <a:srgbClr val="4472C4"/>
                </a:solidFill>
              </a:rPr>
              <a:t>, </a:t>
            </a:r>
            <a:r>
              <a:rPr lang="ru-RU" sz="2000" dirty="0">
                <a:solidFill>
                  <a:srgbClr val="4472C4"/>
                </a:solidFill>
              </a:rPr>
              <a:t>Китай, 2023)</a:t>
            </a:r>
            <a:endParaRPr lang="ru-RU" dirty="0"/>
          </a:p>
        </p:txBody>
      </p:sp>
      <p:pic>
        <p:nvPicPr>
          <p:cNvPr id="4" name="Picture 2" descr="C:\Users\СГМУ\Downloads\20-10-2023_17-27-54\image-20-10-23-05-21-6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1" y="1291830"/>
            <a:ext cx="3671455" cy="27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126" y="1291830"/>
            <a:ext cx="4661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Общеклинические исследования</a:t>
            </a:r>
            <a:br>
              <a:rPr lang="ru-RU" sz="2400" b="1" dirty="0"/>
            </a:br>
            <a:r>
              <a:rPr lang="ru-RU" sz="1800" b="1" dirty="0"/>
              <a:t>(совместно с КДП)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72326"/>
            <a:ext cx="5022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Доступно </a:t>
            </a:r>
            <a:r>
              <a:rPr lang="ru-RU" sz="2000" dirty="0"/>
              <a:t>определение 14 параметров мочи и расчетное соотношение альбумина к </a:t>
            </a:r>
            <a:r>
              <a:rPr lang="ru-RU" sz="2000" dirty="0" err="1" smtClean="0"/>
              <a:t>креатинину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45421"/>
            <a:ext cx="9040091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ru-RU" sz="2000" b="1" dirty="0">
                <a:solidFill>
                  <a:srgbClr val="0070C0"/>
                </a:solidFill>
              </a:rPr>
              <a:t>Тестируемые параметры</a:t>
            </a:r>
            <a:r>
              <a:rPr lang="ru-RU" sz="2000" dirty="0">
                <a:solidFill>
                  <a:srgbClr val="0070C0"/>
                </a:solidFill>
              </a:rPr>
              <a:t>	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</a:rPr>
              <a:t>Уробилиноген</a:t>
            </a:r>
            <a:r>
              <a:rPr lang="ru-RU" sz="2000" dirty="0">
                <a:solidFill>
                  <a:prstClr val="black"/>
                </a:solidFill>
              </a:rPr>
              <a:t>, билирубин, белок, глюкоза, кетоны, удельный вес, нитриты, рН, лейкоциты, скрытая кровь, </a:t>
            </a:r>
            <a:r>
              <a:rPr lang="ru-RU" sz="2000" dirty="0" err="1">
                <a:solidFill>
                  <a:prstClr val="black"/>
                </a:solidFill>
              </a:rPr>
              <a:t>микроальбумин</a:t>
            </a:r>
            <a:r>
              <a:rPr lang="ru-RU" sz="2000" dirty="0">
                <a:solidFill>
                  <a:prstClr val="black"/>
                </a:solidFill>
              </a:rPr>
              <a:t>, аскорбиновая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35864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13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Лабораторный </a:t>
            </a:r>
            <a:r>
              <a:rPr lang="ru-RU" sz="2700" b="1" dirty="0" smtClean="0"/>
              <a:t>комплекс ЦНИЛ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Материально-техническая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95" y="1406997"/>
            <a:ext cx="6382805" cy="4332249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accent5"/>
                </a:solidFill>
                <a:ea typeface="Microsoft YaHei"/>
              </a:rPr>
              <a:t>Анализатор электролитов </a:t>
            </a:r>
            <a:endParaRPr lang="ru-RU" altLang="ru-RU" sz="2400" b="1" dirty="0" smtClean="0">
              <a:solidFill>
                <a:schemeClr val="accent5"/>
              </a:solidFill>
              <a:ea typeface="Microsoft YaHei"/>
            </a:endParaRPr>
          </a:p>
          <a:p>
            <a:r>
              <a:rPr lang="en-US" altLang="ru-RU" sz="2400" b="1" dirty="0" smtClean="0">
                <a:solidFill>
                  <a:schemeClr val="accent5"/>
                </a:solidFill>
                <a:ea typeface="Microsoft YaHei"/>
              </a:rPr>
              <a:t>EASYLYTE </a:t>
            </a:r>
            <a:r>
              <a:rPr lang="en-US" altLang="ru-RU" sz="2400" b="1" dirty="0">
                <a:solidFill>
                  <a:schemeClr val="accent5"/>
                </a:solidFill>
                <a:ea typeface="Microsoft YaHei"/>
              </a:rPr>
              <a:t>CALCIUM Na/K/Ca/pH </a:t>
            </a:r>
            <a:r>
              <a:rPr lang="en-US" altLang="ru-RU" sz="2000" dirty="0">
                <a:solidFill>
                  <a:schemeClr val="accent5"/>
                </a:solidFill>
                <a:ea typeface="Microsoft YaHei"/>
              </a:rPr>
              <a:t>(</a:t>
            </a:r>
            <a:r>
              <a:rPr lang="en-US" altLang="ru-RU" sz="2000" dirty="0" err="1">
                <a:solidFill>
                  <a:schemeClr val="accent5"/>
                </a:solidFill>
                <a:ea typeface="Microsoft YaHei"/>
              </a:rPr>
              <a:t>Medica</a:t>
            </a:r>
            <a:r>
              <a:rPr lang="en-US" altLang="ru-RU" sz="2000" dirty="0">
                <a:solidFill>
                  <a:schemeClr val="accent5"/>
                </a:solidFill>
                <a:ea typeface="Microsoft YaHei"/>
              </a:rPr>
              <a:t> Corp., </a:t>
            </a:r>
            <a:r>
              <a:rPr lang="ru-RU" altLang="ru-RU" sz="2000" dirty="0">
                <a:solidFill>
                  <a:schemeClr val="accent5"/>
                </a:solidFill>
                <a:ea typeface="Microsoft YaHei"/>
              </a:rPr>
              <a:t>США, 2017) </a:t>
            </a:r>
            <a:endParaRPr lang="ru-RU" altLang="ru-RU" sz="2000" dirty="0" smtClean="0">
              <a:solidFill>
                <a:schemeClr val="accent5"/>
              </a:solidFill>
              <a:ea typeface="Microsoft YaHei"/>
            </a:endParaRPr>
          </a:p>
          <a:p>
            <a:pPr marL="0" indent="0">
              <a:buNone/>
            </a:pPr>
            <a:r>
              <a:rPr lang="ru-RU" altLang="ru-RU" sz="2000" dirty="0" smtClean="0"/>
              <a:t>а</a:t>
            </a:r>
            <a:r>
              <a:rPr lang="ru-RU" sz="2000" dirty="0" smtClean="0"/>
              <a:t>нализатор </a:t>
            </a:r>
            <a:r>
              <a:rPr lang="ru-RU" sz="2000" dirty="0"/>
              <a:t>электролитов  крови, мочи, слюны, диализных растворов и пр.</a:t>
            </a:r>
            <a:endParaRPr lang="ru-RU" sz="2000" b="1" dirty="0"/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Определяемые </a:t>
            </a:r>
            <a:r>
              <a:rPr lang="ru-RU" sz="2000" b="1" dirty="0"/>
              <a:t>параметры</a:t>
            </a:r>
            <a:r>
              <a:rPr lang="ru-RU" sz="2000" b="1" dirty="0" smtClean="0"/>
              <a:t>: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</a:t>
            </a:r>
            <a:r>
              <a:rPr lang="ru-RU" sz="2400" b="1" dirty="0">
                <a:solidFill>
                  <a:srgbClr val="0070C0"/>
                </a:solidFill>
              </a:rPr>
              <a:t>Натрий </a:t>
            </a:r>
            <a:r>
              <a:rPr lang="ru-RU" sz="2400" b="1" dirty="0" err="1">
                <a:solidFill>
                  <a:srgbClr val="0070C0"/>
                </a:solidFill>
              </a:rPr>
              <a:t>Na</a:t>
            </a:r>
            <a:r>
              <a:rPr lang="ru-RU" sz="2400" b="1" dirty="0">
                <a:solidFill>
                  <a:srgbClr val="0070C0"/>
                </a:solidFill>
              </a:rPr>
              <a:t>+,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- Калий K+,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- Ионизированный кальций </a:t>
            </a:r>
            <a:r>
              <a:rPr lang="ru-RU" sz="2400" b="1" dirty="0" err="1">
                <a:solidFill>
                  <a:srgbClr val="0070C0"/>
                </a:solidFill>
              </a:rPr>
              <a:t>Ca</a:t>
            </a:r>
            <a:r>
              <a:rPr lang="ru-RU" sz="2400" b="1" dirty="0">
                <a:solidFill>
                  <a:srgbClr val="0070C0"/>
                </a:solidFill>
              </a:rPr>
              <a:t>++,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- рН</a:t>
            </a:r>
          </a:p>
          <a:p>
            <a:pPr marL="0" indent="0">
              <a:buNone/>
            </a:pPr>
            <a:endParaRPr lang="ru-RU" sz="1800" dirty="0">
              <a:solidFill>
                <a:schemeClr val="accent5"/>
              </a:solidFill>
            </a:endParaRPr>
          </a:p>
          <a:p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91" y="1240742"/>
            <a:ext cx="2506406" cy="34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473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Лабораторный </a:t>
            </a:r>
            <a:r>
              <a:rPr lang="ru-RU" sz="2700" b="1" dirty="0" smtClean="0"/>
              <a:t>комплекс ЦНИЛ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Материально-техническая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" y="3306654"/>
            <a:ext cx="5437909" cy="1891524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solidFill>
                <a:schemeClr val="accent5"/>
              </a:solidFill>
            </a:endParaRPr>
          </a:p>
          <a:p>
            <a:r>
              <a:rPr lang="ru-RU" sz="2400" b="1" dirty="0" smtClean="0">
                <a:solidFill>
                  <a:schemeClr val="accent5"/>
                </a:solidFill>
              </a:rPr>
              <a:t>Автоматический </a:t>
            </a:r>
            <a:r>
              <a:rPr lang="ru-RU" sz="2400" b="1" dirty="0">
                <a:solidFill>
                  <a:schemeClr val="accent5"/>
                </a:solidFill>
              </a:rPr>
              <a:t>гематологический анализатор </a:t>
            </a:r>
            <a:r>
              <a:rPr lang="en-US" sz="2400" b="1" dirty="0">
                <a:solidFill>
                  <a:schemeClr val="accent5"/>
                </a:solidFill>
              </a:rPr>
              <a:t>Medonic M20 </a:t>
            </a:r>
            <a:endParaRPr lang="ru-RU" sz="24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200" dirty="0" smtClean="0">
                <a:solidFill>
                  <a:schemeClr val="accent5"/>
                </a:solidFill>
              </a:rPr>
              <a:t>(</a:t>
            </a:r>
            <a:r>
              <a:rPr lang="en-US" sz="2200" dirty="0">
                <a:solidFill>
                  <a:schemeClr val="accent5"/>
                </a:solidFill>
              </a:rPr>
              <a:t>Boule Medical AB</a:t>
            </a:r>
            <a:r>
              <a:rPr lang="ru-RU" sz="2200" dirty="0">
                <a:solidFill>
                  <a:schemeClr val="accent5"/>
                </a:solidFill>
              </a:rPr>
              <a:t>, Швеция, 2023 г.)</a:t>
            </a:r>
            <a:r>
              <a:rPr lang="ru-RU" sz="1700" dirty="0"/>
              <a:t>  </a:t>
            </a:r>
            <a:endParaRPr lang="ru-RU" sz="1700" dirty="0" smtClean="0"/>
          </a:p>
          <a:p>
            <a:pPr marL="0" indent="0">
              <a:buNone/>
            </a:pPr>
            <a:r>
              <a:rPr lang="ru-RU" sz="24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DIFF  </a:t>
            </a:r>
            <a:r>
              <a:rPr lang="ru-RU" sz="2400" dirty="0"/>
              <a:t>анализатор, количество измеряемых параметров – 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7" y="3048303"/>
            <a:ext cx="2445326" cy="2149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932281"/>
            <a:ext cx="2445326" cy="2116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055" y="932281"/>
            <a:ext cx="5347854" cy="245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472C4"/>
                </a:solidFill>
              </a:rPr>
              <a:t>Автоматический гематологический анализатор </a:t>
            </a:r>
            <a:r>
              <a:rPr lang="ru-RU" sz="2400" b="1" dirty="0" err="1">
                <a:solidFill>
                  <a:srgbClr val="4472C4"/>
                </a:solidFill>
              </a:rPr>
              <a:t>Sysmex</a:t>
            </a:r>
            <a:r>
              <a:rPr lang="ru-RU" sz="2400" b="1" dirty="0">
                <a:solidFill>
                  <a:srgbClr val="4472C4"/>
                </a:solidFill>
              </a:rPr>
              <a:t> xs1000i </a:t>
            </a:r>
            <a:endParaRPr lang="ru-RU" sz="2400" b="1" dirty="0" smtClean="0">
              <a:solidFill>
                <a:srgbClr val="4472C4"/>
              </a:solidFill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ru-RU" sz="2000" dirty="0" smtClean="0">
                <a:solidFill>
                  <a:srgbClr val="4472C4"/>
                </a:solidFill>
              </a:rPr>
              <a:t>(</a:t>
            </a:r>
            <a:r>
              <a:rPr lang="ru-RU" sz="2000" dirty="0" err="1">
                <a:solidFill>
                  <a:srgbClr val="4472C4"/>
                </a:solidFill>
              </a:rPr>
              <a:t>Sysmex</a:t>
            </a:r>
            <a:r>
              <a:rPr lang="ru-RU" sz="2000" dirty="0">
                <a:solidFill>
                  <a:srgbClr val="4472C4"/>
                </a:solidFill>
              </a:rPr>
              <a:t> </a:t>
            </a:r>
            <a:r>
              <a:rPr lang="ru-RU" sz="2000" dirty="0" err="1">
                <a:solidFill>
                  <a:srgbClr val="4472C4"/>
                </a:solidFill>
              </a:rPr>
              <a:t>Corporation</a:t>
            </a:r>
            <a:r>
              <a:rPr lang="ru-RU" sz="2000" dirty="0">
                <a:solidFill>
                  <a:srgbClr val="4472C4"/>
                </a:solidFill>
              </a:rPr>
              <a:t>, Япония, 2017 г.)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– </a:t>
            </a:r>
            <a:r>
              <a:rPr lang="ru-RU" sz="2200" dirty="0" smtClean="0">
                <a:solidFill>
                  <a:prstClr val="black"/>
                </a:solidFill>
              </a:rPr>
              <a:t>5 </a:t>
            </a:r>
            <a:r>
              <a:rPr lang="ru-RU" sz="2200" dirty="0">
                <a:solidFill>
                  <a:prstClr val="black"/>
                </a:solidFill>
              </a:rPr>
              <a:t>DIFF  анализатор с автоподачей проб для определения </a:t>
            </a:r>
            <a:r>
              <a:rPr lang="ru-RU" sz="2200" dirty="0" smtClean="0">
                <a:solidFill>
                  <a:prstClr val="black"/>
                </a:solidFill>
              </a:rPr>
              <a:t>полной лейкоцитарной </a:t>
            </a:r>
            <a:r>
              <a:rPr lang="ru-RU" sz="2200" dirty="0">
                <a:solidFill>
                  <a:prstClr val="black"/>
                </a:solidFill>
              </a:rPr>
              <a:t>формулы (флуоресцентная проточная </a:t>
            </a:r>
            <a:r>
              <a:rPr lang="ru-RU" sz="2200" dirty="0" err="1">
                <a:solidFill>
                  <a:prstClr val="black"/>
                </a:solidFill>
              </a:rPr>
              <a:t>цитометрия</a:t>
            </a:r>
            <a:r>
              <a:rPr lang="ru-RU" sz="22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Лабораторный </a:t>
            </a:r>
            <a:r>
              <a:rPr lang="ru-RU" sz="2700" b="1" dirty="0" smtClean="0"/>
              <a:t>комплекс ЦНИЛ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Материально-техническая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5974" y="3921069"/>
            <a:ext cx="4960921" cy="117763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 marL="0" indent="0" algn="ctr">
              <a:buNone/>
            </a:pPr>
            <a:r>
              <a:rPr lang="ru-RU" sz="9600" dirty="0"/>
              <a:t>+ полностью автоматизированная </a:t>
            </a:r>
            <a:r>
              <a:rPr lang="ru-RU" sz="9600" dirty="0" smtClean="0"/>
              <a:t>система</a:t>
            </a:r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 +  </a:t>
            </a:r>
            <a:r>
              <a:rPr lang="ru-RU" sz="9600" dirty="0"/>
              <a:t>открытая система </a:t>
            </a:r>
            <a:endParaRPr lang="ru-RU" sz="9600" dirty="0" smtClean="0"/>
          </a:p>
          <a:p>
            <a:pPr marL="0" indent="0">
              <a:buNone/>
            </a:pPr>
            <a:endParaRPr lang="ru-RU" sz="3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3" y="940911"/>
            <a:ext cx="3657600" cy="2403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0" y="923831"/>
            <a:ext cx="3539836" cy="2403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3344378"/>
            <a:ext cx="4170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4472C4"/>
                </a:solidFill>
              </a:rPr>
              <a:t>ИФА анализатор </a:t>
            </a:r>
            <a:r>
              <a:rPr lang="ru-RU" sz="2200" b="1" dirty="0" err="1">
                <a:solidFill>
                  <a:srgbClr val="4472C4"/>
                </a:solidFill>
              </a:rPr>
              <a:t>Multiskan</a:t>
            </a:r>
            <a:r>
              <a:rPr lang="ru-RU" sz="2200" b="1" dirty="0">
                <a:solidFill>
                  <a:srgbClr val="4472C4"/>
                </a:solidFill>
              </a:rPr>
              <a:t> FC </a:t>
            </a:r>
            <a:r>
              <a:rPr lang="ru-RU" sz="1800" b="1" dirty="0">
                <a:solidFill>
                  <a:srgbClr val="4472C4"/>
                </a:solidFill>
              </a:rPr>
              <a:t>(</a:t>
            </a:r>
            <a:r>
              <a:rPr lang="ru-RU" sz="1600" b="1" dirty="0" err="1">
                <a:solidFill>
                  <a:srgbClr val="4472C4"/>
                </a:solidFill>
              </a:rPr>
              <a:t>Thermo</a:t>
            </a:r>
            <a:r>
              <a:rPr lang="ru-RU" sz="1600" b="1" dirty="0">
                <a:solidFill>
                  <a:srgbClr val="4472C4"/>
                </a:solidFill>
              </a:rPr>
              <a:t> </a:t>
            </a:r>
            <a:r>
              <a:rPr lang="ru-RU" sz="1600" b="1" dirty="0" err="1">
                <a:solidFill>
                  <a:srgbClr val="4472C4"/>
                </a:solidFill>
              </a:rPr>
              <a:t>Scientific</a:t>
            </a:r>
            <a:r>
              <a:rPr lang="ru-RU" sz="1600" b="1" dirty="0">
                <a:solidFill>
                  <a:srgbClr val="4472C4"/>
                </a:solidFill>
              </a:rPr>
              <a:t>, Великобритания, 2020 г. </a:t>
            </a:r>
            <a:r>
              <a:rPr lang="ru-RU" sz="1800" b="1" dirty="0">
                <a:solidFill>
                  <a:srgbClr val="4472C4"/>
                </a:solidFill>
              </a:rPr>
              <a:t>)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– полуавтоматический 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</a:rPr>
              <a:t>планшетный </a:t>
            </a:r>
            <a:r>
              <a:rPr lang="ru-RU" sz="2200" dirty="0">
                <a:solidFill>
                  <a:prstClr val="black"/>
                </a:solidFill>
              </a:rPr>
              <a:t>фотометр со встроенным шейкером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3564" y="3327300"/>
            <a:ext cx="453043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ru-RU" sz="2400" b="1" dirty="0">
                <a:solidFill>
                  <a:srgbClr val="4472C4"/>
                </a:solidFill>
              </a:rPr>
              <a:t>Иммунохимический анализатор </a:t>
            </a:r>
            <a:r>
              <a:rPr lang="en-US" sz="2400" b="1" dirty="0">
                <a:solidFill>
                  <a:srgbClr val="4472C4"/>
                </a:solidFill>
              </a:rPr>
              <a:t>Gemini</a:t>
            </a:r>
            <a:r>
              <a:rPr lang="ru-RU" sz="2800" b="1" dirty="0">
                <a:solidFill>
                  <a:srgbClr val="4472C4"/>
                </a:solidFill>
              </a:rPr>
              <a:t> </a:t>
            </a:r>
            <a:r>
              <a:rPr lang="ru-RU" sz="1600" b="1" dirty="0">
                <a:solidFill>
                  <a:srgbClr val="4472C4"/>
                </a:solidFill>
              </a:rPr>
              <a:t>(</a:t>
            </a:r>
            <a:r>
              <a:rPr lang="en-US" sz="1600" b="1" dirty="0" err="1">
                <a:solidFill>
                  <a:srgbClr val="4472C4"/>
                </a:solidFill>
              </a:rPr>
              <a:t>Stratec</a:t>
            </a:r>
            <a:r>
              <a:rPr lang="en-US" sz="1600" b="1" dirty="0">
                <a:solidFill>
                  <a:srgbClr val="4472C4"/>
                </a:solidFill>
              </a:rPr>
              <a:t> Biomedical</a:t>
            </a:r>
            <a:r>
              <a:rPr lang="ru-RU" sz="1600" b="1" dirty="0">
                <a:solidFill>
                  <a:srgbClr val="4472C4"/>
                </a:solidFill>
              </a:rPr>
              <a:t>, Германия, 2023 г.) </a:t>
            </a:r>
          </a:p>
        </p:txBody>
      </p:sp>
    </p:spTree>
    <p:extLst>
      <p:ext uri="{BB962C8B-B14F-4D97-AF65-F5344CB8AC3E}">
        <p14:creationId xmlns:p14="http://schemas.microsoft.com/office/powerpoint/2010/main" val="35451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31" y="-863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3430" y="628668"/>
            <a:ext cx="4838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ПЦР в режиме реального времени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>
          <a:xfrm>
            <a:off x="2576945" y="1874032"/>
            <a:ext cx="3803073" cy="143027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altLang="ru-RU" sz="3600" dirty="0" smtClean="0"/>
              <a:t>  </a:t>
            </a:r>
            <a:r>
              <a:rPr lang="ru-RU" altLang="ru-RU" sz="3600" dirty="0">
                <a:solidFill>
                  <a:srgbClr val="0070C0"/>
                </a:solidFill>
              </a:rPr>
              <a:t>Измерение непосредственно количества копий, либо измерение копий относительно внесенной ДНК специфической последовательности ДНК в </a:t>
            </a:r>
            <a:r>
              <a:rPr lang="ru-RU" altLang="ru-RU" sz="3600" dirty="0" smtClean="0">
                <a:solidFill>
                  <a:srgbClr val="0070C0"/>
                </a:solidFill>
              </a:rPr>
              <a:t>образце</a:t>
            </a:r>
            <a:endParaRPr lang="ru-RU" altLang="ru-RU" sz="3600" dirty="0">
              <a:solidFill>
                <a:srgbClr val="0070C0"/>
              </a:solidFill>
            </a:endParaRPr>
          </a:p>
          <a:p>
            <a:pPr marL="0" indent="0" algn="just"/>
            <a:endParaRPr lang="ru-RU" altLang="ru-RU" sz="1400" dirty="0"/>
          </a:p>
          <a:p>
            <a:pPr marL="0" indent="0" algn="just"/>
            <a:endParaRPr lang="ru-RU" altLang="ru-RU" sz="1400" dirty="0"/>
          </a:p>
          <a:p>
            <a:pPr marL="0" indent="0" algn="just"/>
            <a:endParaRPr lang="ru-RU" altLang="ru-RU" sz="1400" dirty="0"/>
          </a:p>
          <a:p>
            <a:pPr marL="0" indent="0" algn="just"/>
            <a:endParaRPr lang="ru-RU" alt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6982" y="3843116"/>
            <a:ext cx="553489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750"/>
              </a:spcBef>
            </a:pPr>
            <a:r>
              <a:rPr lang="en-US" altLang="ru-RU" sz="2400" b="1" dirty="0" err="1">
                <a:solidFill>
                  <a:srgbClr val="0070C0"/>
                </a:solidFill>
              </a:rPr>
              <a:t>DTPrime</a:t>
            </a:r>
            <a:r>
              <a:rPr lang="ru-RU" altLang="ru-RU" sz="2400" b="1" dirty="0">
                <a:solidFill>
                  <a:srgbClr val="0070C0"/>
                </a:solidFill>
              </a:rPr>
              <a:t> </a:t>
            </a:r>
            <a:r>
              <a:rPr lang="ru-RU" altLang="ru-RU" b="1" dirty="0">
                <a:solidFill>
                  <a:srgbClr val="0070C0"/>
                </a:solidFill>
              </a:rPr>
              <a:t>(ДНК-технология, Россия, 2023 г.)</a:t>
            </a:r>
            <a:endParaRPr lang="en-US" altLang="ru-RU" b="1" dirty="0">
              <a:solidFill>
                <a:srgbClr val="0070C0"/>
              </a:solidFill>
            </a:endParaRPr>
          </a:p>
          <a:p>
            <a:pPr lvl="0" algn="just">
              <a:lnSpc>
                <a:spcPct val="90000"/>
              </a:lnSpc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</a:rPr>
              <a:t>+ </a:t>
            </a:r>
            <a:r>
              <a:rPr lang="ru-RU" altLang="ru-RU" sz="2000" dirty="0">
                <a:solidFill>
                  <a:prstClr val="black"/>
                </a:solidFill>
              </a:rPr>
              <a:t>производитель собственных </a:t>
            </a:r>
            <a:r>
              <a:rPr lang="ru-RU" altLang="ru-RU" sz="2000" dirty="0" smtClean="0">
                <a:solidFill>
                  <a:prstClr val="black"/>
                </a:solidFill>
              </a:rPr>
              <a:t>уникальных </a:t>
            </a:r>
            <a:r>
              <a:rPr lang="ru-RU" altLang="ru-RU" sz="2000" dirty="0">
                <a:solidFill>
                  <a:prstClr val="black"/>
                </a:solidFill>
              </a:rPr>
              <a:t>тест-систем с РУ</a:t>
            </a:r>
          </a:p>
          <a:p>
            <a:pPr lvl="0" algn="just">
              <a:lnSpc>
                <a:spcPct val="90000"/>
              </a:lnSpc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</a:rPr>
              <a:t>+ независим от вида пластика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6599" y="1105398"/>
            <a:ext cx="58674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altLang="ru-RU" sz="2400" b="1" dirty="0"/>
              <a:t>Система </a:t>
            </a:r>
            <a:r>
              <a:rPr lang="ru-RU" altLang="ru-RU" sz="2400" b="1" dirty="0" err="1"/>
              <a:t>LightCycler</a:t>
            </a:r>
            <a:r>
              <a:rPr lang="ru-RU" altLang="ru-RU" sz="2400" b="1" dirty="0"/>
              <a:t>  96 </a:t>
            </a:r>
            <a:r>
              <a:rPr lang="ru-RU" altLang="ru-RU" sz="1900" dirty="0" smtClean="0"/>
              <a:t>(</a:t>
            </a:r>
            <a:r>
              <a:rPr lang="ru-RU" altLang="ru-RU" sz="1900" dirty="0" err="1"/>
              <a:t>Roche</a:t>
            </a:r>
            <a:r>
              <a:rPr lang="ru-RU" altLang="ru-RU" sz="1900" dirty="0"/>
              <a:t>, Франция, 2017 г.)</a:t>
            </a:r>
          </a:p>
        </p:txBody>
      </p:sp>
      <p:pic>
        <p:nvPicPr>
          <p:cNvPr id="12" name="Picture 2" descr="C:\Users\СГМУ\Downloads\20-10-2023_17-27-54\image-20-10-23-05-20-26.he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6673" r="19304" b="4228"/>
          <a:stretch/>
        </p:blipFill>
        <p:spPr bwMode="auto">
          <a:xfrm flipH="1">
            <a:off x="180108" y="992081"/>
            <a:ext cx="2237507" cy="28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97" y="1682274"/>
            <a:ext cx="2482539" cy="278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59" y="0"/>
            <a:ext cx="7886700" cy="817418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Calibri Light" panose="020F0302020204030204" pitchFamily="34" charset="0"/>
              </a:rPr>
              <a:t>Лабораторный комплекс ЦНИЛ</a:t>
            </a:r>
            <a:br>
              <a:rPr lang="ru-RU" altLang="ru-RU" sz="2400" b="1" dirty="0">
                <a:latin typeface="Calibri Light" panose="020F0302020204030204" pitchFamily="34" charset="0"/>
              </a:rPr>
            </a:br>
            <a:r>
              <a:rPr lang="ru-RU" altLang="ru-RU" sz="2400" b="1" dirty="0">
                <a:latin typeface="Calibri Light" panose="020F0302020204030204" pitchFamily="34" charset="0"/>
              </a:rPr>
              <a:t>Материально-техническая база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79873"/>
            <a:ext cx="8264236" cy="617934"/>
          </a:xfrm>
        </p:spPr>
        <p:txBody>
          <a:bodyPr>
            <a:normAutofit fontScale="25000" lnSpcReduction="20000"/>
          </a:bodyPr>
          <a:lstStyle/>
          <a:p>
            <a:pPr lvl="0" algn="ctr">
              <a:spcAft>
                <a:spcPct val="0"/>
              </a:spcAft>
            </a:pPr>
            <a:endParaRPr lang="ru-RU" altLang="ru-RU" sz="1400" dirty="0" smtClean="0">
              <a:solidFill>
                <a:prstClr val="black"/>
              </a:solidFill>
            </a:endParaRPr>
          </a:p>
          <a:p>
            <a:pPr lvl="0" algn="ctr">
              <a:spcAft>
                <a:spcPct val="0"/>
              </a:spcAft>
            </a:pPr>
            <a:endParaRPr lang="ru-RU" altLang="ru-RU" sz="1400" dirty="0">
              <a:solidFill>
                <a:prstClr val="black"/>
              </a:solidFill>
            </a:endParaRPr>
          </a:p>
          <a:p>
            <a:pPr lvl="0" algn="ctr">
              <a:spcAft>
                <a:spcPct val="0"/>
              </a:spcAft>
            </a:pPr>
            <a:r>
              <a:rPr lang="ru-RU" altLang="ru-RU" sz="8000" dirty="0" smtClean="0">
                <a:solidFill>
                  <a:prstClr val="black"/>
                </a:solidFill>
              </a:rPr>
              <a:t>Метод </a:t>
            </a:r>
            <a:r>
              <a:rPr lang="ru-RU" altLang="ru-RU" sz="8000" dirty="0">
                <a:solidFill>
                  <a:prstClr val="black"/>
                </a:solidFill>
              </a:rPr>
              <a:t>типирования </a:t>
            </a:r>
            <a:r>
              <a:rPr lang="ru-RU" altLang="ru-RU" sz="8000" dirty="0" err="1">
                <a:solidFill>
                  <a:prstClr val="black"/>
                </a:solidFill>
              </a:rPr>
              <a:t>амплифицированных</a:t>
            </a:r>
            <a:r>
              <a:rPr lang="ru-RU" altLang="ru-RU" sz="8000" dirty="0">
                <a:solidFill>
                  <a:prstClr val="black"/>
                </a:solidFill>
              </a:rPr>
              <a:t> фрагментов ДНК электрофорезом в </a:t>
            </a:r>
            <a:r>
              <a:rPr lang="ru-RU" altLang="ru-RU" sz="8000" dirty="0" err="1">
                <a:solidFill>
                  <a:prstClr val="black"/>
                </a:solidFill>
              </a:rPr>
              <a:t>агарозном</a:t>
            </a:r>
            <a:r>
              <a:rPr lang="ru-RU" altLang="ru-RU" sz="8000" dirty="0">
                <a:solidFill>
                  <a:prstClr val="black"/>
                </a:solidFill>
              </a:rPr>
              <a:t> геле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248631"/>
            <a:ext cx="4530435" cy="97674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altLang="ru-RU" sz="2400" dirty="0"/>
              <a:t>Основан на разделении молекул ДНК по </a:t>
            </a:r>
            <a:r>
              <a:rPr lang="ru-RU" altLang="ru-RU" sz="2400" dirty="0" smtClean="0"/>
              <a:t>размеру</a:t>
            </a:r>
          </a:p>
          <a:p>
            <a:pPr>
              <a:spcBef>
                <a:spcPts val="0"/>
              </a:spcBef>
            </a:pPr>
            <a:r>
              <a:rPr lang="ru-RU" altLang="ru-RU" sz="2400" dirty="0" smtClean="0"/>
              <a:t>Только </a:t>
            </a:r>
            <a:r>
              <a:rPr lang="ru-RU" altLang="ru-RU" sz="2400" dirty="0"/>
              <a:t>качественный </a:t>
            </a:r>
            <a:r>
              <a:rPr lang="ru-RU" altLang="ru-RU" sz="2400" dirty="0" smtClean="0"/>
              <a:t>анализ</a:t>
            </a:r>
            <a:endParaRPr lang="ru-RU" altLang="ru-RU" sz="2400" dirty="0"/>
          </a:p>
          <a:p>
            <a:endParaRPr lang="ru-RU" dirty="0"/>
          </a:p>
        </p:txBody>
      </p:sp>
      <p:pic>
        <p:nvPicPr>
          <p:cNvPr id="2051" name="Picture 3" descr="C:\Users\СГМУ\Downloads\20-10-2023_17-27-54\image-20-10-23-05-20-9.he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28639" r="14158" b="24146"/>
          <a:stretch/>
        </p:blipFill>
        <p:spPr bwMode="auto">
          <a:xfrm>
            <a:off x="824343" y="1409698"/>
            <a:ext cx="2445329" cy="23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54" y="365403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</a:rPr>
              <a:t>Амплификатор «</a:t>
            </a:r>
            <a:r>
              <a:rPr lang="ru-RU" altLang="ru-RU" sz="2000" b="1" dirty="0" err="1">
                <a:solidFill>
                  <a:srgbClr val="0070C0"/>
                </a:solidFill>
              </a:rPr>
              <a:t>Терцик</a:t>
            </a:r>
            <a:r>
              <a:rPr lang="ru-RU" altLang="ru-RU" sz="2000" b="1" dirty="0">
                <a:solidFill>
                  <a:srgbClr val="0070C0"/>
                </a:solidFill>
              </a:rPr>
              <a:t>»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algn="just">
              <a:spcAft>
                <a:spcPct val="0"/>
              </a:spcAft>
            </a:pPr>
            <a:r>
              <a:rPr lang="ru-RU" altLang="ru-RU" sz="1800" dirty="0" smtClean="0">
                <a:solidFill>
                  <a:srgbClr val="0070C0"/>
                </a:solidFill>
              </a:rPr>
              <a:t>(</a:t>
            </a:r>
            <a:r>
              <a:rPr lang="ru-RU" altLang="ru-RU" sz="1600" dirty="0">
                <a:solidFill>
                  <a:srgbClr val="0070C0"/>
                </a:solidFill>
              </a:rPr>
              <a:t>ДНК-технология, Россия, 2010 г.)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4980" y="3717272"/>
            <a:ext cx="42904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</a:rPr>
              <a:t>Амплификатор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  <a:r>
              <a:rPr lang="en-US" altLang="ru-RU" sz="2000" b="1" dirty="0" err="1">
                <a:solidFill>
                  <a:srgbClr val="0070C0"/>
                </a:solidFill>
              </a:rPr>
              <a:t>GeneExplorer</a:t>
            </a:r>
            <a:r>
              <a:rPr lang="en-US" altLang="ru-RU" sz="2000" b="1" dirty="0">
                <a:solidFill>
                  <a:srgbClr val="0070C0"/>
                </a:solidFill>
              </a:rPr>
              <a:t> GE-96G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algn="just">
              <a:spcAft>
                <a:spcPct val="0"/>
              </a:spcAft>
            </a:pPr>
            <a:r>
              <a:rPr lang="en-US" altLang="ru-RU" sz="1800" dirty="0" smtClean="0">
                <a:solidFill>
                  <a:srgbClr val="0070C0"/>
                </a:solidFill>
              </a:rPr>
              <a:t>(</a:t>
            </a:r>
            <a:r>
              <a:rPr lang="en-US" altLang="ru-RU" sz="1800" dirty="0" err="1">
                <a:solidFill>
                  <a:srgbClr val="0070C0"/>
                </a:solidFill>
              </a:rPr>
              <a:t>Bioer</a:t>
            </a:r>
            <a:r>
              <a:rPr lang="en-US" altLang="ru-RU" sz="1800" dirty="0">
                <a:solidFill>
                  <a:srgbClr val="0070C0"/>
                </a:solidFill>
              </a:rPr>
              <a:t>, </a:t>
            </a:r>
            <a:r>
              <a:rPr lang="ru-RU" altLang="ru-RU" sz="1800" dirty="0">
                <a:solidFill>
                  <a:srgbClr val="0070C0"/>
                </a:solidFill>
              </a:rPr>
              <a:t>Китай, 2023</a:t>
            </a:r>
            <a:r>
              <a:rPr lang="en-US" altLang="ru-RU" sz="1800" dirty="0">
                <a:solidFill>
                  <a:srgbClr val="0070C0"/>
                </a:solidFill>
              </a:rPr>
              <a:t>)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3943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altLang="ru-RU" sz="2400" dirty="0"/>
              <a:t>+ объем пробирок 0,2 мл</a:t>
            </a:r>
          </a:p>
          <a:p>
            <a:pPr algn="just">
              <a:spcAft>
                <a:spcPct val="0"/>
              </a:spcAft>
            </a:pPr>
            <a:r>
              <a:rPr lang="ru-RU" altLang="ru-RU" sz="2400" dirty="0"/>
              <a:t>+подогреваемая крышка</a:t>
            </a:r>
          </a:p>
        </p:txBody>
      </p:sp>
      <p:pic>
        <p:nvPicPr>
          <p:cNvPr id="2052" name="Picture 4" descr="C:\Users\СГМУ\Downloads\20-10-2023_17-27-54\image-20-10-23-05-20-21.he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25978" r="13964" b="12432"/>
          <a:stretch/>
        </p:blipFill>
        <p:spPr bwMode="auto">
          <a:xfrm>
            <a:off x="5874327" y="1409696"/>
            <a:ext cx="2286053" cy="23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1153</Words>
  <Application>Microsoft Office PowerPoint</Application>
  <PresentationFormat>Экран (16:9)</PresentationFormat>
  <Paragraphs>136</Paragraphs>
  <Slides>17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ФГБОУ ВО СГМУ (Архангельск) МЗ РФ Центральная научно-исследовательская лаборатория     Лабораторный комплекс</vt:lpstr>
      <vt:lpstr>Лабораторный комплекс ЦНИЛ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Материально-техническая база</vt:lpstr>
      <vt:lpstr>Лабораторный комплекс ЦНИЛ </vt:lpstr>
      <vt:lpstr>Лабораторный комплекс ЦНИЛ </vt:lpstr>
      <vt:lpstr>                                          https://www.mrcholland.com/products                </vt:lpstr>
      <vt:lpstr>Лабораторный комплекс Материально-техническая база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СГМУ (Архангельск) МЗ РФ Центральная научно-исследовательская лаборатория   Лабораторный комплекс</dc:title>
  <dc:creator>Пользователь</dc:creator>
  <cp:lastModifiedBy>Леонид Леонидович Шагров</cp:lastModifiedBy>
  <cp:revision>38</cp:revision>
  <cp:lastPrinted>2024-03-21T10:58:40Z</cp:lastPrinted>
  <dcterms:created xsi:type="dcterms:W3CDTF">2023-10-23T10:30:35Z</dcterms:created>
  <dcterms:modified xsi:type="dcterms:W3CDTF">2024-03-21T13:14:09Z</dcterms:modified>
</cp:coreProperties>
</file>